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45"/>
  </p:notesMasterIdLst>
  <p:handoutMasterIdLst>
    <p:handoutMasterId r:id="rId46"/>
  </p:handoutMasterIdLst>
  <p:sldIdLst>
    <p:sldId id="2946" r:id="rId2"/>
    <p:sldId id="2585" r:id="rId3"/>
    <p:sldId id="2570" r:id="rId4"/>
    <p:sldId id="2571" r:id="rId5"/>
    <p:sldId id="2724" r:id="rId6"/>
    <p:sldId id="2799" r:id="rId7"/>
    <p:sldId id="2701" r:id="rId8"/>
    <p:sldId id="2867" r:id="rId9"/>
    <p:sldId id="2833" r:id="rId10"/>
    <p:sldId id="2868" r:id="rId11"/>
    <p:sldId id="2875" r:id="rId12"/>
    <p:sldId id="2869" r:id="rId13"/>
    <p:sldId id="2873" r:id="rId14"/>
    <p:sldId id="2914" r:id="rId15"/>
    <p:sldId id="2810" r:id="rId16"/>
    <p:sldId id="2836" r:id="rId17"/>
    <p:sldId id="2940" r:id="rId18"/>
    <p:sldId id="2884" r:id="rId19"/>
    <p:sldId id="2838" r:id="rId20"/>
    <p:sldId id="2839" r:id="rId21"/>
    <p:sldId id="2941" r:id="rId22"/>
    <p:sldId id="2870" r:id="rId23"/>
    <p:sldId id="2841" r:id="rId24"/>
    <p:sldId id="2942" r:id="rId25"/>
    <p:sldId id="2874" r:id="rId26"/>
    <p:sldId id="2876" r:id="rId27"/>
    <p:sldId id="2943" r:id="rId28"/>
    <p:sldId id="2879" r:id="rId29"/>
    <p:sldId id="2845" r:id="rId30"/>
    <p:sldId id="2843" r:id="rId31"/>
    <p:sldId id="2851" r:id="rId32"/>
    <p:sldId id="2944" r:id="rId33"/>
    <p:sldId id="2928" r:id="rId34"/>
    <p:sldId id="2880" r:id="rId35"/>
    <p:sldId id="2881" r:id="rId36"/>
    <p:sldId id="2882" r:id="rId37"/>
    <p:sldId id="2945" r:id="rId38"/>
    <p:sldId id="2853" r:id="rId39"/>
    <p:sldId id="2854" r:id="rId40"/>
    <p:sldId id="2930" r:id="rId41"/>
    <p:sldId id="2886" r:id="rId42"/>
    <p:sldId id="2939" r:id="rId43"/>
    <p:sldId id="256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946"/>
            <p14:sldId id="2585"/>
            <p14:sldId id="2570"/>
            <p14:sldId id="2571"/>
            <p14:sldId id="2724"/>
            <p14:sldId id="2799"/>
            <p14:sldId id="2701"/>
            <p14:sldId id="2867"/>
            <p14:sldId id="2833"/>
            <p14:sldId id="2868"/>
            <p14:sldId id="2875"/>
            <p14:sldId id="2869"/>
            <p14:sldId id="2873"/>
            <p14:sldId id="2914"/>
            <p14:sldId id="2810"/>
            <p14:sldId id="2836"/>
            <p14:sldId id="2940"/>
            <p14:sldId id="2884"/>
            <p14:sldId id="2838"/>
            <p14:sldId id="2839"/>
            <p14:sldId id="2941"/>
            <p14:sldId id="2870"/>
            <p14:sldId id="2841"/>
            <p14:sldId id="2942"/>
            <p14:sldId id="2874"/>
            <p14:sldId id="2876"/>
            <p14:sldId id="2943"/>
            <p14:sldId id="2879"/>
            <p14:sldId id="2845"/>
            <p14:sldId id="2843"/>
            <p14:sldId id="2851"/>
            <p14:sldId id="2944"/>
            <p14:sldId id="2928"/>
            <p14:sldId id="2880"/>
            <p14:sldId id="2881"/>
            <p14:sldId id="2882"/>
            <p14:sldId id="2945"/>
            <p14:sldId id="2853"/>
            <p14:sldId id="2854"/>
            <p14:sldId id="2930"/>
            <p14:sldId id="2886"/>
            <p14:sldId id="2939"/>
            <p14:sldId id="25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AEB"/>
    <a:srgbClr val="E8EAF4"/>
    <a:srgbClr val="D9F3FE"/>
    <a:srgbClr val="D2DFEF"/>
    <a:srgbClr val="1A2A2F"/>
    <a:srgbClr val="621E07"/>
    <a:srgbClr val="B887FA"/>
    <a:srgbClr val="693E30"/>
    <a:srgbClr val="E97D40"/>
    <a:srgbClr val="F98A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35630" autoAdjust="0"/>
  </p:normalViewPr>
  <p:slideViewPr>
    <p:cSldViewPr snapToGrid="0" snapToObjects="1">
      <p:cViewPr varScale="1">
        <p:scale>
          <a:sx n="24" d="100"/>
          <a:sy n="24" d="100"/>
        </p:scale>
        <p:origin x="2058" y="24"/>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 d="1"/>
        <a:sy n="1" d="1"/>
      </p:scale>
      <p:origin x="0" y="0"/>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2022/2/7</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2022/2/7</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这节课我们要学习耶稣如何应验了弥赛亚（基督）复活的预言。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5176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有巨石封墓，还有卫兵把守</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墓穴的洞口用巨石封上以后，祭司长怕门徒偷走耶稣的尸体后谎称耶稣复活，还派了卫兵把守。</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27:62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次日，就是预备日的第二天，祭司长和法利赛人聚集来见彼拉多，说：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“大人，我们记得那诱惑人的还活着的时候，曾说：‘三日后我要复活。’</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因此，请吩咐人将坟墓把守妥当，直到第三日，恐怕他的门徒来把他偷了去，就告诉百姓说：‘他从死里复活了。’这样，那后来的迷惑比先前的更厉害了。”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彼拉多说：“你们有看守的兵，去吧！尽你们所能的把守妥当。”</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他们就带着看守的兵同去，封了石头，将坟墓把守妥当。</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93554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所</a:t>
            </a:r>
            <a:r>
              <a:rPr lang="zh-CN" altLang="zh-CN" sz="1800" kern="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以祭司长和法利赛人就带着卫兵去了坟墓。到了坟墓，他们会怎么做呢？虽然圣经没有具体地说，但是我们可以合理推测，他们首先可能先要打开坟墓，确定尸体是不是还在里面。确保尸体还在，他们就把墓穴洞口的巨石滚上，还要上好封条</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安排站岗的卫兵。一般至少会有四个看守坟墓的卫兵轮流值班，还有一位长官监督他们。如果卫兵失职，没看好坟墓，让尸体丢失，肯定会面临非常严重的后果，甚至是死刑。不过，门徒看到主被钉死，已经彻底绝望了，根本没有偷尸体的想法。</a:t>
            </a:r>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42099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altLang="zh-CN" sz="1800" b="1" dirty="0">
                <a:effectLst/>
                <a:latin typeface="Times New Roman" panose="02020603050405020304" pitchFamily="18" charset="0"/>
                <a:ea typeface="宋体" panose="02010600030101010101" pitchFamily="2" charset="-122"/>
                <a:cs typeface="Times New Roman" panose="02020603050405020304" pitchFamily="18" charset="0"/>
              </a:rPr>
              <a:t>3.  </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弥赛亚复活的预言</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耶稣的遗体被层层香料和布条紧紧地裹着，放在由重兵把守的石穴中。照着旧约圣经所说的，基督确实死了，也埋葬了。但旧约圣经同样也预言了弥赛亚会复活，并且永远活着。起先，门徒并没有明白这些预言。直到耶稣复活后，他亲自把旧约关于自己复活的预言向门徒解释，他们才明白过来。复活日当晚，耶稣跟门徒讲解了旧约中关于自己的预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32218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路加福音</a:t>
            </a:r>
            <a:r>
              <a:rPr lang="en-US"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24:44</a:t>
            </a:r>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耶稣对他们说：“这就是我从前与你们同在之时所告诉你们的话说：摩西的律法、先知的书和诗篇上所记的，凡指着我的话，都必须应验。”</a:t>
            </a:r>
            <a:r>
              <a:rPr lang="en-US"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45</a:t>
            </a:r>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于是耶稣开他们的心窍，使他们能明白圣经。</a:t>
            </a:r>
            <a:r>
              <a:rPr lang="en-US"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46</a:t>
            </a:r>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又对他们说：“照经上所写的，基督必受害，第三日从死里复活，</a:t>
            </a:r>
            <a:r>
              <a:rPr lang="en-US"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47</a:t>
            </a:r>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并且人要奉他的名传悔改、赦罪的道，从耶路撒冷起直传到万邦。</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旧约的预言</a:t>
            </a:r>
          </a:p>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我们在上一课学了以赛亚书</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53</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章和诗篇</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22</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篇对弥赛亚受难的预言。在这些经文中，也清楚地预言了弥赛亚会复活。</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96374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53:10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耶和华却定意将他压伤，使他受痛苦；耶和华以他为赎罪祭。他必看见后裔，并且延长年日……。</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他必看见自己劳苦的功效，便心满意足。……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所以，我要使他与位大的同份，与强盛的均分掳物；因为他将命倾倒，以致于死，……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在这段经文中，以赛亚明确预言了弥赛亚会死，耶和华使他受痛苦，但他死后却要“看见后裔”，耶和华“以他为赎罪祭”，他却得以“延长年日”。而且他既然死了，怎么还会看到自己劳苦的功效呢？弥赛亚怎么会在“将命倾倒以至于死”之后又“与强盛的均分掳物”呢？从这一连串的应许中，可以清楚地看到，经文预言弥赛亚既要受难，又要得享长寿和丰盛的回报。那么，唯一的可能就是弥赛亚要从死里复活。这些预言要得到应验，弥赛亚就必须复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04496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B76E6582-5364-4109-93AB-CD5CE540B5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诗篇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篇的末尾也是这样。你们还记得，大卫在诗篇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篇中明确地预言了弥赛亚会被神离弃、遭藐视、手脚被扎，而且还说有人会为他的衣服拈阄。但是，在同一篇诗篇中也预言了他会脱离死亡，亲自传扬福音。</a:t>
            </a:r>
          </a:p>
          <a:p>
            <a:endParaRPr lang="zh-CN" altLang="en-US" dirty="0"/>
          </a:p>
        </p:txBody>
      </p:sp>
    </p:spTree>
    <p:extLst>
      <p:ext uri="{BB962C8B-B14F-4D97-AF65-F5344CB8AC3E}">
        <p14:creationId xmlns:p14="http://schemas.microsoft.com/office/powerpoint/2010/main" val="165692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诗篇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我的神，我的神！为什么离弃我？</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你将我安置在死地的尘土中。……</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……他们扎了我的手、我的脚。……</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我要将你的名传与我的弟兄，在会中我要赞美你。……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……他【耶和华】没有藐视憎恶受苦的人，也没有向他掩面；那受苦之人呼吁的时候，他就垂听。</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这段预言已经说了弥赛亚会被安置在死地。若是这样，他又怎么能继续传讲上帝的名？上帝允许人扎弥赛亚的手和脚，弥赛亚为何还能在会中赞美上帝呢？而且如果上帝已经离弃了他，怎么会在他呼吁的时候又垂听呢？明显，这里先描述了弥赛亚的死，又预言了弥赛亚的复活，就像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章的预言一样，先描述弥赛亚的死亡，然后预言了他的复活。弥赛亚必须复活才能满足以赛亚和大卫发出的预言。这些来自旧约的预言是写于耶稣之前的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2416679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D7F69BC-EBB9-422D-8A86-DC9A5C7DB464}"/>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耶稣自己的预言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除了这些记在旧约的预言以外，耶稣也多次在自己三年半的侍奉中预言他的受难和复活，我们只看两个例子：</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8:31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从此，他教训他们说：“人子必须受许多的苦，被长老、祭司长和文士弃绝，并且被杀，过三天复活。”</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没过多久，耶稣又一次地预言了自己的受难和复活：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9:31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于是教训门徒，说：“人子将要被交在人手里，他们要杀害他，被杀以后，过三天他要复活。”</a:t>
            </a:r>
          </a:p>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73EBA4E-AF57-4305-A918-2905E80435A9}"/>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没有人期待耶稣复活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虽然耶稣多次预言了自己的受难，但门徒并没有把他的话放在心上。</a:t>
            </a:r>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结果耶稣死后，跟随他的人都很失落。因为他们没有一个记得耶稣曾经说过自己会受难，也就更不记得他预言自己三天后会复活。在门徒的心中，他们的主被钉十字架后，就永远离他们而去了。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6114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460E688-9120-49FC-93F1-14D194A8EDDE}"/>
              </a:ext>
            </a:extLst>
          </p:cNvPr>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第三日，安息日一过，天还没亮，妇女就带着香料，要去处理耶稣的尸体，路上他们还在商量着，谁能帮她们把石头挪开。她们根本没有期待耶稣会复活。</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pP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复习</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三步论证法</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大自然、历史、预言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首先，我们来回顾一下如何确认圣经是真理的三个步骤。第一步，大自然说明有一位超自然、非物质的创造者存在。</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自从造天地以来，神的永能和神性是明明可知的，虽是眼不能见，但借着所造之物就可以晓得，叫人无可推诿。</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路加福音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23:56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【受难日】她们……预备了香料香膏。她们在安息日，便遵着诫命安息了。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七日的头一日【复活日】，黎明的时候，那些妇女带着所预备的香料来到坟墓前，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看见石头已经从坟墓滚开了。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她们就进去，只是不见主耶稣的身体。</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124662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妇女看见坟墓空了，其中的一位就是</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抹大拉的马利亚马上跑去找门徒，把她所看到的告诉门徒。她所说的记载在约翰福音。</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……抹大拉的马利亚……看见石头从坟墓挪开了，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就跑来见西门彼得和耶稣所爱的那个门徒【约翰】，对他们说：“有人把主从坟墓里挪了去，我们不知道放在哪里。”</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564685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约翰看到空坟墓和细麻布</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彼得和约翰一听到这话，就跑去坟墓那里，要看个究竟。但是他们怎么也没有想到耶稣复活了。</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彼得和那门徒【约翰】就出来，往坟墓那里去。</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……【约翰】先到了坟墓，</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低头往里看，就见细麻布还放在那里……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西门彼得随后也到了，进坟墓里去，就看见细麻布还放在那里；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又看见耶稣的裹头巾没有和细麻布放在一处，是另在一处卷着。</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先到坟墓的那门徒【约翰】也进去，看见就信了。（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因为他们还不明白圣经的意思，就是耶稣必要从死里复活。）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417231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31038D4-FDDC-4F4A-8A72-A760A3E80CE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留在坟墓里的东西非常重要。丧葬用的裹尸布还在耶稣遗体摆放的地方，但里面没有身体了。裹尸布似乎仍然保持着缠裹耶稣遗体时的木乃伊形状。不解开这些裹尸布，身体是无法取出来的。而且，裹头巾似乎也依然放在原来的位置，好像仍卷着耶稣的头一般，可是里面却是空的。这番景象让约翰生发了信心。</a:t>
            </a:r>
          </a:p>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2D2A639-4B19-4D4C-9FF5-C4F8E5D07287}"/>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为什么会开始相信复活呢？因为他所看到的布条显然不是乱放的，而是完全保持着原来的样子，但里面却空了，这只能解释为尸体是从裹尸布里超自然地消失了。经文告诉我们，约翰看见就信了，他应该是又仔细观察了一遍，经过一番思考，才明白耶稣果然复活了。耶稣复活后，当天就显现给人看。</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802617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耶稣复活后的显现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圣经记载了耶稣复活后的四十天，至少有九次显现给门徒和其他人看。</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他受害之后，用许多的凭据将自己活活地显给使徒看，四十天之久向他们显现，讲说神国的事。</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知道门徒根本没有期待他会复活，所以显现的时候，用了许多证据，让他们摸他的身体，给他们讲解旧约的预言，让他们确信他的确复活了，的确是旧约预言的基督。这些显现有的时候只是给一个人，有的时候是给五百多个人。</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44667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林前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……【耶稣】显给矶法【彼得】看，然后显给十二使徒看，</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后来一时显给五百多弟兄看，其中一大半到如今还在，却也有已经睡了的。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以后显给雅各看，再显给众使徒看。</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亲眼看见耶稣显现的人都是耶稣复活的目击证人，他们后来把自己的经历传述，有些就被记录在圣经中。我们下面来看看圣经关于耶稣显现的几次记载。我们不太容易从四福音的记载完全还原耶稣显现的具体顺序，但是他很可能是最先向马利亚或其他几位清晨前往坟墓的妇女显现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38264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55D1468-AD57-4E1F-933A-D1F576B5416F}"/>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耶稣向抹大拉的马利亚显现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抹大拉的马利亚也是最早看到耶稣的一位。她在把空坟的消息告诉门徒之后，就随彼得和约翰又回到坟墓。两位门徒看到空坟墓和裹尸布之后就走了。但马利亚没有走，她坐在坟墓旁哭的时候，耶稣向她显现了。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558467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【马利亚】看见耶稣站在那里，却不知道是耶稣。</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耶稣问她说：“妇人，为什么哭？你找谁呢？”马利亚以为是看园的，就对他说：“先生，若是你把他移了去，请告诉我你把他放在哪里，我便去取他。”</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耶稣说：“马利亚！”马利亚就转过来，用希伯来话对他说：“拉波尼！”（“拉波尼”就是“夫子”的意思。）……</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抹大拉的马利亚就去告诉门徒说：“我已经看见了主。”……</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奇怪的是，这里马利亚竟然没有立即认出耶稣来，也许因为她根本没有期望耶稣会从死里复活，也许因为她在哭，没有仔细看。但更奇怪的是，她连主的声音都没认出来！有一点可以肯定，抹大拉的马利亚连想都没有想到耶稣会复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389494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向妇人显现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其他几位妇女看到坟墓空了就回去给门徒报信，她们离开坟墓之后没多久耶稣就向她们显现了。</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28:9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忽然，耶稣遇见她们，说：“愿你们平安！”她们就上前抱住他的脚拜他。</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耶稣对她们说：“不要害怕！你们去告诉我的弟兄，叫他们往加利利去，在那里必见我。”</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这群妇女亲眼看到了想都想不到的事，她们的主竟然复活了。然后她们赶紧回去把这个消息告诉门徒，但是后面我们会看到，门徒依然不相信。</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05798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第二步是考察圣经的历史。历史学和考古学的证据支持圣经的记载是真实的历史。</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0ADC3DC2-00AD-4CC2-867C-D0846619F816}"/>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向以马忤斯的门徒显现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接下来，当天下午，耶稣又显现给两个门徒看。这两个门徒从耶路撒冷离开，走在回附近村庄以马忤斯的路上。他们本来盼望着耶稣就是那位要来拯救以色列人的弥赛亚，但是经过了这三天，他们心灰意冷。他们一路上都在谈论，这时来了一位同行的路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击）路加福音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正谈论相问的时候，耶稣亲自就近他们，和他们同行，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只是他们的眼睛迷糊了，不认识他。</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耶稣对他们说：“你们走路彼此谈论的是什么事呢？”</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很惊奇这位路人竟然没有听说耶稣的事情，于是他们把主如何被钉十字架的事情说了一番。还有令他们十分困惑的，就是有人说坟墓空了，耶稣的身体不见了，而且有妇人看见了天使说主复活了。他们虽然听到了这些消息，还是无法想象耶稣果然复活了。于是耶稣就向他们解释了旧约关于弥赛亚要复活的预言。</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路加福音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耶稣对他们说：“无知的人哪，先知所说的一切话，你们的心信得太迟钝了。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基督这样受害，又进入他的荣耀，岂不是应当的吗？”</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于是从摩西和众先知起，凡经上所指着自己的话，都给他们讲解明白了。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926627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后来他们一起吃晚饭，耶稣掰饼的时候，他们突然认出了眼前这位路人正是他们复活的主！耶稣这个时候忽然不见了，他们便赶紧跑回耶路撒冷告诉门徒。</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915363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向十位使徒显现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以马忤斯的两个门徒正向耶路撒冷的其他</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门徒说他们见主的经历时，耶稣突然在他们中间显现了。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213272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路加福音</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24:36</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……耶稣亲自站在他们当中，说：“愿你们平安！”他们却惊慌害怕，以为所看见的是魂。</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38</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耶稣说：“你们为什么愁烦？为什么心里起疑念呢？</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39</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你们看我的手、我的脚，就知道实在是我了。摸我看看，魂无骨无肉，你们看，我是有的。”</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说了这话，就把手和脚给他们看。</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他们正喜得不敢信，并且希奇，耶稣就说：“你们这里有什么吃的没有？”</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42</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他们便给他一片烧鱼。</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43</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他接过来，在他们面前吃了。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看到复活的耶稣，门徒非常害怕，不相信这是复活的主。耶稣十分怜悯他们，体谅他们的软弱，于是让他们仔细察看自己的身体，让他们看自己手脚上的钉痕。他还鼓励他们摸他，又向他们要吃的东西，来证明他的肉身是真的，不是幻觉。他们检验了一番，才确认是主，确认主的肉身的确复活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向多马显现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还有一位门徒多马，当时不在场，其他门徒的共同见证都说服不了他。没有确凿的证据，他无法相信耶稣从死里复活了。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370343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20:24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那十二个门徒中，有称为低土马的多马，耶稣来的时候，他没有和他们同在。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那些门徒就对他说：“我们已经看见主了。”多马却说：“我非看见他手上的钉痕，用指头探入那钉痕，又用手探入他的肋旁，我总不信。”</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什么到了这个时候，多马还不愿意相信呢？他熟悉旧约圣经的预言，而且也听到了他信任的人的见证，听到了他们如何解释旧约关于弥赛亚复活的预言，甚至门徒也提醒他回顾耶稣自己说的预言，他应该也可以想起来耶稣多次说过自己会受死并复活，耶稣三年半期间行过许多神迹，这些都是他的证据，可是他还是过于相信自己的判断，忽略别人的见证、忽略旧约圣经和耶稣的预言，不肯相信主复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面对如此多的证据，多马这样不信是不合理的，但主怜悯他的小信。一周以后，多马便有机会亲自检验耶稣是否复活。</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24871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20:26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过了八日，门徒又在屋里，多马也和他们同在。门都关了，耶稣来站在当中说：“愿你们平安！”</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就对多马说：“伸过你的指头来，摸我的手；伸出你的手来，探入我的肋旁。不要疑惑，总要信。”</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多马说：“我的主，我的神！”</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耶稣对他说：“你因看见了我才信；那没有看见就信的有福了。”</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多马虽然不愿意相信别人的传言，但他似乎也不需要伸手探入耶稣的肋旁，他亲眼所见的证据已完全足以说服他！于是多马相信并承认耶稣就是神。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千万不要误解耶稣对多马说的这句话。耶稣的意思不是说盲目相信他复活的人有福了，而是说，有充分证据就应该相信，不要固执地要求亲眼看到他复活的身体才信。多马本来在亲眼见到耶稣之前，已有充足的证据能相信复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972511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多马亲自见到耶稣之前，有哪些证据呢？他知道旧约圣经的预言，听过耶稣自己的预言，他知道耶稣施行的神迹，他还听到了至少十七个不同的人见主复活的见证，这些人都是他所熟知、明知能信得过的人。耶稣在这里责备了多马不愿考虑他已有的证据，从而得出合理的结论。耶稣为我们提供的证据其实和多马所有的证据大致上也是一样的。我们也知道这些写于耶稣出生之前的预言。我们也有耶稣受难之前自己发出的预言。对于耶稣行过的异能，我们也有可靠的历史记载。我们还有见到耶稣的目击证人的记录。耶稣要我们凭着这些证据来相信他的复活。</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921036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2E4249A-38DE-4B72-AB81-D44597F57AF0}"/>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4.6.</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向彼得、约翰和其他使徒显现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我们不知道耶稣在那四十天之内到底显现了多少次，可是向多马显现后不久，门徒按耶稣的吩咐回到加利利。有一天他们去打鱼，经过一夜劳作，连一条鱼都没有打到，天快亮的时候，耶稣向他们显现了。</a:t>
            </a:r>
          </a:p>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天将亮的时候，耶稣站在岸上，门徒却不知道是耶稣。</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耶稣就对他们说：“小子，你们有吃的没有？”他们回答说：“没有。”</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耶稣说：“你们把网撒在船的右边，就必得着。”他们便撒下网去，竟拉不上来了，因为鱼甚多。</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耶稣所爱的那门徒【约翰】对彼得说：“是主！”……</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他们上了岸，就看见那里有炭火，上面有鱼，又有饼。……</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耶稣说：“你们来吃早饭。”门徒中没有一个敢问他“你是谁”，因为知道是主。</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耶稣就来拿饼和鱼给他们。</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55625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第三步是考察圣经中的预言。圣经中记载的很多预言在过了很久以后都应验了，这证明圣经是上帝的启示。</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次耶稣的显现是在户外，而且有七个人同时见到复活的耶稣，后来他们一起吃饭，此时天已经大亮了。耶稣在他们眼前说话、吃东西，这都是他们亲眼所见，他们就是耶稣复活的目击证人。再强调一下，后来他们所传的复活不是听别人说的，而是自己亲眼所见。</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除了好几次对几个人到几十个人的显现以外，耶稣在升天前，还有一次显现给五百多人看。</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384944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4.7.</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向五百人显现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哥林多前书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后来一时显给五百多弟兄看，其中一大半到如今还在，却也有已经睡了的。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这些目击证人亲眼见过复活的主，并把他们的见证传给了初代教会，有一些写在圣经中。</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262851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结论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旧约预言的弥赛亚会永远活着，得以享受他劳苦的功效，耶稣果然应验了。起初虽然没有一个门徒相信，但是耶稣亲自给他们讲解了旧约的预言，他们亲自摸了他的手和脚，亲眼见到他在他们面前吃东西，就可以确信主复活了。他们把自己亲眼所见的四处传扬，让我们今天也有机会听到这位复活的主拯救世人的大好消息。我们也可以确信，主复活了，有一天我们也要复活。</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4163047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祷告结束。</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8057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r>
              <a:rPr lang="en-US" altLang="zh-CN" sz="1000" b="1" dirty="0">
                <a:effectLst/>
                <a:latin typeface="Times New Roman" panose="02020603050405020304" pitchFamily="18" charset="0"/>
                <a:ea typeface="宋体" panose="02010600030101010101" pitchFamily="2" charset="-122"/>
                <a:cs typeface="Times New Roman" panose="02020603050405020304" pitchFamily="18" charset="0"/>
              </a:rPr>
              <a:t>1.2  </a:t>
            </a:r>
            <a:r>
              <a:rPr lang="zh-CN" altLang="zh-CN" sz="1000" b="1" dirty="0">
                <a:effectLst/>
                <a:latin typeface="Times New Roman" panose="02020603050405020304" pitchFamily="18" charset="0"/>
                <a:ea typeface="宋体" panose="02010600030101010101" pitchFamily="2" charset="-122"/>
                <a:cs typeface="Times New Roman" panose="02020603050405020304" pitchFamily="18" charset="0"/>
              </a:rPr>
              <a:t>记载预言的抄本年代</a:t>
            </a:r>
            <a:endParaRPr lang="zh-CN" altLang="zh-CN" sz="10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000" dirty="0">
                <a:effectLst/>
                <a:latin typeface="宋体" panose="02010600030101010101" pitchFamily="2" charset="-122"/>
                <a:ea typeface="宋体" panose="02010600030101010101" pitchFamily="2" charset="-122"/>
                <a:cs typeface="宋体" panose="02010600030101010101" pitchFamily="2" charset="-122"/>
              </a:rPr>
              <a:t>我们上节课学过弥赛亚受难的预言，其中有不少是记载在以赛亚书第</a:t>
            </a:r>
            <a:r>
              <a:rPr lang="en-US" altLang="zh-CN" sz="1000" dirty="0">
                <a:effectLst/>
                <a:latin typeface="宋体" panose="02010600030101010101" pitchFamily="2" charset="-122"/>
                <a:ea typeface="宋体" panose="02010600030101010101" pitchFamily="2" charset="-122"/>
                <a:cs typeface="宋体" panose="02010600030101010101" pitchFamily="2" charset="-122"/>
              </a:rPr>
              <a:t>53</a:t>
            </a:r>
            <a:r>
              <a:rPr lang="zh-CN" altLang="zh-CN" sz="1000" dirty="0">
                <a:effectLst/>
                <a:latin typeface="宋体" panose="02010600030101010101" pitchFamily="2" charset="-122"/>
                <a:ea typeface="宋体" panose="02010600030101010101" pitchFamily="2" charset="-122"/>
                <a:cs typeface="宋体" panose="02010600030101010101" pitchFamily="2" charset="-122"/>
              </a:rPr>
              <a:t>章和诗篇第</a:t>
            </a:r>
            <a:r>
              <a:rPr lang="en-US" altLang="zh-CN" sz="1000" dirty="0">
                <a:effectLst/>
                <a:latin typeface="宋体" panose="02010600030101010101" pitchFamily="2" charset="-122"/>
                <a:ea typeface="宋体" panose="02010600030101010101" pitchFamily="2" charset="-122"/>
                <a:cs typeface="宋体" panose="02010600030101010101" pitchFamily="2" charset="-122"/>
              </a:rPr>
              <a:t>22</a:t>
            </a:r>
            <a:r>
              <a:rPr lang="zh-CN" altLang="zh-CN" sz="1000" dirty="0">
                <a:effectLst/>
                <a:latin typeface="宋体" panose="02010600030101010101" pitchFamily="2" charset="-122"/>
                <a:ea typeface="宋体" panose="02010600030101010101" pitchFamily="2" charset="-122"/>
                <a:cs typeface="宋体" panose="02010600030101010101" pitchFamily="2" charset="-122"/>
              </a:rPr>
              <a:t>篇。死海古卷中都发现了这两卷书卷的抄本，抄本年代远远早于耶稣的时代，原书的年代更早。这两卷书的预言不仅提到了弥赛亚的受难，也提到了他的复活。这两节课我们就要学习耶稣应验了以赛亚书和诗篇中复活的预言，他果然复活了。</a:t>
            </a: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我们先来看看新约是怎么记载耶稣的复活的。</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234541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耶稣埋葬的情形</a:t>
            </a: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耶稣的遗体用沾满香料的布条缠裹 </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耶稣受难当天，一位财主前来求彼拉多，要把耶稣的遗体葬在自己新凿的坟墓里。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27:58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这人【亚利马太的约瑟】去见彼拉多，求耶稣的身体，彼拉多就吩咐给他。</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约瑟取了身体，用干净细麻布裹好，</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安放在自己的新坟墓里，就是他凿在磐石里的。他又把大石头滚到墓门口，就去了。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63272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第一世纪有钱的犹太人会为自己、家人和后代预备墓穴，这些墓穴通常是在岩石中凿出来的，外面有一块巨大圆盘石头，用于封住洞口，不让野兽进去破坏尸体。</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按照犹太丧葬的习俗，遗体一般要用香料处理，再用布条包好。这些布条要沾满油和香料，从尸体的头严严实实地缠到脚，才放入墓穴。</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19:39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……【尼哥底母】带着没药和沉香约有一百斤前来。</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他们就照犹太人殡葬的规矩，把耶稣的身体用细麻布加上香料裹好了。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27420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D927813-D211-409F-AE61-883666F911F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耶稣的遗体经过了犹太殡葬习俗的处理，被裹得像个木乃伊。我们还记得，耶稣使拉撒路从死里复活后，需要人去解开拉撒路的裹尸布，由此我们就可以想象这些布条紧紧裹着尸体的样子。</a:t>
            </a: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224C-652A-6B4F-907A-EAE2F689CD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0BE04B-613C-8742-8CF3-F592046E26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7E2607-8DDA-544A-8EEF-27AB8A07EB7A}"/>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5" name="Footer Placeholder 4">
            <a:extLst>
              <a:ext uri="{FF2B5EF4-FFF2-40B4-BE49-F238E27FC236}">
                <a16:creationId xmlns:a16="http://schemas.microsoft.com/office/drawing/2014/main" id="{20FA9007-2D0C-9649-A251-EAB190ACAF8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F6D0909-62E5-554D-A598-FFF05469402F}"/>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9563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90213F3-1CCC-4C4D-831D-4F3238D96088}"/>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17EAE570-6353-F346-9D55-F0A6EC9FC92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9610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418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286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3A926F8-FC42-D243-BA17-DA34FC42F21D}"/>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278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28663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2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18650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77122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C26-19EC-674E-90F7-BABD728B8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DA36C-4188-4F43-B079-EA84CC8CB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A147-F575-C14D-8D4D-8E0314564F85}"/>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5" name="Footer Placeholder 4">
            <a:extLst>
              <a:ext uri="{FF2B5EF4-FFF2-40B4-BE49-F238E27FC236}">
                <a16:creationId xmlns:a16="http://schemas.microsoft.com/office/drawing/2014/main" id="{3524080A-8239-7F45-A858-8DD85139089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737E9ED-4BF6-0047-A2B9-F3B95E88566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098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6826-F3BF-D940-A065-F4A0F2A5F8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7BCA6-A46B-4C4E-AE4C-7BA730406C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167467-E8A0-2245-B5D6-A5A717CB035E}"/>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5" name="Footer Placeholder 4">
            <a:extLst>
              <a:ext uri="{FF2B5EF4-FFF2-40B4-BE49-F238E27FC236}">
                <a16:creationId xmlns:a16="http://schemas.microsoft.com/office/drawing/2014/main" id="{5914BA82-6A35-974C-A778-DB1FB6E46067}"/>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C4D2168D-7997-8A4E-907E-31F2E9794F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22484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A42D-B926-C349-A58D-6AF790B3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409F0-B9EB-B844-A7A5-D0BD5DFE018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00F1B-77E7-1044-87A5-1244A5B54E3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F7C6-BCD4-3341-A905-12C24AE46355}"/>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6" name="Footer Placeholder 5">
            <a:extLst>
              <a:ext uri="{FF2B5EF4-FFF2-40B4-BE49-F238E27FC236}">
                <a16:creationId xmlns:a16="http://schemas.microsoft.com/office/drawing/2014/main" id="{9755B87F-9428-ED46-8DF7-19D2968DDA73}"/>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10BF5FDC-F37B-7D43-9B26-DAF8187588A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40354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2080-62BB-D845-B23F-FCCE2EBEBA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B9531-812B-774D-96BF-25C689E50E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D7499D0-099B-F149-B6F7-988E7B87E5C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380C-1F2A-F843-A1F8-BC22F4550C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F4B905-6434-AB49-9601-3A768375C34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5183C-5295-D941-85C0-4FFFFBFF4DD5}"/>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8" name="Footer Placeholder 7">
            <a:extLst>
              <a:ext uri="{FF2B5EF4-FFF2-40B4-BE49-F238E27FC236}">
                <a16:creationId xmlns:a16="http://schemas.microsoft.com/office/drawing/2014/main" id="{08D818A3-18E6-704D-BD03-AD469648D042}"/>
              </a:ext>
            </a:extLst>
          </p:cNvPr>
          <p:cNvSpPr>
            <a:spLocks noGrp="1"/>
          </p:cNvSpPr>
          <p:nvPr>
            <p:ph type="ftr" sz="quarter" idx="11"/>
          </p:nvPr>
        </p:nvSpPr>
        <p:spPr/>
        <p:txBody>
          <a:bodyPr/>
          <a:lstStyle/>
          <a:p>
            <a:endParaRPr kumimoji="1" lang="zh-CN" altLang="en-US"/>
          </a:p>
        </p:txBody>
      </p:sp>
      <p:sp>
        <p:nvSpPr>
          <p:cNvPr id="9" name="Slide Number Placeholder 8">
            <a:extLst>
              <a:ext uri="{FF2B5EF4-FFF2-40B4-BE49-F238E27FC236}">
                <a16:creationId xmlns:a16="http://schemas.microsoft.com/office/drawing/2014/main" id="{BA38B637-106D-6749-B936-5BBB3915CAD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573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5E58-5FFB-D24D-9B1C-9DAAAF584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29EC2-6EA8-F44A-BF3F-EE5FE7205853}"/>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4" name="Footer Placeholder 3">
            <a:extLst>
              <a:ext uri="{FF2B5EF4-FFF2-40B4-BE49-F238E27FC236}">
                <a16:creationId xmlns:a16="http://schemas.microsoft.com/office/drawing/2014/main" id="{F5D0FBC4-2CAD-A44E-A75B-51B1A588C2BD}"/>
              </a:ext>
            </a:extLst>
          </p:cNvPr>
          <p:cNvSpPr>
            <a:spLocks noGrp="1"/>
          </p:cNvSpPr>
          <p:nvPr>
            <p:ph type="ftr" sz="quarter" idx="11"/>
          </p:nvPr>
        </p:nvSpPr>
        <p:spPr/>
        <p:txBody>
          <a:bodyPr/>
          <a:lstStyle/>
          <a:p>
            <a:endParaRPr kumimoji="1" lang="zh-CN" altLang="en-US"/>
          </a:p>
        </p:txBody>
      </p:sp>
      <p:sp>
        <p:nvSpPr>
          <p:cNvPr id="5" name="Slide Number Placeholder 4">
            <a:extLst>
              <a:ext uri="{FF2B5EF4-FFF2-40B4-BE49-F238E27FC236}">
                <a16:creationId xmlns:a16="http://schemas.microsoft.com/office/drawing/2014/main" id="{3E876C35-104A-7343-B13D-FCFC4AF5913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6099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F6BED5-F1A8-2F40-BAD6-505FE0E42692}"/>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3" name="Footer Placeholder 2">
            <a:extLst>
              <a:ext uri="{FF2B5EF4-FFF2-40B4-BE49-F238E27FC236}">
                <a16:creationId xmlns:a16="http://schemas.microsoft.com/office/drawing/2014/main" id="{99184DAB-835E-BE4A-9E38-2DBB90333DAF}"/>
              </a:ext>
            </a:extLst>
          </p:cNvPr>
          <p:cNvSpPr>
            <a:spLocks noGrp="1"/>
          </p:cNvSpPr>
          <p:nvPr>
            <p:ph type="ftr" sz="quarter" idx="1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EF0D728F-4E8E-BA42-99CF-A38B41BABF1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79908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675-210D-744A-AB11-3F550A3185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DCD0CA-269A-9440-A756-2B027458B09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4BD78-9673-1D4A-8439-95E253E241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7C7A06-14DE-C646-9400-2EBFA1C82FBB}"/>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6" name="Footer Placeholder 5">
            <a:extLst>
              <a:ext uri="{FF2B5EF4-FFF2-40B4-BE49-F238E27FC236}">
                <a16:creationId xmlns:a16="http://schemas.microsoft.com/office/drawing/2014/main" id="{77436E22-514A-8F42-9E8D-4773FAFB37A7}"/>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69937842-44DE-C94E-BB79-FDBA7AC43A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72594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60E2-684A-3340-8435-7BF120DB73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6044844-0D9B-8C43-A2B2-7558FEA2826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68DEE2D-04C4-FA46-9DBD-7FE2BC40E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B058AE4-E846-0B4D-8C33-D40B6487CA22}"/>
              </a:ext>
            </a:extLst>
          </p:cNvPr>
          <p:cNvSpPr>
            <a:spLocks noGrp="1"/>
          </p:cNvSpPr>
          <p:nvPr>
            <p:ph type="dt" sz="half" idx="10"/>
          </p:nvPr>
        </p:nvSpPr>
        <p:spPr/>
        <p:txBody>
          <a:bodyPr/>
          <a:lstStyle/>
          <a:p>
            <a:fld id="{970874E8-4432-D341-ABF5-3EEAC6901E98}" type="datetimeFigureOut">
              <a:rPr kumimoji="1" lang="zh-CN" altLang="en-US" smtClean="0"/>
              <a:t>2022/2/7</a:t>
            </a:fld>
            <a:endParaRPr kumimoji="1" lang="zh-CN" altLang="en-US"/>
          </a:p>
        </p:txBody>
      </p:sp>
      <p:sp>
        <p:nvSpPr>
          <p:cNvPr id="6" name="Footer Placeholder 5">
            <a:extLst>
              <a:ext uri="{FF2B5EF4-FFF2-40B4-BE49-F238E27FC236}">
                <a16:creationId xmlns:a16="http://schemas.microsoft.com/office/drawing/2014/main" id="{A23D23CD-859E-0048-BDCD-FF2A9ADC543B}"/>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87A6E131-67B9-5F44-9E7F-C9CF01204B6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9963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2022/2/7</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685048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7" r:id="rId14"/>
    <p:sldLayoutId id="2147483650" r:id="rId15"/>
    <p:sldLayoutId id="2147483798" r:id="rId16"/>
    <p:sldLayoutId id="2147483799" r:id="rId17"/>
    <p:sldLayoutId id="2147483800"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2.tif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28.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2.tif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7.tiff"/><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7.tiff"/><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4.png"/><Relationship Id="rId7"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13.jpe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tif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99099C-4559-9648-AC5F-5D46C593D401}"/>
              </a:ext>
            </a:extLst>
          </p:cNvPr>
          <p:cNvPicPr>
            <a:picLocks noChangeAspect="1"/>
          </p:cNvPicPr>
          <p:nvPr/>
        </p:nvPicPr>
        <p:blipFill>
          <a:blip r:embed="rId3"/>
          <a:stretch>
            <a:fillRect/>
          </a:stretch>
        </p:blipFill>
        <p:spPr>
          <a:xfrm>
            <a:off x="0" y="1550505"/>
            <a:ext cx="4000719" cy="3959408"/>
          </a:xfrm>
          <a:prstGeom prst="rect">
            <a:avLst/>
          </a:prstGeom>
        </p:spPr>
      </p:pic>
      <p:pic>
        <p:nvPicPr>
          <p:cNvPr id="2" name="图片 1">
            <a:extLst>
              <a:ext uri="{FF2B5EF4-FFF2-40B4-BE49-F238E27FC236}">
                <a16:creationId xmlns:a16="http://schemas.microsoft.com/office/drawing/2014/main" id="{EB22AA5A-56EE-0848-B87E-74FE1FF32D32}"/>
              </a:ext>
            </a:extLst>
          </p:cNvPr>
          <p:cNvPicPr>
            <a:picLocks noChangeAspect="1"/>
          </p:cNvPicPr>
          <p:nvPr/>
        </p:nvPicPr>
        <p:blipFill rotWithShape="1">
          <a:blip r:embed="rId4"/>
          <a:srcRect l="41942" r="15582"/>
          <a:stretch/>
        </p:blipFill>
        <p:spPr>
          <a:xfrm>
            <a:off x="4000719" y="23711"/>
            <a:ext cx="5143281" cy="68109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F587F7A4-47C0-4AA9-B5B1-9DF97B5A0291}"/>
              </a:ext>
            </a:extLst>
          </p:cNvPr>
          <p:cNvSpPr txBox="1"/>
          <p:nvPr/>
        </p:nvSpPr>
        <p:spPr>
          <a:xfrm>
            <a:off x="612848" y="2442063"/>
            <a:ext cx="2800767" cy="3041345"/>
          </a:xfrm>
          <a:prstGeom prst="rect">
            <a:avLst/>
          </a:prstGeom>
          <a:noFill/>
        </p:spPr>
        <p:txBody>
          <a:bodyPr wrap="none" rtlCol="0">
            <a:spAutoFit/>
          </a:bodyPr>
          <a:lstStyle/>
          <a:p>
            <a:pPr algn="ctr">
              <a:lnSpc>
                <a:spcPts val="3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耶稣应验关于</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弥赛亚的预言</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r>
              <a:rPr kumimoji="1" lang="en-US" altLang="zh-CN" sz="3400" b="1" dirty="0">
                <a:solidFill>
                  <a:srgbClr val="002060"/>
                </a:solidFill>
                <a:latin typeface="Microsoft YaHei" panose="020B0503020204020204" pitchFamily="34" charset="-122"/>
                <a:ea typeface="Microsoft YaHei" panose="020B0503020204020204" pitchFamily="34" charset="-122"/>
              </a:rPr>
              <a:t>——</a:t>
            </a:r>
            <a:r>
              <a:rPr kumimoji="1" lang="zh-CN" altLang="en-US" sz="3400" b="1" dirty="0">
                <a:solidFill>
                  <a:srgbClr val="002060"/>
                </a:solidFill>
                <a:latin typeface="Microsoft YaHei" panose="020B0503020204020204" pitchFamily="34" charset="-122"/>
                <a:ea typeface="Microsoft YaHei" panose="020B0503020204020204" pitchFamily="34" charset="-122"/>
              </a:rPr>
              <a:t>复活 上</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路加福音</a:t>
            </a:r>
            <a:r>
              <a:rPr kumimoji="1" lang="en-US" altLang="zh-CN" sz="2400" b="1" dirty="0">
                <a:solidFill>
                  <a:srgbClr val="002060"/>
                </a:solidFill>
                <a:latin typeface="Microsoft YaHei" panose="020B0503020204020204" pitchFamily="34" charset="-122"/>
                <a:ea typeface="Microsoft YaHei" panose="020B0503020204020204" pitchFamily="34" charset="-122"/>
              </a:rPr>
              <a:t>24:44</a:t>
            </a:r>
          </a:p>
          <a:p>
            <a:pPr algn="ctr">
              <a:lnSpc>
                <a:spcPts val="38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32</a:t>
            </a:r>
            <a:r>
              <a:rPr kumimoji="1" lang="zh-CN" altLang="en-US" sz="2400" b="1" dirty="0">
                <a:solidFill>
                  <a:srgbClr val="002060"/>
                </a:solidFill>
                <a:latin typeface="Microsoft YaHei" panose="020B0503020204020204" pitchFamily="34" charset="-122"/>
                <a:ea typeface="Microsoft YaHei" panose="020B0503020204020204" pitchFamily="34" charset="-122"/>
              </a:rPr>
              <a:t>课 </a:t>
            </a:r>
            <a:endParaRPr kumimoji="1" lang="en-US" altLang="zh-CN" sz="2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endParaRPr kumimoji="1" lang="zh-CN" altLang="en-US" sz="24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6660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CF926-4BCD-2C4A-BA02-82FFFBDE4F83}"/>
              </a:ext>
            </a:extLst>
          </p:cNvPr>
          <p:cNvSpPr>
            <a:spLocks noChangeArrowheads="1"/>
          </p:cNvSpPr>
          <p:nvPr/>
        </p:nvSpPr>
        <p:spPr bwMode="auto">
          <a:xfrm>
            <a:off x="680953" y="1962368"/>
            <a:ext cx="7876885" cy="4647073"/>
          </a:xfrm>
          <a:prstGeom prst="rect">
            <a:avLst/>
          </a:prstGeom>
          <a:noFill/>
          <a:ln w="9525">
            <a:noFill/>
            <a:miter lim="800000"/>
            <a:headEnd/>
            <a:tailEnd/>
          </a:ln>
          <a:effectLst/>
        </p:spPr>
        <p:txBody>
          <a:bodyPr lIns="81041" tIns="40521" rIns="81041" bIns="40521"/>
          <a:lstStyle/>
          <a:p>
            <a:pPr defTabSz="685800">
              <a:lnSpc>
                <a:spcPts val="3760"/>
              </a:lnSpc>
              <a:defRPr/>
            </a:pPr>
            <a:r>
              <a:rPr lang="zh-CN" altLang="en-US" sz="2700" dirty="0">
                <a:latin typeface="Microsoft YaHei" panose="020B0503020204020204" pitchFamily="34" charset="-122"/>
                <a:ea typeface="Microsoft YaHei" panose="020B0503020204020204" pitchFamily="34" charset="-122"/>
              </a:rPr>
              <a:t>马太福音</a:t>
            </a:r>
            <a:r>
              <a:rPr lang="en-US" altLang="zh-CN" sz="2700" dirty="0">
                <a:latin typeface="Microsoft YaHei" panose="020B0503020204020204" pitchFamily="34" charset="-122"/>
                <a:ea typeface="Microsoft YaHei" panose="020B0503020204020204" pitchFamily="34" charset="-122"/>
              </a:rPr>
              <a:t>27:62</a:t>
            </a:r>
            <a:r>
              <a:rPr lang="zh-CN" altLang="en-US" sz="2700" dirty="0">
                <a:latin typeface="Microsoft YaHei" panose="020B0503020204020204" pitchFamily="34" charset="-122"/>
                <a:ea typeface="Microsoft YaHei" panose="020B0503020204020204" pitchFamily="34" charset="-122"/>
              </a:rPr>
              <a:t> 次日，就是预备日的第二天，祭司长和法利赛人聚集来见彼拉多，说：</a:t>
            </a:r>
            <a:r>
              <a:rPr lang="en-US" altLang="zh-CN" sz="2700" dirty="0">
                <a:latin typeface="Microsoft YaHei" panose="020B0503020204020204" pitchFamily="34" charset="-122"/>
                <a:ea typeface="Microsoft YaHei" panose="020B0503020204020204" pitchFamily="34" charset="-122"/>
              </a:rPr>
              <a:t>63“</a:t>
            </a:r>
            <a:r>
              <a:rPr lang="zh-CN" altLang="en-US" sz="2700" dirty="0">
                <a:latin typeface="Microsoft YaHei" panose="020B0503020204020204" pitchFamily="34" charset="-122"/>
                <a:ea typeface="Microsoft YaHei" panose="020B0503020204020204" pitchFamily="34" charset="-122"/>
              </a:rPr>
              <a:t>大人，我们记得那诱惑人的还活着的时候，曾说：‘三日后我要复活。’</a:t>
            </a:r>
            <a:r>
              <a:rPr lang="en-US" altLang="zh-CN" sz="2700" dirty="0">
                <a:latin typeface="Microsoft YaHei" panose="020B0503020204020204" pitchFamily="34" charset="-122"/>
                <a:ea typeface="Microsoft YaHei" panose="020B0503020204020204" pitchFamily="34" charset="-122"/>
              </a:rPr>
              <a:t>64</a:t>
            </a:r>
            <a:r>
              <a:rPr lang="zh-CN" altLang="en-US" sz="2700" dirty="0">
                <a:latin typeface="Microsoft YaHei" panose="020B0503020204020204" pitchFamily="34" charset="-122"/>
                <a:ea typeface="Microsoft YaHei" panose="020B0503020204020204" pitchFamily="34" charset="-122"/>
              </a:rPr>
              <a:t> 因此，请吩咐人将坟墓把守妥当，直到第三日，恐怕他的门徒来把他偷了去，就告诉百姓说：‘他从死里复活了。’这样，那后来的迷惑比先前的更厉害了。”</a:t>
            </a:r>
            <a:r>
              <a:rPr lang="en-US" altLang="zh-CN" sz="2700" dirty="0">
                <a:latin typeface="Microsoft YaHei" panose="020B0503020204020204" pitchFamily="34" charset="-122"/>
                <a:ea typeface="Microsoft YaHei" panose="020B0503020204020204" pitchFamily="34" charset="-122"/>
              </a:rPr>
              <a:t>65</a:t>
            </a:r>
            <a:r>
              <a:rPr lang="zh-CN" altLang="en-US" sz="2700" dirty="0">
                <a:latin typeface="Microsoft YaHei" panose="020B0503020204020204" pitchFamily="34" charset="-122"/>
                <a:ea typeface="Microsoft YaHei" panose="020B0503020204020204" pitchFamily="34" charset="-122"/>
              </a:rPr>
              <a:t> 彼拉多说：“你们有看守的兵，去吧！尽你们所能的把守妥当。”</a:t>
            </a:r>
            <a:r>
              <a:rPr lang="en-US" altLang="zh-CN" sz="2700" dirty="0">
                <a:latin typeface="Microsoft YaHei" panose="020B0503020204020204" pitchFamily="34" charset="-122"/>
                <a:ea typeface="Microsoft YaHei" panose="020B0503020204020204" pitchFamily="34" charset="-122"/>
              </a:rPr>
              <a:t>66</a:t>
            </a:r>
            <a:r>
              <a:rPr lang="zh-CN" altLang="en-US" sz="2700" dirty="0">
                <a:latin typeface="Microsoft YaHei" panose="020B0503020204020204" pitchFamily="34" charset="-122"/>
                <a:ea typeface="Microsoft YaHei" panose="020B0503020204020204" pitchFamily="34" charset="-122"/>
              </a:rPr>
              <a:t> 他们就带着看守的兵同去，封了石头，将坟墓把守妥当。</a:t>
            </a:r>
          </a:p>
          <a:p>
            <a:pPr defTabSz="685800">
              <a:lnSpc>
                <a:spcPts val="3760"/>
              </a:lnSpc>
              <a:defRPr/>
            </a:pPr>
            <a:endParaRPr lang="zh-CN" altLang="en-US" sz="27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707FA64F-12F7-A54A-8A98-62227F291144}"/>
              </a:ext>
            </a:extLst>
          </p:cNvPr>
          <p:cNvCxnSpPr>
            <a:cxnSpLocks/>
            <a:stCxn id="10" idx="1"/>
          </p:cNvCxnSpPr>
          <p:nvPr/>
        </p:nvCxnSpPr>
        <p:spPr>
          <a:xfrm>
            <a:off x="454532" y="1529259"/>
            <a:ext cx="0" cy="497006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B4A16242-9D39-D942-A7D9-08CAB708C2B2}"/>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05398347-DC88-8F40-93D0-0B98C2604664}"/>
              </a:ext>
            </a:extLst>
          </p:cNvPr>
          <p:cNvCxnSpPr>
            <a:cxnSpLocks/>
          </p:cNvCxnSpPr>
          <p:nvPr/>
        </p:nvCxnSpPr>
        <p:spPr>
          <a:xfrm flipH="1">
            <a:off x="971601" y="15224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743F3F7F-F8AF-9746-84F7-5A4D90D1FCD5}"/>
              </a:ext>
            </a:extLst>
          </p:cNvPr>
          <p:cNvCxnSpPr>
            <a:cxnSpLocks/>
          </p:cNvCxnSpPr>
          <p:nvPr/>
        </p:nvCxnSpPr>
        <p:spPr>
          <a:xfrm>
            <a:off x="8714269" y="1529259"/>
            <a:ext cx="0" cy="497006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BD913F0F-088F-A442-970E-CEB5071B5970}"/>
              </a:ext>
            </a:extLst>
          </p:cNvPr>
          <p:cNvPicPr>
            <a:picLocks noChangeAspect="1"/>
          </p:cNvPicPr>
          <p:nvPr/>
        </p:nvPicPr>
        <p:blipFill rotWithShape="1">
          <a:blip r:embed="rId3"/>
          <a:srcRect l="38822" t="7371" r="20768" b="51298"/>
          <a:stretch/>
        </p:blipFill>
        <p:spPr>
          <a:xfrm>
            <a:off x="454532" y="1264186"/>
            <a:ext cx="544010" cy="530146"/>
          </a:xfrm>
          <a:prstGeom prst="rect">
            <a:avLst/>
          </a:prstGeom>
        </p:spPr>
      </p:pic>
      <p:pic>
        <p:nvPicPr>
          <p:cNvPr id="11" name="图片 10">
            <a:extLst>
              <a:ext uri="{FF2B5EF4-FFF2-40B4-BE49-F238E27FC236}">
                <a16:creationId xmlns:a16="http://schemas.microsoft.com/office/drawing/2014/main" id="{819CFD86-AA87-C646-BF12-45BB6758ED40}"/>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5" name="Picture 4">
            <a:extLst>
              <a:ext uri="{FF2B5EF4-FFF2-40B4-BE49-F238E27FC236}">
                <a16:creationId xmlns:a16="http://schemas.microsoft.com/office/drawing/2014/main" id="{3E9409C4-C964-8D4E-891F-61D64811D6BC}"/>
              </a:ext>
            </a:extLst>
          </p:cNvPr>
          <p:cNvPicPr>
            <a:picLocks noChangeAspect="1"/>
          </p:cNvPicPr>
          <p:nvPr/>
        </p:nvPicPr>
        <p:blipFill>
          <a:blip r:embed="rId5"/>
          <a:stretch>
            <a:fillRect/>
          </a:stretch>
        </p:blipFill>
        <p:spPr>
          <a:xfrm>
            <a:off x="3324917" y="3696"/>
            <a:ext cx="2588956" cy="19392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40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92F6C0-77B7-2446-BB65-C684224E0391}"/>
              </a:ext>
            </a:extLst>
          </p:cNvPr>
          <p:cNvPicPr>
            <a:picLocks noChangeAspect="1"/>
          </p:cNvPicPr>
          <p:nvPr/>
        </p:nvPicPr>
        <p:blipFill>
          <a:blip r:embed="rId3"/>
          <a:stretch>
            <a:fillRect/>
          </a:stretch>
        </p:blipFill>
        <p:spPr>
          <a:xfrm>
            <a:off x="0" y="855617"/>
            <a:ext cx="9144000" cy="5146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01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CD07690-F3C2-CE48-8204-5AB9C4371A10}"/>
              </a:ext>
            </a:extLst>
          </p:cNvPr>
          <p:cNvPicPr>
            <a:picLocks noChangeAspect="1"/>
          </p:cNvPicPr>
          <p:nvPr/>
        </p:nvPicPr>
        <p:blipFill>
          <a:blip r:embed="rId3"/>
          <a:stretch>
            <a:fillRect/>
          </a:stretch>
        </p:blipFill>
        <p:spPr>
          <a:xfrm>
            <a:off x="8451" y="0"/>
            <a:ext cx="9127098" cy="6858000"/>
          </a:xfrm>
          <a:prstGeom prst="rect">
            <a:avLst/>
          </a:prstGeom>
        </p:spPr>
      </p:pic>
      <p:pic>
        <p:nvPicPr>
          <p:cNvPr id="5" name="Picture 4">
            <a:extLst>
              <a:ext uri="{FF2B5EF4-FFF2-40B4-BE49-F238E27FC236}">
                <a16:creationId xmlns:a16="http://schemas.microsoft.com/office/drawing/2014/main" id="{97EA4094-46CC-5D41-99C3-78597DE0BD10}"/>
              </a:ext>
            </a:extLst>
          </p:cNvPr>
          <p:cNvPicPr>
            <a:picLocks noChangeAspect="1"/>
          </p:cNvPicPr>
          <p:nvPr/>
        </p:nvPicPr>
        <p:blipFill>
          <a:blip r:embed="rId4"/>
          <a:stretch>
            <a:fillRect/>
          </a:stretch>
        </p:blipFill>
        <p:spPr>
          <a:xfrm>
            <a:off x="5402355" y="0"/>
            <a:ext cx="3741645" cy="30432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093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弥赛亚复活的预言</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431032"/>
            <a:ext cx="0" cy="5068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42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431032"/>
            <a:ext cx="0" cy="50681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165959"/>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27210" y="1535115"/>
            <a:ext cx="8070578" cy="418140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24:44</a:t>
            </a:r>
            <a:r>
              <a:rPr lang="zh-CN" altLang="en-US" sz="2800" dirty="0">
                <a:latin typeface="Microsoft YaHei" panose="020B0503020204020204" pitchFamily="34" charset="-122"/>
                <a:ea typeface="Microsoft YaHei" panose="020B0503020204020204" pitchFamily="34" charset="-122"/>
              </a:rPr>
              <a:t> 耶稣对他们说：“这就是我从前与你们同在之时所告诉你们的话说：摩西的律法、先知的书和诗篇上所记的，凡指着我的话，都必须应验。”</a:t>
            </a:r>
            <a:r>
              <a:rPr lang="en-US" altLang="zh-CN" sz="2800" dirty="0">
                <a:latin typeface="Microsoft YaHei" panose="020B0503020204020204" pitchFamily="34" charset="-122"/>
                <a:ea typeface="Microsoft YaHei" panose="020B0503020204020204" pitchFamily="34" charset="-122"/>
              </a:rPr>
              <a:t>45</a:t>
            </a:r>
            <a:r>
              <a:rPr lang="zh-CN" altLang="en-US" sz="2800" dirty="0">
                <a:latin typeface="Microsoft YaHei" panose="020B0503020204020204" pitchFamily="34" charset="-122"/>
                <a:ea typeface="Microsoft YaHei" panose="020B0503020204020204" pitchFamily="34" charset="-122"/>
              </a:rPr>
              <a:t> 于是耶稣开他们的心窍，使他们能明白圣经。</a:t>
            </a:r>
            <a:r>
              <a:rPr lang="en-US" altLang="zh-CN" sz="2800" dirty="0">
                <a:latin typeface="Microsoft YaHei" panose="020B0503020204020204" pitchFamily="34" charset="-122"/>
                <a:ea typeface="Microsoft YaHei" panose="020B0503020204020204" pitchFamily="34" charset="-122"/>
              </a:rPr>
              <a:t>46</a:t>
            </a:r>
            <a:r>
              <a:rPr lang="zh-CN" altLang="en-US" sz="2800" dirty="0">
                <a:latin typeface="Microsoft YaHei" panose="020B0503020204020204" pitchFamily="34" charset="-122"/>
                <a:ea typeface="Microsoft YaHei" panose="020B0503020204020204" pitchFamily="34" charset="-122"/>
              </a:rPr>
              <a:t> 又对他们说：“照经上所写的，基督必受害，第三日从死里复活，</a:t>
            </a:r>
            <a:r>
              <a:rPr lang="en-US" altLang="zh-CN" sz="2800" dirty="0">
                <a:latin typeface="Microsoft YaHei" panose="020B0503020204020204" pitchFamily="34" charset="-122"/>
                <a:ea typeface="Microsoft YaHei" panose="020B0503020204020204" pitchFamily="34" charset="-122"/>
              </a:rPr>
              <a:t>47</a:t>
            </a:r>
            <a:r>
              <a:rPr lang="zh-CN" altLang="en-US" sz="2800" dirty="0">
                <a:latin typeface="Microsoft YaHei" panose="020B0503020204020204" pitchFamily="34" charset="-122"/>
                <a:ea typeface="Microsoft YaHei" panose="020B0503020204020204" pitchFamily="34" charset="-122"/>
              </a:rPr>
              <a:t>并且人要奉他的名传悔改、赦罪的道，从耶路撒冷起直传到万邦。</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4AF19CCC-9672-4944-8277-C23789286DB3}"/>
              </a:ext>
            </a:extLst>
          </p:cNvPr>
          <p:cNvPicPr>
            <a:picLocks noChangeAspect="1"/>
          </p:cNvPicPr>
          <p:nvPr/>
        </p:nvPicPr>
        <p:blipFill>
          <a:blip r:embed="rId5"/>
          <a:stretch>
            <a:fillRect/>
          </a:stretch>
        </p:blipFill>
        <p:spPr>
          <a:xfrm>
            <a:off x="2929285" y="5011588"/>
            <a:ext cx="3285430" cy="18464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053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660343" y="1711346"/>
            <a:ext cx="7956607" cy="308598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53:10</a:t>
            </a:r>
            <a:r>
              <a:rPr lang="zh-CN" altLang="en-US" sz="2800" dirty="0">
                <a:latin typeface="Microsoft YaHei" panose="020B0503020204020204" pitchFamily="34" charset="-122"/>
                <a:ea typeface="Microsoft YaHei" panose="020B0503020204020204" pitchFamily="34" charset="-122"/>
              </a:rPr>
              <a:t> 耶和华却定意将他压伤，使他受痛苦；耶和华以他为赎罪祭。他必看见后裔，并且延长年日</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 他必看见自己劳苦的功效，便心满意足</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 所以，我要使他与位大的同份，与强盛的均分掳物；因为他将命倾倒，以致于死</a:t>
            </a:r>
            <a:r>
              <a:rPr lang="en-US" altLang="zh-CN" sz="2800" dirty="0">
                <a:latin typeface="Microsoft YaHei" panose="020B0503020204020204" pitchFamily="34" charset="-122"/>
                <a:ea typeface="Microsoft YaHei" panose="020B0503020204020204" pitchFamily="34" charset="-122"/>
              </a:rPr>
              <a:t>……</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3"/>
          <a:srcRect l="25549" t="49611" r="34040"/>
          <a:stretch/>
        </p:blipFill>
        <p:spPr>
          <a:xfrm>
            <a:off x="8209683" y="6175975"/>
            <a:ext cx="544010" cy="646331"/>
          </a:xfrm>
          <a:prstGeom prst="rect">
            <a:avLst/>
          </a:prstGeom>
        </p:spPr>
      </p:pic>
      <p:sp>
        <p:nvSpPr>
          <p:cNvPr id="11" name="文本框 9">
            <a:extLst>
              <a:ext uri="{FF2B5EF4-FFF2-40B4-BE49-F238E27FC236}">
                <a16:creationId xmlns:a16="http://schemas.microsoft.com/office/drawing/2014/main" id="{5D2D4742-9F06-9A4F-A8D3-90996636A476}"/>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以赛亚书对复活的预言</a:t>
            </a:r>
          </a:p>
        </p:txBody>
      </p:sp>
      <p:cxnSp>
        <p:nvCxnSpPr>
          <p:cNvPr id="13" name="直线连接符 12">
            <a:extLst>
              <a:ext uri="{FF2B5EF4-FFF2-40B4-BE49-F238E27FC236}">
                <a16:creationId xmlns:a16="http://schemas.microsoft.com/office/drawing/2014/main" id="{2D627636-FC57-7449-8E3E-9C02D7DCB8D2}"/>
              </a:ext>
            </a:extLst>
          </p:cNvPr>
          <p:cNvCxnSpPr>
            <a:cxnSpLocks/>
            <a:stCxn id="17" idx="1"/>
          </p:cNvCxnSpPr>
          <p:nvPr/>
        </p:nvCxnSpPr>
        <p:spPr>
          <a:xfrm>
            <a:off x="446212" y="1574985"/>
            <a:ext cx="0" cy="493233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a:extLst>
              <a:ext uri="{FF2B5EF4-FFF2-40B4-BE49-F238E27FC236}">
                <a16:creationId xmlns:a16="http://schemas.microsoft.com/office/drawing/2014/main" id="{AB05ED53-CE0B-564A-B421-74CA9AF9E9D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a:extLst>
              <a:ext uri="{FF2B5EF4-FFF2-40B4-BE49-F238E27FC236}">
                <a16:creationId xmlns:a16="http://schemas.microsoft.com/office/drawing/2014/main" id="{70F265E6-2297-7B42-B497-3248306190FA}"/>
              </a:ext>
            </a:extLst>
          </p:cNvPr>
          <p:cNvCxnSpPr>
            <a:cxnSpLocks/>
          </p:cNvCxnSpPr>
          <p:nvPr/>
        </p:nvCxnSpPr>
        <p:spPr>
          <a:xfrm flipH="1">
            <a:off x="971601" y="15651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a:extLst>
              <a:ext uri="{FF2B5EF4-FFF2-40B4-BE49-F238E27FC236}">
                <a16:creationId xmlns:a16="http://schemas.microsoft.com/office/drawing/2014/main" id="{AB4C12D3-15D3-BD41-803B-71189E354CEC}"/>
              </a:ext>
            </a:extLst>
          </p:cNvPr>
          <p:cNvCxnSpPr>
            <a:cxnSpLocks/>
          </p:cNvCxnSpPr>
          <p:nvPr/>
        </p:nvCxnSpPr>
        <p:spPr>
          <a:xfrm>
            <a:off x="8714269" y="1574985"/>
            <a:ext cx="0" cy="4786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DF81B1B0-B913-5A44-86F8-EDFD1D44E7EC}"/>
              </a:ext>
            </a:extLst>
          </p:cNvPr>
          <p:cNvPicPr>
            <a:picLocks noChangeAspect="1"/>
          </p:cNvPicPr>
          <p:nvPr/>
        </p:nvPicPr>
        <p:blipFill rotWithShape="1">
          <a:blip r:embed="rId4"/>
          <a:srcRect l="38822" t="7371" r="20768" b="51298"/>
          <a:stretch/>
        </p:blipFill>
        <p:spPr>
          <a:xfrm>
            <a:off x="446212" y="1309912"/>
            <a:ext cx="544010" cy="530146"/>
          </a:xfrm>
          <a:prstGeom prst="rect">
            <a:avLst/>
          </a:prstGeom>
        </p:spPr>
      </p:pic>
      <p:graphicFrame>
        <p:nvGraphicFramePr>
          <p:cNvPr id="12" name="Table 13">
            <a:extLst>
              <a:ext uri="{FF2B5EF4-FFF2-40B4-BE49-F238E27FC236}">
                <a16:creationId xmlns:a16="http://schemas.microsoft.com/office/drawing/2014/main" id="{ACFED308-B9C2-2247-BC7B-1295C216FAE8}"/>
              </a:ext>
            </a:extLst>
          </p:cNvPr>
          <p:cNvGraphicFramePr>
            <a:graphicFrameLocks noGrp="1"/>
          </p:cNvGraphicFramePr>
          <p:nvPr>
            <p:extLst>
              <p:ext uri="{D42A27DB-BD31-4B8C-83A1-F6EECF244321}">
                <p14:modId xmlns:p14="http://schemas.microsoft.com/office/powerpoint/2010/main" val="3175856505"/>
              </p:ext>
            </p:extLst>
          </p:nvPr>
        </p:nvGraphicFramePr>
        <p:xfrm>
          <a:off x="970620" y="4334588"/>
          <a:ext cx="7180030" cy="2072640"/>
        </p:xfrm>
        <a:graphic>
          <a:graphicData uri="http://schemas.openxmlformats.org/drawingml/2006/table">
            <a:tbl>
              <a:tblPr firstRow="1" bandRow="1">
                <a:tableStyleId>{5C22544A-7EE6-4342-B048-85BDC9FD1C3A}</a:tableStyleId>
              </a:tblPr>
              <a:tblGrid>
                <a:gridCol w="3590015">
                  <a:extLst>
                    <a:ext uri="{9D8B030D-6E8A-4147-A177-3AD203B41FA5}">
                      <a16:colId xmlns:a16="http://schemas.microsoft.com/office/drawing/2014/main" val="3830646478"/>
                    </a:ext>
                  </a:extLst>
                </a:gridCol>
                <a:gridCol w="3590015">
                  <a:extLst>
                    <a:ext uri="{9D8B030D-6E8A-4147-A177-3AD203B41FA5}">
                      <a16:colId xmlns:a16="http://schemas.microsoft.com/office/drawing/2014/main" val="2941193542"/>
                    </a:ext>
                  </a:extLst>
                </a:gridCol>
              </a:tblGrid>
              <a:tr h="516989">
                <a:tc>
                  <a:txBody>
                    <a:bodyPr/>
                    <a:lstStyle/>
                    <a:p>
                      <a:pPr algn="ctr"/>
                      <a:r>
                        <a:rPr lang="en-CN" sz="2800"/>
                        <a:t>预言死</a:t>
                      </a:r>
                      <a:endParaRPr lang="en-CN" sz="2800" dirty="0"/>
                    </a:p>
                  </a:txBody>
                  <a:tcPr/>
                </a:tc>
                <a:tc>
                  <a:txBody>
                    <a:bodyPr/>
                    <a:lstStyle/>
                    <a:p>
                      <a:pPr algn="ctr"/>
                      <a:r>
                        <a:rPr lang="en-CN" sz="2800"/>
                        <a:t>预言复活</a:t>
                      </a:r>
                      <a:endParaRPr lang="en-CN" sz="2800" dirty="0"/>
                    </a:p>
                  </a:txBody>
                  <a:tcPr/>
                </a:tc>
                <a:extLst>
                  <a:ext uri="{0D108BD9-81ED-4DB2-BD59-A6C34878D82A}">
                    <a16:rowId xmlns:a16="http://schemas.microsoft.com/office/drawing/2014/main" val="4225543491"/>
                  </a:ext>
                </a:extLst>
              </a:tr>
              <a:tr h="516989">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使他受痛苦</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看见后裔</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557812460"/>
                  </a:ext>
                </a:extLst>
              </a:tr>
              <a:tr h="516989">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以他为赎罪祭</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延长年日</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714863719"/>
                  </a:ext>
                </a:extLst>
              </a:tr>
              <a:tr h="516989">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将命倾倒</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tc>
                  <a:txBody>
                    <a:bodyPr/>
                    <a:lstStyle/>
                    <a:p>
                      <a:pPr algn="ctr"/>
                      <a:r>
                        <a:rPr lang="zh-CN" altLang="en-US" sz="2800" b="1" i="0" dirty="0">
                          <a:solidFill>
                            <a:srgbClr val="002060"/>
                          </a:solidFill>
                          <a:latin typeface="Microsoft YaHei" panose="020B0503020204020204" pitchFamily="34" charset="-122"/>
                          <a:ea typeface="Microsoft YaHei" panose="020B0503020204020204" pitchFamily="34" charset="-122"/>
                        </a:rPr>
                        <a:t>与强盛的均分掳物</a:t>
                      </a:r>
                      <a:endParaRPr lang="en-CN" sz="2800" b="1" i="0" dirty="0">
                        <a:solidFill>
                          <a:srgbClr val="00206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162155667"/>
                  </a:ext>
                </a:extLst>
              </a:tr>
            </a:tbl>
          </a:graphicData>
        </a:graphic>
      </p:graphicFrame>
    </p:spTree>
    <p:extLst>
      <p:ext uri="{BB962C8B-B14F-4D97-AF65-F5344CB8AC3E}">
        <p14:creationId xmlns:p14="http://schemas.microsoft.com/office/powerpoint/2010/main" val="25668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9">
            <a:extLst>
              <a:ext uri="{FF2B5EF4-FFF2-40B4-BE49-F238E27FC236}">
                <a16:creationId xmlns:a16="http://schemas.microsoft.com/office/drawing/2014/main" id="{D4CDCB9C-0767-D948-AB8E-E76762A302F2}"/>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诗篇</a:t>
            </a:r>
            <a:r>
              <a:rPr lang="en-US" altLang="zh-CN" sz="3600" b="1" dirty="0">
                <a:solidFill>
                  <a:srgbClr val="052262"/>
                </a:solidFill>
                <a:latin typeface="微软雅黑" panose="020B0503020204020204" pitchFamily="34" charset="-122"/>
                <a:ea typeface="微软雅黑" panose="020B0503020204020204" pitchFamily="34" charset="-122"/>
              </a:rPr>
              <a:t>22</a:t>
            </a:r>
            <a:r>
              <a:rPr lang="zh-CN" altLang="en-US" sz="3600" b="1" dirty="0">
                <a:solidFill>
                  <a:srgbClr val="052262"/>
                </a:solidFill>
                <a:latin typeface="微软雅黑" panose="020B0503020204020204" pitchFamily="34" charset="-122"/>
                <a:ea typeface="微软雅黑" panose="020B0503020204020204" pitchFamily="34" charset="-122"/>
              </a:rPr>
              <a:t>篇关于弥赛亚的预言</a:t>
            </a:r>
          </a:p>
        </p:txBody>
      </p:sp>
      <p:grpSp>
        <p:nvGrpSpPr>
          <p:cNvPr id="2" name="组合 1">
            <a:extLst>
              <a:ext uri="{FF2B5EF4-FFF2-40B4-BE49-F238E27FC236}">
                <a16:creationId xmlns:a16="http://schemas.microsoft.com/office/drawing/2014/main" id="{6628BED5-395E-4B4A-BDF0-B2C87C9255C5}"/>
              </a:ext>
            </a:extLst>
          </p:cNvPr>
          <p:cNvGrpSpPr/>
          <p:nvPr/>
        </p:nvGrpSpPr>
        <p:grpSpPr>
          <a:xfrm>
            <a:off x="0" y="2075368"/>
            <a:ext cx="9144000" cy="3362951"/>
            <a:chOff x="140678" y="2267783"/>
            <a:chExt cx="9003322" cy="3311213"/>
          </a:xfrm>
        </p:grpSpPr>
        <p:pic>
          <p:nvPicPr>
            <p:cNvPr id="7" name="Picture 6">
              <a:extLst>
                <a:ext uri="{FF2B5EF4-FFF2-40B4-BE49-F238E27FC236}">
                  <a16:creationId xmlns:a16="http://schemas.microsoft.com/office/drawing/2014/main" id="{628B8D21-32E4-B344-8861-455AF8EDB71B}"/>
                </a:ext>
              </a:extLst>
            </p:cNvPr>
            <p:cNvPicPr>
              <a:picLocks noChangeAspect="1"/>
            </p:cNvPicPr>
            <p:nvPr/>
          </p:nvPicPr>
          <p:blipFill>
            <a:blip r:embed="rId3"/>
            <a:stretch>
              <a:fillRect/>
            </a:stretch>
          </p:blipFill>
          <p:spPr>
            <a:xfrm>
              <a:off x="140678" y="2267783"/>
              <a:ext cx="3179485" cy="3309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AC834B3-D5F9-C24A-A4B1-F9AB09A3E508}"/>
                </a:ext>
              </a:extLst>
            </p:cNvPr>
            <p:cNvPicPr>
              <a:picLocks noChangeAspect="1"/>
            </p:cNvPicPr>
            <p:nvPr/>
          </p:nvPicPr>
          <p:blipFill rotWithShape="1">
            <a:blip r:embed="rId4"/>
            <a:srcRect r="2380"/>
            <a:stretch/>
          </p:blipFill>
          <p:spPr>
            <a:xfrm>
              <a:off x="3374762" y="2269442"/>
              <a:ext cx="5769238" cy="3309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文本框 2">
            <a:extLst>
              <a:ext uri="{FF2B5EF4-FFF2-40B4-BE49-F238E27FC236}">
                <a16:creationId xmlns:a16="http://schemas.microsoft.com/office/drawing/2014/main" id="{2F94A671-4748-954F-BCF2-AD5370F73585}"/>
              </a:ext>
            </a:extLst>
          </p:cNvPr>
          <p:cNvSpPr txBox="1"/>
          <p:nvPr/>
        </p:nvSpPr>
        <p:spPr>
          <a:xfrm>
            <a:off x="0" y="5635980"/>
            <a:ext cx="3179486"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大卫王发预言</a:t>
            </a:r>
          </a:p>
        </p:txBody>
      </p:sp>
      <p:sp>
        <p:nvSpPr>
          <p:cNvPr id="8" name="文本框 7">
            <a:extLst>
              <a:ext uri="{FF2B5EF4-FFF2-40B4-BE49-F238E27FC236}">
                <a16:creationId xmlns:a16="http://schemas.microsoft.com/office/drawing/2014/main" id="{90046FCE-95BA-B049-BF95-7B64E4CAB676}"/>
              </a:ext>
            </a:extLst>
          </p:cNvPr>
          <p:cNvSpPr txBox="1"/>
          <p:nvPr/>
        </p:nvSpPr>
        <p:spPr>
          <a:xfrm>
            <a:off x="3284617" y="5635980"/>
            <a:ext cx="5859383"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弥赛亚受难</a:t>
            </a:r>
          </a:p>
        </p:txBody>
      </p:sp>
    </p:spTree>
    <p:extLst>
      <p:ext uri="{BB962C8B-B14F-4D97-AF65-F5344CB8AC3E}">
        <p14:creationId xmlns:p14="http://schemas.microsoft.com/office/powerpoint/2010/main" val="259396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诗篇</a:t>
            </a:r>
            <a:r>
              <a:rPr lang="en-US" altLang="zh-CN" sz="3600" b="1" dirty="0">
                <a:solidFill>
                  <a:srgbClr val="052262"/>
                </a:solidFill>
                <a:latin typeface="微软雅黑" panose="020B0503020204020204" pitchFamily="34" charset="-122"/>
                <a:ea typeface="微软雅黑" panose="020B0503020204020204" pitchFamily="34" charset="-122"/>
              </a:rPr>
              <a:t>22</a:t>
            </a:r>
            <a:r>
              <a:rPr lang="zh-CN" altLang="en-US" sz="3600" b="1" dirty="0">
                <a:solidFill>
                  <a:srgbClr val="052262"/>
                </a:solidFill>
                <a:latin typeface="微软雅黑" panose="020B0503020204020204" pitchFamily="34" charset="-122"/>
                <a:ea typeface="微软雅黑" panose="020B0503020204020204" pitchFamily="34" charset="-122"/>
              </a:rPr>
              <a:t>篇对复活的预言</a:t>
            </a:r>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77682" y="1681138"/>
            <a:ext cx="8103332" cy="333680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诗篇</a:t>
            </a:r>
            <a:r>
              <a:rPr lang="en-US" altLang="zh-CN" sz="2750" dirty="0">
                <a:latin typeface="Microsoft YaHei" panose="020B0503020204020204" pitchFamily="34" charset="-122"/>
                <a:ea typeface="Microsoft YaHei" panose="020B0503020204020204" pitchFamily="34" charset="-122"/>
              </a:rPr>
              <a:t>22:1</a:t>
            </a:r>
            <a:r>
              <a:rPr lang="zh-CN" altLang="en-US" sz="2750" dirty="0">
                <a:latin typeface="Microsoft YaHei" panose="020B0503020204020204" pitchFamily="34" charset="-122"/>
                <a:ea typeface="Microsoft YaHei" panose="020B0503020204020204" pitchFamily="34" charset="-122"/>
              </a:rPr>
              <a:t> 我的神，我的神！为什么离弃我？</a:t>
            </a:r>
            <a:r>
              <a:rPr lang="en-US" altLang="zh-CN" sz="2750" dirty="0">
                <a:latin typeface="Microsoft YaHei" panose="020B0503020204020204" pitchFamily="34" charset="-122"/>
                <a:ea typeface="Microsoft YaHei" panose="020B0503020204020204" pitchFamily="34" charset="-122"/>
              </a:rPr>
              <a:t>15……</a:t>
            </a: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你将我安置在死地的尘土中</a:t>
            </a:r>
            <a:r>
              <a:rPr lang="en-US" altLang="zh-CN" sz="2750" dirty="0">
                <a:latin typeface="Microsoft YaHei" panose="020B0503020204020204" pitchFamily="34" charset="-122"/>
                <a:ea typeface="Microsoft YaHei" panose="020B0503020204020204" pitchFamily="34" charset="-122"/>
              </a:rPr>
              <a:t>……16……</a:t>
            </a:r>
            <a:r>
              <a:rPr lang="zh-CN" altLang="en-US" sz="2750" dirty="0">
                <a:latin typeface="Microsoft YaHei" panose="020B0503020204020204" pitchFamily="34" charset="-122"/>
                <a:ea typeface="Microsoft YaHei" panose="020B0503020204020204" pitchFamily="34" charset="-122"/>
              </a:rPr>
              <a:t>他们扎了我的</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手、我的脚。</a:t>
            </a:r>
            <a:r>
              <a:rPr lang="en-US" altLang="zh-CN" sz="2750" dirty="0">
                <a:latin typeface="Microsoft YaHei" panose="020B0503020204020204" pitchFamily="34" charset="-122"/>
                <a:ea typeface="Microsoft YaHei" panose="020B0503020204020204" pitchFamily="34" charset="-122"/>
              </a:rPr>
              <a:t>……</a:t>
            </a:r>
          </a:p>
          <a:p>
            <a:pPr defTabSz="685800">
              <a:lnSpc>
                <a:spcPts val="3860"/>
              </a:lnSpc>
              <a:defRPr/>
            </a:pPr>
            <a:r>
              <a:rPr lang="en-US" altLang="zh-CN" sz="2750" dirty="0">
                <a:latin typeface="Microsoft YaHei" panose="020B0503020204020204" pitchFamily="34" charset="-122"/>
                <a:ea typeface="Microsoft YaHei" panose="020B0503020204020204" pitchFamily="34" charset="-122"/>
              </a:rPr>
              <a:t>22</a:t>
            </a:r>
            <a:r>
              <a:rPr lang="zh-CN" altLang="en-US" sz="2750" dirty="0">
                <a:latin typeface="Microsoft YaHei" panose="020B0503020204020204" pitchFamily="34" charset="-122"/>
                <a:ea typeface="Microsoft YaHei" panose="020B0503020204020204" pitchFamily="34" charset="-122"/>
              </a:rPr>
              <a:t> 我要将你的名传与我的弟兄，在会中我要赞美你</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750" dirty="0">
                <a:latin typeface="Microsoft YaHei" panose="020B0503020204020204" pitchFamily="34" charset="-122"/>
                <a:ea typeface="Microsoft YaHei" panose="020B0503020204020204" pitchFamily="34" charset="-122"/>
              </a:rPr>
              <a:t>……24……</a:t>
            </a:r>
            <a:r>
              <a:rPr lang="zh-CN" altLang="en-US" sz="2750" dirty="0">
                <a:latin typeface="Microsoft YaHei" panose="020B0503020204020204" pitchFamily="34" charset="-122"/>
                <a:ea typeface="Microsoft YaHei" panose="020B0503020204020204" pitchFamily="34" charset="-122"/>
              </a:rPr>
              <a:t>他</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耶和华</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没有藐视憎恶受苦的人，也</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没有向他掩面；那受苦之人呼吁的时候，他就垂听。</a:t>
            </a:r>
          </a:p>
          <a:p>
            <a:pPr defTabSz="685800">
              <a:lnSpc>
                <a:spcPts val="3860"/>
              </a:lnSpc>
              <a:defRPr/>
            </a:pPr>
            <a:endParaRPr lang="zh-CN" altLang="en-US" sz="2750" dirty="0">
              <a:latin typeface="Microsoft YaHei" panose="020B0503020204020204" pitchFamily="34" charset="-122"/>
              <a:ea typeface="Microsoft YaHei" panose="020B0503020204020204" pitchFamily="34" charset="-122"/>
            </a:endParaRPr>
          </a:p>
        </p:txBody>
      </p:sp>
      <p:cxnSp>
        <p:nvCxnSpPr>
          <p:cNvPr id="12" name="直线连接符 11">
            <a:extLst>
              <a:ext uri="{FF2B5EF4-FFF2-40B4-BE49-F238E27FC236}">
                <a16:creationId xmlns:a16="http://schemas.microsoft.com/office/drawing/2014/main" id="{DB8A6A52-123E-A240-9646-40E397803BA3}"/>
              </a:ext>
            </a:extLst>
          </p:cNvPr>
          <p:cNvCxnSpPr>
            <a:cxnSpLocks/>
            <a:stCxn id="17" idx="1"/>
          </p:cNvCxnSpPr>
          <p:nvPr/>
        </p:nvCxnSpPr>
        <p:spPr>
          <a:xfrm>
            <a:off x="446212" y="1574985"/>
            <a:ext cx="0" cy="493233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a:extLst>
              <a:ext uri="{FF2B5EF4-FFF2-40B4-BE49-F238E27FC236}">
                <a16:creationId xmlns:a16="http://schemas.microsoft.com/office/drawing/2014/main" id="{74E758DE-65BD-794C-96BD-1817F2A88957}"/>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a:extLst>
              <a:ext uri="{FF2B5EF4-FFF2-40B4-BE49-F238E27FC236}">
                <a16:creationId xmlns:a16="http://schemas.microsoft.com/office/drawing/2014/main" id="{34A8E67E-3E36-B644-A930-6649A0735F9F}"/>
              </a:ext>
            </a:extLst>
          </p:cNvPr>
          <p:cNvCxnSpPr>
            <a:cxnSpLocks/>
          </p:cNvCxnSpPr>
          <p:nvPr/>
        </p:nvCxnSpPr>
        <p:spPr>
          <a:xfrm flipH="1">
            <a:off x="971601" y="15651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a:extLst>
              <a:ext uri="{FF2B5EF4-FFF2-40B4-BE49-F238E27FC236}">
                <a16:creationId xmlns:a16="http://schemas.microsoft.com/office/drawing/2014/main" id="{F9D672AA-BEE0-3C4D-8682-E143406929BF}"/>
              </a:ext>
            </a:extLst>
          </p:cNvPr>
          <p:cNvCxnSpPr>
            <a:cxnSpLocks/>
          </p:cNvCxnSpPr>
          <p:nvPr/>
        </p:nvCxnSpPr>
        <p:spPr>
          <a:xfrm>
            <a:off x="8714269" y="1574985"/>
            <a:ext cx="0" cy="4786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B0D326E3-522F-B045-890A-490731FB6821}"/>
              </a:ext>
            </a:extLst>
          </p:cNvPr>
          <p:cNvPicPr>
            <a:picLocks noChangeAspect="1"/>
          </p:cNvPicPr>
          <p:nvPr/>
        </p:nvPicPr>
        <p:blipFill rotWithShape="1">
          <a:blip r:embed="rId3"/>
          <a:srcRect l="38822" t="7371" r="20768" b="51298"/>
          <a:stretch/>
        </p:blipFill>
        <p:spPr>
          <a:xfrm>
            <a:off x="446212" y="1309912"/>
            <a:ext cx="544010" cy="530146"/>
          </a:xfrm>
          <a:prstGeom prst="rect">
            <a:avLst/>
          </a:prstGeom>
        </p:spPr>
      </p:pic>
      <p:pic>
        <p:nvPicPr>
          <p:cNvPr id="18" name="图片 17">
            <a:extLst>
              <a:ext uri="{FF2B5EF4-FFF2-40B4-BE49-F238E27FC236}">
                <a16:creationId xmlns:a16="http://schemas.microsoft.com/office/drawing/2014/main" id="{B5DE5AF5-CD69-E945-8865-F6F3E272226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aphicFrame>
        <p:nvGraphicFramePr>
          <p:cNvPr id="13" name="Table 13">
            <a:extLst>
              <a:ext uri="{FF2B5EF4-FFF2-40B4-BE49-F238E27FC236}">
                <a16:creationId xmlns:a16="http://schemas.microsoft.com/office/drawing/2014/main" id="{636DE9DE-DC75-3B4F-9352-6048BE56289C}"/>
              </a:ext>
            </a:extLst>
          </p:cNvPr>
          <p:cNvGraphicFramePr>
            <a:graphicFrameLocks noGrp="1"/>
          </p:cNvGraphicFramePr>
          <p:nvPr>
            <p:extLst>
              <p:ext uri="{D42A27DB-BD31-4B8C-83A1-F6EECF244321}">
                <p14:modId xmlns:p14="http://schemas.microsoft.com/office/powerpoint/2010/main" val="2993302574"/>
              </p:ext>
            </p:extLst>
          </p:nvPr>
        </p:nvGraphicFramePr>
        <p:xfrm>
          <a:off x="452880" y="4826154"/>
          <a:ext cx="8245101" cy="1876968"/>
        </p:xfrm>
        <a:graphic>
          <a:graphicData uri="http://schemas.openxmlformats.org/drawingml/2006/table">
            <a:tbl>
              <a:tblPr firstRow="1" bandRow="1">
                <a:tableStyleId>{5C22544A-7EE6-4342-B048-85BDC9FD1C3A}</a:tableStyleId>
              </a:tblPr>
              <a:tblGrid>
                <a:gridCol w="3825635">
                  <a:extLst>
                    <a:ext uri="{9D8B030D-6E8A-4147-A177-3AD203B41FA5}">
                      <a16:colId xmlns:a16="http://schemas.microsoft.com/office/drawing/2014/main" val="3830646478"/>
                    </a:ext>
                  </a:extLst>
                </a:gridCol>
                <a:gridCol w="4419466">
                  <a:extLst>
                    <a:ext uri="{9D8B030D-6E8A-4147-A177-3AD203B41FA5}">
                      <a16:colId xmlns:a16="http://schemas.microsoft.com/office/drawing/2014/main" val="2941193542"/>
                    </a:ext>
                  </a:extLst>
                </a:gridCol>
              </a:tblGrid>
              <a:tr h="469242">
                <a:tc>
                  <a:txBody>
                    <a:bodyPr/>
                    <a:lstStyle/>
                    <a:p>
                      <a:pPr algn="ctr"/>
                      <a:r>
                        <a:rPr lang="en-CN" sz="2400"/>
                        <a:t>预言死</a:t>
                      </a:r>
                      <a:endParaRPr lang="en-CN" sz="2400" dirty="0"/>
                    </a:p>
                  </a:txBody>
                  <a:tcPr/>
                </a:tc>
                <a:tc>
                  <a:txBody>
                    <a:bodyPr/>
                    <a:lstStyle/>
                    <a:p>
                      <a:pPr algn="ctr"/>
                      <a:r>
                        <a:rPr lang="en-CN" sz="2400"/>
                        <a:t>预言复活</a:t>
                      </a:r>
                      <a:endParaRPr lang="en-CN" sz="2400" dirty="0"/>
                    </a:p>
                  </a:txBody>
                  <a:tcPr/>
                </a:tc>
                <a:extLst>
                  <a:ext uri="{0D108BD9-81ED-4DB2-BD59-A6C34878D82A}">
                    <a16:rowId xmlns:a16="http://schemas.microsoft.com/office/drawing/2014/main" val="4225543491"/>
                  </a:ext>
                </a:extLst>
              </a:tr>
              <a:tr h="469242">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你将我安置在死地</a:t>
                      </a:r>
                      <a:endParaRPr lang="en-CN" sz="2400" b="1" dirty="0">
                        <a:solidFill>
                          <a:srgbClr val="002060"/>
                        </a:solidFill>
                      </a:endParaRPr>
                    </a:p>
                  </a:txBody>
                  <a:tcPr/>
                </a:tc>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我要将你的名传与我的弟兄</a:t>
                      </a:r>
                      <a:endParaRPr lang="en-CN" sz="2400" b="1" dirty="0">
                        <a:solidFill>
                          <a:srgbClr val="002060"/>
                        </a:solidFill>
                      </a:endParaRPr>
                    </a:p>
                  </a:txBody>
                  <a:tcPr/>
                </a:tc>
                <a:extLst>
                  <a:ext uri="{0D108BD9-81ED-4DB2-BD59-A6C34878D82A}">
                    <a16:rowId xmlns:a16="http://schemas.microsoft.com/office/drawing/2014/main" val="3714863719"/>
                  </a:ext>
                </a:extLst>
              </a:tr>
              <a:tr h="469242">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他们扎了我的手、我的脚</a:t>
                      </a:r>
                      <a:endParaRPr lang="en-CN" sz="2400" b="1" dirty="0">
                        <a:solidFill>
                          <a:srgbClr val="002060"/>
                        </a:solidFill>
                      </a:endParaRPr>
                    </a:p>
                  </a:txBody>
                  <a:tcPr/>
                </a:tc>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在会中我要赞美你</a:t>
                      </a:r>
                      <a:endParaRPr lang="en-CN" sz="2400" b="1" dirty="0">
                        <a:solidFill>
                          <a:srgbClr val="002060"/>
                        </a:solidFill>
                      </a:endParaRPr>
                    </a:p>
                  </a:txBody>
                  <a:tcPr/>
                </a:tc>
                <a:extLst>
                  <a:ext uri="{0D108BD9-81ED-4DB2-BD59-A6C34878D82A}">
                    <a16:rowId xmlns:a16="http://schemas.microsoft.com/office/drawing/2014/main" val="4162155667"/>
                  </a:ext>
                </a:extLst>
              </a:tr>
              <a:tr h="469242">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我的神！为什么离弃我？</a:t>
                      </a:r>
                      <a:endParaRPr lang="en-CN" sz="2400" b="1" dirty="0">
                        <a:solidFill>
                          <a:srgbClr val="002060"/>
                        </a:solidFill>
                      </a:endParaRPr>
                    </a:p>
                  </a:txBody>
                  <a:tcPr/>
                </a:tc>
                <a:tc>
                  <a:txBody>
                    <a:bodyPr/>
                    <a:lstStyle/>
                    <a:p>
                      <a:pPr algn="ctr"/>
                      <a:r>
                        <a:rPr lang="zh-CN" altLang="en-US" sz="2400" b="1" dirty="0">
                          <a:solidFill>
                            <a:srgbClr val="002060"/>
                          </a:solidFill>
                          <a:latin typeface="Microsoft YaHei" panose="020B0503020204020204" pitchFamily="34" charset="-122"/>
                          <a:ea typeface="Microsoft YaHei" panose="020B0503020204020204" pitchFamily="34" charset="-122"/>
                        </a:rPr>
                        <a:t>他就垂听</a:t>
                      </a:r>
                      <a:endParaRPr lang="en-CN" sz="2400" b="1" dirty="0">
                        <a:solidFill>
                          <a:srgbClr val="002060"/>
                        </a:solidFill>
                      </a:endParaRPr>
                    </a:p>
                  </a:txBody>
                  <a:tcPr/>
                </a:tc>
                <a:extLst>
                  <a:ext uri="{0D108BD9-81ED-4DB2-BD59-A6C34878D82A}">
                    <a16:rowId xmlns:a16="http://schemas.microsoft.com/office/drawing/2014/main" val="3988870792"/>
                  </a:ext>
                </a:extLst>
              </a:tr>
            </a:tbl>
          </a:graphicData>
        </a:graphic>
      </p:graphicFrame>
    </p:spTree>
    <p:extLst>
      <p:ext uri="{BB962C8B-B14F-4D97-AF65-F5344CB8AC3E}">
        <p14:creationId xmlns:p14="http://schemas.microsoft.com/office/powerpoint/2010/main" val="19943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AE69B7E-6835-B841-89B9-8EE12D7FA9FD}"/>
              </a:ext>
            </a:extLst>
          </p:cNvPr>
          <p:cNvSpPr>
            <a:spLocks noGrp="1"/>
          </p:cNvSpPr>
          <p:nvPr>
            <p:ph type="title"/>
          </p:nvPr>
        </p:nvSpPr>
        <p:spPr>
          <a:xfrm>
            <a:off x="0" y="410308"/>
            <a:ext cx="9144000" cy="1083610"/>
          </a:xfrm>
        </p:spPr>
        <p:txBody>
          <a:bodyPr/>
          <a:lstStyle/>
          <a:p>
            <a:r>
              <a:rPr lang="zh-CN" altLang="en-US" dirty="0">
                <a:solidFill>
                  <a:srgbClr val="052262"/>
                </a:solidFill>
                <a:latin typeface="微软雅黑" panose="020B0503020204020204" pitchFamily="34" charset="-122"/>
                <a:ea typeface="微软雅黑" panose="020B0503020204020204" pitchFamily="34" charset="-122"/>
              </a:rPr>
              <a:t>耶稣亲自预言自己会复活</a:t>
            </a:r>
            <a:br>
              <a:rPr lang="zh-CN" altLang="en-US" dirty="0">
                <a:solidFill>
                  <a:srgbClr val="052262"/>
                </a:solidFill>
                <a:latin typeface="微软雅黑" panose="020B0503020204020204" pitchFamily="34" charset="-122"/>
                <a:ea typeface="微软雅黑" panose="020B0503020204020204" pitchFamily="34" charset="-122"/>
              </a:rPr>
            </a:br>
            <a:endParaRPr lang="zh-CN" altLang="en-US" dirty="0"/>
          </a:p>
        </p:txBody>
      </p:sp>
      <p:cxnSp>
        <p:nvCxnSpPr>
          <p:cNvPr id="6" name="直线连接符 5">
            <a:extLst>
              <a:ext uri="{FF2B5EF4-FFF2-40B4-BE49-F238E27FC236}">
                <a16:creationId xmlns:a16="http://schemas.microsoft.com/office/drawing/2014/main" id="{4DDD4AD9-D8A1-AE46-91D7-DD9C6F276732}"/>
              </a:ext>
            </a:extLst>
          </p:cNvPr>
          <p:cNvCxnSpPr>
            <a:cxnSpLocks/>
            <a:stCxn id="10" idx="1"/>
          </p:cNvCxnSpPr>
          <p:nvPr/>
        </p:nvCxnSpPr>
        <p:spPr>
          <a:xfrm>
            <a:off x="446212" y="1574985"/>
            <a:ext cx="0" cy="493233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1C5C9B7E-8281-5D4D-86FF-F84690CB4C2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902CCC6C-36CA-B546-A540-0BBFC3091E83}"/>
              </a:ext>
            </a:extLst>
          </p:cNvPr>
          <p:cNvCxnSpPr>
            <a:cxnSpLocks/>
          </p:cNvCxnSpPr>
          <p:nvPr/>
        </p:nvCxnSpPr>
        <p:spPr>
          <a:xfrm flipH="1">
            <a:off x="971601" y="15651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633C6649-09FE-C140-9414-24F97721EC5F}"/>
              </a:ext>
            </a:extLst>
          </p:cNvPr>
          <p:cNvCxnSpPr>
            <a:cxnSpLocks/>
          </p:cNvCxnSpPr>
          <p:nvPr/>
        </p:nvCxnSpPr>
        <p:spPr>
          <a:xfrm>
            <a:off x="8714269" y="1574985"/>
            <a:ext cx="0" cy="4786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2C5796D0-E73F-F14D-83E0-1A9B0842F993}"/>
              </a:ext>
            </a:extLst>
          </p:cNvPr>
          <p:cNvPicPr>
            <a:picLocks noChangeAspect="1"/>
          </p:cNvPicPr>
          <p:nvPr/>
        </p:nvPicPr>
        <p:blipFill rotWithShape="1">
          <a:blip r:embed="rId3"/>
          <a:srcRect l="38822" t="7371" r="20768" b="51298"/>
          <a:stretch/>
        </p:blipFill>
        <p:spPr>
          <a:xfrm>
            <a:off x="446212" y="1309912"/>
            <a:ext cx="544010" cy="530146"/>
          </a:xfrm>
          <a:prstGeom prst="rect">
            <a:avLst/>
          </a:prstGeom>
        </p:spPr>
      </p:pic>
      <p:sp>
        <p:nvSpPr>
          <p:cNvPr id="2" name="文本框 1">
            <a:extLst>
              <a:ext uri="{FF2B5EF4-FFF2-40B4-BE49-F238E27FC236}">
                <a16:creationId xmlns:a16="http://schemas.microsoft.com/office/drawing/2014/main" id="{A3393B6D-B87E-EC43-B8FE-CB15BAB4A751}"/>
              </a:ext>
            </a:extLst>
          </p:cNvPr>
          <p:cNvSpPr txBox="1"/>
          <p:nvPr/>
        </p:nvSpPr>
        <p:spPr>
          <a:xfrm>
            <a:off x="623567" y="1710951"/>
            <a:ext cx="8074219" cy="2677656"/>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马可福音</a:t>
            </a:r>
            <a:r>
              <a:rPr kumimoji="1" lang="en-US" altLang="zh-CN" sz="2800" dirty="0">
                <a:latin typeface="Microsoft YaHei" panose="020B0503020204020204" pitchFamily="34" charset="-122"/>
                <a:ea typeface="Microsoft YaHei" panose="020B0503020204020204" pitchFamily="34" charset="-122"/>
              </a:rPr>
              <a:t>8:31</a:t>
            </a:r>
            <a:r>
              <a:rPr kumimoji="1" lang="zh-CN" altLang="en-US" sz="2800" dirty="0">
                <a:latin typeface="Microsoft YaHei" panose="020B0503020204020204" pitchFamily="34" charset="-122"/>
                <a:ea typeface="Microsoft YaHei" panose="020B0503020204020204" pitchFamily="34" charset="-122"/>
              </a:rPr>
              <a:t> 从此，他教训他们说：“人子必须受许多的苦，被长老、祭司长和文士弃绝，并且被杀，过三天复活。”</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马可福音</a:t>
            </a:r>
            <a:r>
              <a:rPr kumimoji="1" lang="en-US" altLang="zh-CN" sz="2800" dirty="0">
                <a:latin typeface="Microsoft YaHei" panose="020B0503020204020204" pitchFamily="34" charset="-122"/>
                <a:ea typeface="Microsoft YaHei" panose="020B0503020204020204" pitchFamily="34" charset="-122"/>
              </a:rPr>
              <a:t>9:31</a:t>
            </a:r>
            <a:r>
              <a:rPr kumimoji="1" lang="zh-CN" altLang="en-US" sz="2800" dirty="0">
                <a:latin typeface="Microsoft YaHei" panose="020B0503020204020204" pitchFamily="34" charset="-122"/>
                <a:ea typeface="Microsoft YaHei" panose="020B0503020204020204" pitchFamily="34" charset="-122"/>
              </a:rPr>
              <a:t> 于是教训门徒，说：“人子将要被交在人手里，他们要杀害他，被杀以后，过三天他要复活。”</a:t>
            </a:r>
          </a:p>
        </p:txBody>
      </p:sp>
      <p:pic>
        <p:nvPicPr>
          <p:cNvPr id="11" name="图片 10">
            <a:extLst>
              <a:ext uri="{FF2B5EF4-FFF2-40B4-BE49-F238E27FC236}">
                <a16:creationId xmlns:a16="http://schemas.microsoft.com/office/drawing/2014/main" id="{E90AC13C-CA44-8243-BB99-1C5E5E0E6D5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4" name="图片 13">
            <a:extLst>
              <a:ext uri="{FF2B5EF4-FFF2-40B4-BE49-F238E27FC236}">
                <a16:creationId xmlns:a16="http://schemas.microsoft.com/office/drawing/2014/main" id="{A39124A3-3F53-1047-BF10-A3669E9DC689}"/>
              </a:ext>
            </a:extLst>
          </p:cNvPr>
          <p:cNvPicPr>
            <a:picLocks noChangeAspect="1"/>
          </p:cNvPicPr>
          <p:nvPr/>
        </p:nvPicPr>
        <p:blipFill rotWithShape="1">
          <a:blip r:embed="rId5"/>
          <a:srcRect l="9158"/>
          <a:stretch/>
        </p:blipFill>
        <p:spPr>
          <a:xfrm>
            <a:off x="3297713" y="4427567"/>
            <a:ext cx="3638417" cy="22529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68359846-8B3F-FB40-93DD-B65A5FAD9863}"/>
              </a:ext>
            </a:extLst>
          </p:cNvPr>
          <p:cNvPicPr>
            <a:picLocks noChangeAspect="1"/>
          </p:cNvPicPr>
          <p:nvPr/>
        </p:nvPicPr>
        <p:blipFill rotWithShape="1">
          <a:blip r:embed="rId6"/>
          <a:srcRect l="33340" r="13074"/>
          <a:stretch/>
        </p:blipFill>
        <p:spPr>
          <a:xfrm>
            <a:off x="6986957" y="4415683"/>
            <a:ext cx="2157033" cy="22643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E9AD5B73-D64C-644E-9EE1-44555FA20A16}"/>
              </a:ext>
            </a:extLst>
          </p:cNvPr>
          <p:cNvPicPr>
            <a:picLocks noChangeAspect="1"/>
          </p:cNvPicPr>
          <p:nvPr/>
        </p:nvPicPr>
        <p:blipFill rotWithShape="1">
          <a:blip r:embed="rId7"/>
          <a:srcRect l="-323" t="34197" r="1425" b="16330"/>
          <a:stretch/>
        </p:blipFill>
        <p:spPr>
          <a:xfrm>
            <a:off x="0" y="4427567"/>
            <a:ext cx="3234622" cy="22524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10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C7EEE-9259-484C-98B7-DC033953E9FF}"/>
              </a:ext>
            </a:extLst>
          </p:cNvPr>
          <p:cNvPicPr>
            <a:picLocks noChangeAspect="1"/>
          </p:cNvPicPr>
          <p:nvPr/>
        </p:nvPicPr>
        <p:blipFill rotWithShape="1">
          <a:blip r:embed="rId3"/>
          <a:srcRect l="5899" b="7127"/>
          <a:stretch/>
        </p:blipFill>
        <p:spPr>
          <a:xfrm>
            <a:off x="-1" y="541756"/>
            <a:ext cx="9163421" cy="57744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567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0D22D-1AFD-784D-9930-A18084E0A14B}"/>
              </a:ext>
            </a:extLst>
          </p:cNvPr>
          <p:cNvPicPr>
            <a:picLocks noChangeAspect="1"/>
          </p:cNvPicPr>
          <p:nvPr/>
        </p:nvPicPr>
        <p:blipFill>
          <a:blip r:embed="rId3"/>
          <a:stretch>
            <a:fillRect/>
          </a:stretch>
        </p:blipFill>
        <p:spPr>
          <a:xfrm>
            <a:off x="0" y="1681708"/>
            <a:ext cx="9133382" cy="45666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882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pic>
        <p:nvPicPr>
          <p:cNvPr id="3" name="图片 2" descr="图片包含 蛋糕, 生日, 室内, 火车&#10;&#10;描述已自动生成">
            <a:extLst>
              <a:ext uri="{FF2B5EF4-FFF2-40B4-BE49-F238E27FC236}">
                <a16:creationId xmlns:a16="http://schemas.microsoft.com/office/drawing/2014/main" id="{B2DE405B-15CC-6442-83E7-EEEA7BB13AC1}"/>
              </a:ext>
            </a:extLst>
          </p:cNvPr>
          <p:cNvPicPr>
            <a:picLocks noChangeAspect="1"/>
          </p:cNvPicPr>
          <p:nvPr/>
        </p:nvPicPr>
        <p:blipFill>
          <a:blip r:embed="rId3"/>
          <a:stretch>
            <a:fillRect/>
          </a:stretch>
        </p:blipFill>
        <p:spPr>
          <a:xfrm>
            <a:off x="2998774" y="2997200"/>
            <a:ext cx="2418681" cy="3530922"/>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395288" y="2997200"/>
            <a:ext cx="8426451" cy="3595170"/>
          </a:xfrm>
          <a:prstGeom prst="rect">
            <a:avLst/>
          </a:prstGeom>
          <a:solidFill>
            <a:schemeClr val="bg1">
              <a:lumMod val="85000"/>
            </a:schemeClr>
          </a:solidFill>
          <a:ln w="38100">
            <a:solidFill>
              <a:schemeClr val="accent1">
                <a:lumMod val="50000"/>
              </a:schemeClr>
            </a:solidFill>
          </a:ln>
        </p:spPr>
        <p:txBody>
          <a:bodyPr wrap="square" lIns="180000" tIns="180000" rIns="180000" bIns="180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Tree>
    <p:extLst>
      <p:ext uri="{BB962C8B-B14F-4D97-AF65-F5344CB8AC3E}">
        <p14:creationId xmlns:p14="http://schemas.microsoft.com/office/powerpoint/2010/main" val="329909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99595" y="3337002"/>
            <a:ext cx="7998189" cy="294479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23:56【</a:t>
            </a:r>
            <a:r>
              <a:rPr lang="zh-CN" altLang="en-US" sz="2800" dirty="0">
                <a:latin typeface="Microsoft YaHei" panose="020B0503020204020204" pitchFamily="34" charset="-122"/>
                <a:ea typeface="Microsoft YaHei" panose="020B0503020204020204" pitchFamily="34" charset="-122"/>
              </a:rPr>
              <a:t>受难日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她们</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预备了香料香膏。她们在安息日，便遵着诫命安息了。</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24:1</a:t>
            </a:r>
            <a:r>
              <a:rPr lang="zh-CN" altLang="en-US" sz="2800" dirty="0">
                <a:latin typeface="Microsoft YaHei" panose="020B0503020204020204" pitchFamily="34" charset="-122"/>
                <a:ea typeface="Microsoft YaHei" panose="020B0503020204020204" pitchFamily="34" charset="-122"/>
              </a:rPr>
              <a:t> 七日的头一日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复活日</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，黎明的时候，那些妇女带着所预备的香料来到坟墓前，</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看见石头已经从坟墓滚开了。</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她们就进去，只是不见主耶稣的身体。</a:t>
            </a:r>
          </a:p>
        </p:txBody>
      </p:sp>
      <p:pic>
        <p:nvPicPr>
          <p:cNvPr id="12" name="Picture 11">
            <a:extLst>
              <a:ext uri="{FF2B5EF4-FFF2-40B4-BE49-F238E27FC236}">
                <a16:creationId xmlns:a16="http://schemas.microsoft.com/office/drawing/2014/main" id="{B1886CE8-D5CE-8541-A102-C2AF81FEFB44}"/>
              </a:ext>
            </a:extLst>
          </p:cNvPr>
          <p:cNvPicPr>
            <a:picLocks noChangeAspect="1"/>
          </p:cNvPicPr>
          <p:nvPr/>
        </p:nvPicPr>
        <p:blipFill>
          <a:blip r:embed="rId5"/>
          <a:stretch>
            <a:fillRect/>
          </a:stretch>
        </p:blipFill>
        <p:spPr>
          <a:xfrm>
            <a:off x="1478608" y="0"/>
            <a:ext cx="6186783" cy="29019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69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178283"/>
            <a:ext cx="7782092" cy="258871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20:1</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抹大拉的马利亚来到坟墓那里，看见石头从坟墓挪开了，</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就跑来见西门彼得和耶稣所爱的那个门徒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，对他们说：“有人把主从坟墓里挪了去，我们不知道放在哪里。”</a:t>
            </a:r>
          </a:p>
        </p:txBody>
      </p:sp>
      <p:pic>
        <p:nvPicPr>
          <p:cNvPr id="12" name="图片 11">
            <a:extLst>
              <a:ext uri="{FF2B5EF4-FFF2-40B4-BE49-F238E27FC236}">
                <a16:creationId xmlns:a16="http://schemas.microsoft.com/office/drawing/2014/main" id="{A08024FB-4A23-314A-9C83-000E46598B4E}"/>
              </a:ext>
            </a:extLst>
          </p:cNvPr>
          <p:cNvPicPr>
            <a:picLocks noChangeAspect="1"/>
          </p:cNvPicPr>
          <p:nvPr/>
        </p:nvPicPr>
        <p:blipFill>
          <a:blip r:embed="rId5"/>
          <a:stretch>
            <a:fillRect/>
          </a:stretch>
        </p:blipFill>
        <p:spPr>
          <a:xfrm>
            <a:off x="1532910" y="18281"/>
            <a:ext cx="6078181" cy="40495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047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37798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48417" y="2401056"/>
            <a:ext cx="8049370" cy="4121530"/>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20:3</a:t>
            </a:r>
            <a:r>
              <a:rPr lang="zh-CN" altLang="en-US" sz="2800" dirty="0">
                <a:latin typeface="Microsoft YaHei" panose="020B0503020204020204" pitchFamily="34" charset="-122"/>
                <a:ea typeface="Microsoft YaHei" panose="020B0503020204020204" pitchFamily="34" charset="-122"/>
              </a:rPr>
              <a:t> 彼得和那门徒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就出来，往坟墓那里去。</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先到了坟墓，</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低头往里看，就见细麻布还放在那里</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 西门彼得随后也到了，进坟墓里去，就看见细麻布还放在那里；</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 又看见耶稣的裹头巾没有和细麻布放在一处，是另在一处卷着。</a:t>
            </a: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先到坟墓的那门徒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也进去，看见就信了。</a:t>
            </a:r>
            <a:r>
              <a:rPr lang="en-US" altLang="zh-CN" sz="2800" dirty="0">
                <a:latin typeface="Microsoft YaHei" panose="020B0503020204020204" pitchFamily="34" charset="-122"/>
                <a:ea typeface="Microsoft YaHei" panose="020B0503020204020204" pitchFamily="34" charset="-122"/>
              </a:rPr>
              <a:t>(9</a:t>
            </a:r>
            <a:r>
              <a:rPr lang="zh-CN" altLang="en-US" sz="2800" dirty="0">
                <a:latin typeface="Microsoft YaHei" panose="020B0503020204020204" pitchFamily="34" charset="-122"/>
                <a:ea typeface="Microsoft YaHei" panose="020B0503020204020204" pitchFamily="34" charset="-122"/>
              </a:rPr>
              <a:t> 因为他们还不明白圣经的意思，就是耶稣必要从死里复活。</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cxnSp>
        <p:nvCxnSpPr>
          <p:cNvPr id="6" name="直线连接符 5">
            <a:extLst>
              <a:ext uri="{FF2B5EF4-FFF2-40B4-BE49-F238E27FC236}">
                <a16:creationId xmlns:a16="http://schemas.microsoft.com/office/drawing/2014/main" id="{8F2A4D5C-BEEE-5E44-AC19-E6A24089E0AB}"/>
              </a:ext>
            </a:extLst>
          </p:cNvPr>
          <p:cNvCxnSpPr>
            <a:cxnSpLocks/>
            <a:stCxn id="10"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1BBE8649-CF32-A745-BDF1-AEADE2B294C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51631727-0ED6-7549-888D-FEA33EEC369A}"/>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240C88B1-1DE7-8545-9B68-14F5A90CD63D}"/>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0EF81AAA-8043-8448-A91F-F8A4292A37EF}"/>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3" name="图片 12">
            <a:extLst>
              <a:ext uri="{FF2B5EF4-FFF2-40B4-BE49-F238E27FC236}">
                <a16:creationId xmlns:a16="http://schemas.microsoft.com/office/drawing/2014/main" id="{0F8BB807-8B38-D345-8A36-A2F51D3E79D7}"/>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4" name="图片 3">
            <a:extLst>
              <a:ext uri="{FF2B5EF4-FFF2-40B4-BE49-F238E27FC236}">
                <a16:creationId xmlns:a16="http://schemas.microsoft.com/office/drawing/2014/main" id="{FA63E4CA-123C-CF40-9642-AF20C3B0D283}"/>
              </a:ext>
            </a:extLst>
          </p:cNvPr>
          <p:cNvPicPr>
            <a:picLocks noChangeAspect="1"/>
          </p:cNvPicPr>
          <p:nvPr/>
        </p:nvPicPr>
        <p:blipFill>
          <a:blip r:embed="rId5"/>
          <a:stretch>
            <a:fillRect/>
          </a:stretch>
        </p:blipFill>
        <p:spPr>
          <a:xfrm>
            <a:off x="2586942" y="0"/>
            <a:ext cx="3970116" cy="23159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41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约翰看见的情景</a:t>
            </a:r>
          </a:p>
        </p:txBody>
      </p:sp>
      <p:pic>
        <p:nvPicPr>
          <p:cNvPr id="2" name="Picture 1">
            <a:extLst>
              <a:ext uri="{FF2B5EF4-FFF2-40B4-BE49-F238E27FC236}">
                <a16:creationId xmlns:a16="http://schemas.microsoft.com/office/drawing/2014/main" id="{B4807E7E-AE25-6544-97FF-D527A0C57EDA}"/>
              </a:ext>
            </a:extLst>
          </p:cNvPr>
          <p:cNvPicPr>
            <a:picLocks noChangeAspect="1"/>
          </p:cNvPicPr>
          <p:nvPr/>
        </p:nvPicPr>
        <p:blipFill rotWithShape="1">
          <a:blip r:embed="rId3"/>
          <a:srcRect b="10221"/>
          <a:stretch/>
        </p:blipFill>
        <p:spPr>
          <a:xfrm>
            <a:off x="0" y="1774216"/>
            <a:ext cx="9144000" cy="47331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175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57838CF-167E-154C-856F-A5B621C5724F}"/>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约翰看见的情景</a:t>
            </a:r>
            <a:endParaRPr lang="zh-CN" altLang="en-US" dirty="0"/>
          </a:p>
        </p:txBody>
      </p:sp>
      <p:pic>
        <p:nvPicPr>
          <p:cNvPr id="6" name="Picture 3">
            <a:extLst>
              <a:ext uri="{FF2B5EF4-FFF2-40B4-BE49-F238E27FC236}">
                <a16:creationId xmlns:a16="http://schemas.microsoft.com/office/drawing/2014/main" id="{001FE9E7-67B1-D04B-A264-C85B16B72E02}"/>
              </a:ext>
            </a:extLst>
          </p:cNvPr>
          <p:cNvPicPr>
            <a:picLocks noChangeAspect="1"/>
          </p:cNvPicPr>
          <p:nvPr/>
        </p:nvPicPr>
        <p:blipFill>
          <a:blip r:embed="rId3"/>
          <a:stretch>
            <a:fillRect/>
          </a:stretch>
        </p:blipFill>
        <p:spPr>
          <a:xfrm>
            <a:off x="679938" y="1210371"/>
            <a:ext cx="7784123" cy="56476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E24CFB73-BB27-8340-A500-47BFC32E1EFD}"/>
              </a:ext>
            </a:extLst>
          </p:cNvPr>
          <p:cNvSpPr txBox="1"/>
          <p:nvPr/>
        </p:nvSpPr>
        <p:spPr>
          <a:xfrm>
            <a:off x="5146793" y="1487243"/>
            <a:ext cx="1005403" cy="584775"/>
          </a:xfrm>
          <a:prstGeom prst="rect">
            <a:avLst/>
          </a:prstGeom>
          <a:noFill/>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彼得</a:t>
            </a:r>
          </a:p>
        </p:txBody>
      </p:sp>
      <p:sp>
        <p:nvSpPr>
          <p:cNvPr id="8" name="文本框 7">
            <a:extLst>
              <a:ext uri="{FF2B5EF4-FFF2-40B4-BE49-F238E27FC236}">
                <a16:creationId xmlns:a16="http://schemas.microsoft.com/office/drawing/2014/main" id="{63D9EB5F-283F-4D49-936A-3C80F4344D15}"/>
              </a:ext>
            </a:extLst>
          </p:cNvPr>
          <p:cNvSpPr txBox="1"/>
          <p:nvPr/>
        </p:nvSpPr>
        <p:spPr>
          <a:xfrm>
            <a:off x="7923201" y="2500765"/>
            <a:ext cx="595035" cy="1077218"/>
          </a:xfrm>
          <a:prstGeom prst="rect">
            <a:avLst/>
          </a:prstGeom>
          <a:noFill/>
          <a:effectLst/>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约</a:t>
            </a:r>
            <a:endParaRPr kumimoji="1" lang="en-US" altLang="zh-CN" sz="3200" b="1" dirty="0">
              <a:latin typeface="Microsoft YaHei" panose="020B0503020204020204" pitchFamily="34" charset="-122"/>
              <a:ea typeface="Microsoft YaHei" panose="020B0503020204020204" pitchFamily="34" charset="-122"/>
            </a:endParaRPr>
          </a:p>
          <a:p>
            <a:r>
              <a:rPr kumimoji="1" lang="zh-CN" altLang="en-US" sz="3200" b="1" dirty="0">
                <a:latin typeface="Microsoft YaHei" panose="020B0503020204020204" pitchFamily="34" charset="-122"/>
                <a:ea typeface="Microsoft YaHei" panose="020B0503020204020204" pitchFamily="34" charset="-122"/>
              </a:rPr>
              <a:t>翰</a:t>
            </a:r>
          </a:p>
        </p:txBody>
      </p:sp>
    </p:spTree>
    <p:extLst>
      <p:ext uri="{BB962C8B-B14F-4D97-AF65-F5344CB8AC3E}">
        <p14:creationId xmlns:p14="http://schemas.microsoft.com/office/powerpoint/2010/main" val="390422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09898" y="4537387"/>
            <a:ext cx="7782092" cy="193303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 他受害之后，用许多的凭据将自己活活地显给使徒看，四十天之久向他们显现，讲说神国的事。 </a:t>
            </a:r>
          </a:p>
        </p:txBody>
      </p:sp>
      <p:pic>
        <p:nvPicPr>
          <p:cNvPr id="2" name="Picture 1">
            <a:extLst>
              <a:ext uri="{FF2B5EF4-FFF2-40B4-BE49-F238E27FC236}">
                <a16:creationId xmlns:a16="http://schemas.microsoft.com/office/drawing/2014/main" id="{8AA5DEDD-B7C0-EB49-ABEE-F85FA5812E32}"/>
              </a:ext>
            </a:extLst>
          </p:cNvPr>
          <p:cNvPicPr>
            <a:picLocks noChangeAspect="1"/>
          </p:cNvPicPr>
          <p:nvPr/>
        </p:nvPicPr>
        <p:blipFill>
          <a:blip r:embed="rId5"/>
          <a:stretch>
            <a:fillRect/>
          </a:stretch>
        </p:blipFill>
        <p:spPr>
          <a:xfrm>
            <a:off x="1038818" y="341683"/>
            <a:ext cx="7112461" cy="40043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9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60173" y="4260789"/>
            <a:ext cx="7971250" cy="259721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15:5</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显给矶法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彼得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看，然后显给十二使徒看，</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 后来一时显给五百多弟兄看，其中一大半到如今还在，却也有已经睡了的。</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 以后显给雅各看，再显给众使徒看。</a:t>
            </a:r>
          </a:p>
        </p:txBody>
      </p:sp>
      <p:pic>
        <p:nvPicPr>
          <p:cNvPr id="2" name="图片 1">
            <a:extLst>
              <a:ext uri="{FF2B5EF4-FFF2-40B4-BE49-F238E27FC236}">
                <a16:creationId xmlns:a16="http://schemas.microsoft.com/office/drawing/2014/main" id="{B054C50C-7B19-4D42-9D6C-A4145B500FC9}"/>
              </a:ext>
            </a:extLst>
          </p:cNvPr>
          <p:cNvPicPr>
            <a:picLocks noChangeAspect="1"/>
          </p:cNvPicPr>
          <p:nvPr/>
        </p:nvPicPr>
        <p:blipFill>
          <a:blip r:embed="rId5"/>
          <a:stretch>
            <a:fillRect/>
          </a:stretch>
        </p:blipFill>
        <p:spPr>
          <a:xfrm>
            <a:off x="1783698" y="0"/>
            <a:ext cx="5576605" cy="41858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95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DF0C397-DC21-D549-918B-41DFB4BF710D}"/>
              </a:ext>
            </a:extLst>
          </p:cNvPr>
          <p:cNvPicPr>
            <a:picLocks noChangeAspect="1"/>
          </p:cNvPicPr>
          <p:nvPr/>
        </p:nvPicPr>
        <p:blipFill>
          <a:blip r:embed="rId3"/>
          <a:stretch>
            <a:fillRect/>
          </a:stretch>
        </p:blipFill>
        <p:spPr>
          <a:xfrm>
            <a:off x="2210017" y="1230923"/>
            <a:ext cx="4723966" cy="56270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2">
            <a:extLst>
              <a:ext uri="{FF2B5EF4-FFF2-40B4-BE49-F238E27FC236}">
                <a16:creationId xmlns:a16="http://schemas.microsoft.com/office/drawing/2014/main" id="{FC4C2BF8-9648-E641-B6E4-35739E377552}"/>
              </a:ext>
            </a:extLst>
          </p:cNvPr>
          <p:cNvSpPr>
            <a:spLocks noGrp="1"/>
          </p:cNvSpPr>
          <p:nvPr>
            <p:ph type="title"/>
          </p:nvPr>
        </p:nvSpPr>
        <p:spPr>
          <a:xfrm>
            <a:off x="0" y="168355"/>
            <a:ext cx="9144000" cy="1325563"/>
          </a:xfrm>
        </p:spPr>
        <p:txBody>
          <a:bodyPr/>
          <a:lstStyle/>
          <a:p>
            <a:r>
              <a:rPr lang="zh-CN" altLang="en-US" dirty="0"/>
              <a:t>向抹大拉的玛利亚显现</a:t>
            </a:r>
          </a:p>
        </p:txBody>
      </p:sp>
    </p:spTree>
    <p:extLst>
      <p:ext uri="{BB962C8B-B14F-4D97-AF65-F5344CB8AC3E}">
        <p14:creationId xmlns:p14="http://schemas.microsoft.com/office/powerpoint/2010/main" val="270776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492852" y="2394140"/>
            <a:ext cx="9820188" cy="4594263"/>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约翰福音</a:t>
            </a:r>
            <a:r>
              <a:rPr lang="en-US" altLang="zh-CN" sz="2700" dirty="0">
                <a:latin typeface="Microsoft YaHei" panose="020B0503020204020204" pitchFamily="34" charset="-122"/>
                <a:ea typeface="Microsoft YaHei" panose="020B0503020204020204" pitchFamily="34" charset="-122"/>
              </a:rPr>
              <a:t>20:14</a:t>
            </a:r>
            <a:r>
              <a:rPr lang="zh-CN" altLang="en-US" sz="2700" dirty="0">
                <a:latin typeface="Microsoft YaHei" panose="020B0503020204020204" pitchFamily="34" charset="-122"/>
                <a:ea typeface="Microsoft YaHei" panose="020B0503020204020204" pitchFamily="34" charset="-122"/>
              </a:rPr>
              <a:t> </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马利亚</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看见耶稣站在那里，却</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不知道是耶稣。</a:t>
            </a:r>
            <a:r>
              <a:rPr lang="en-US" altLang="zh-CN" sz="2700" dirty="0">
                <a:latin typeface="Microsoft YaHei" panose="020B0503020204020204" pitchFamily="34" charset="-122"/>
                <a:ea typeface="Microsoft YaHei" panose="020B0503020204020204" pitchFamily="34" charset="-122"/>
              </a:rPr>
              <a:t>15</a:t>
            </a:r>
            <a:r>
              <a:rPr lang="zh-CN" altLang="en-US" sz="2700" dirty="0">
                <a:latin typeface="Microsoft YaHei" panose="020B0503020204020204" pitchFamily="34" charset="-122"/>
                <a:ea typeface="Microsoft YaHei" panose="020B0503020204020204" pitchFamily="34" charset="-122"/>
              </a:rPr>
              <a:t> 耶稣问她说：“妇人，为什么哭？</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你找谁呢？”马利亚以为是看园的，就对他说：“先</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生，若是你把他移了去，请告诉我你把他放在哪里，</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我便去取他。”</a:t>
            </a:r>
            <a:r>
              <a:rPr lang="en-US" altLang="zh-CN" sz="2700" dirty="0">
                <a:latin typeface="Microsoft YaHei" panose="020B0503020204020204" pitchFamily="34" charset="-122"/>
                <a:ea typeface="Microsoft YaHei" panose="020B0503020204020204" pitchFamily="34" charset="-122"/>
              </a:rPr>
              <a:t>16</a:t>
            </a:r>
            <a:r>
              <a:rPr lang="zh-CN" altLang="en-US" sz="2700" dirty="0">
                <a:latin typeface="Microsoft YaHei" panose="020B0503020204020204" pitchFamily="34" charset="-122"/>
                <a:ea typeface="Microsoft YaHei" panose="020B0503020204020204" pitchFamily="34" charset="-122"/>
              </a:rPr>
              <a:t> 耶稣说：“马利亚！”马利亚就转</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过来，用希伯来话对他说：“拉波尼！ ” （“拉波</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尼”就是“夫子”的意思。）</a:t>
            </a:r>
            <a:r>
              <a:rPr lang="en-US" altLang="zh-CN" sz="2700" dirty="0">
                <a:latin typeface="Microsoft YaHei" panose="020B0503020204020204" pitchFamily="34" charset="-122"/>
                <a:ea typeface="Microsoft YaHei" panose="020B0503020204020204" pitchFamily="34" charset="-122"/>
              </a:rPr>
              <a:t>……18</a:t>
            </a:r>
            <a:r>
              <a:rPr lang="zh-CN" altLang="en-US" sz="2700" dirty="0">
                <a:latin typeface="Microsoft YaHei" panose="020B0503020204020204" pitchFamily="34" charset="-122"/>
                <a:ea typeface="Microsoft YaHei" panose="020B0503020204020204" pitchFamily="34" charset="-122"/>
              </a:rPr>
              <a:t> 抹大拉的马利亚</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就去告诉门徒说：“我已经看见了主。”</a:t>
            </a:r>
            <a:r>
              <a:rPr lang="en-US" altLang="zh-CN" sz="2700" dirty="0">
                <a:latin typeface="Microsoft YaHei" panose="020B0503020204020204" pitchFamily="34" charset="-122"/>
                <a:ea typeface="Microsoft YaHei" panose="020B0503020204020204" pitchFamily="34" charset="-122"/>
              </a:rPr>
              <a:t>……</a:t>
            </a:r>
            <a:endParaRPr lang="zh-CN" altLang="en-US" sz="2700" dirty="0">
              <a:latin typeface="Microsoft YaHei" panose="020B0503020204020204" pitchFamily="34" charset="-122"/>
              <a:ea typeface="Microsoft YaHei" panose="020B0503020204020204" pitchFamily="34" charset="-122"/>
            </a:endParaRPr>
          </a:p>
          <a:p>
            <a:pPr defTabSz="685800">
              <a:lnSpc>
                <a:spcPts val="3860"/>
              </a:lnSpc>
              <a:defRPr/>
            </a:pPr>
            <a:endParaRPr lang="zh-CN" altLang="en-US" sz="2700" dirty="0">
              <a:latin typeface="Microsoft YaHei" panose="020B0503020204020204" pitchFamily="34" charset="-122"/>
              <a:ea typeface="Microsoft YaHei" panose="020B0503020204020204" pitchFamily="34" charset="-122"/>
            </a:endParaRPr>
          </a:p>
        </p:txBody>
      </p:sp>
      <p:pic>
        <p:nvPicPr>
          <p:cNvPr id="12" name="Picture 11">
            <a:extLst>
              <a:ext uri="{FF2B5EF4-FFF2-40B4-BE49-F238E27FC236}">
                <a16:creationId xmlns:a16="http://schemas.microsoft.com/office/drawing/2014/main" id="{315861E7-5663-DC4A-82FB-8503E1F56C5B}"/>
              </a:ext>
            </a:extLst>
          </p:cNvPr>
          <p:cNvPicPr>
            <a:picLocks noChangeAspect="1"/>
          </p:cNvPicPr>
          <p:nvPr/>
        </p:nvPicPr>
        <p:blipFill rotWithShape="1">
          <a:blip r:embed="rId5"/>
          <a:srcRect t="5559" b="7598"/>
          <a:stretch/>
        </p:blipFill>
        <p:spPr>
          <a:xfrm>
            <a:off x="2805348" y="5578"/>
            <a:ext cx="3647423" cy="23422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805E095-A25B-0048-A0A0-515DF6E45935}"/>
              </a:ext>
            </a:extLst>
          </p:cNvPr>
          <p:cNvPicPr>
            <a:picLocks noChangeAspect="1"/>
          </p:cNvPicPr>
          <p:nvPr/>
        </p:nvPicPr>
        <p:blipFill>
          <a:blip r:embed="rId6"/>
          <a:stretch>
            <a:fillRect/>
          </a:stretch>
        </p:blipFill>
        <p:spPr>
          <a:xfrm>
            <a:off x="9139120" y="771580"/>
            <a:ext cx="3868567" cy="2176069"/>
          </a:xfrm>
          <a:prstGeom prst="rect">
            <a:avLst/>
          </a:prstGeom>
        </p:spPr>
      </p:pic>
    </p:spTree>
    <p:extLst>
      <p:ext uri="{BB962C8B-B14F-4D97-AF65-F5344CB8AC3E}">
        <p14:creationId xmlns:p14="http://schemas.microsoft.com/office/powerpoint/2010/main" val="761579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232036"/>
            <a:ext cx="7782092" cy="226729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28:9</a:t>
            </a:r>
            <a:r>
              <a:rPr lang="zh-CN" altLang="en-US" sz="2800" dirty="0">
                <a:latin typeface="Microsoft YaHei" panose="020B0503020204020204" pitchFamily="34" charset="-122"/>
                <a:ea typeface="Microsoft YaHei" panose="020B0503020204020204" pitchFamily="34" charset="-122"/>
              </a:rPr>
              <a:t> 忽然，耶稣遇见她们，说：“愿你们平安！”她们就上前抱住他的脚拜他。</a:t>
            </a:r>
            <a:r>
              <a:rPr lang="en-US" altLang="zh-CN" sz="2800" dirty="0">
                <a:latin typeface="Microsoft YaHei" panose="020B0503020204020204" pitchFamily="34" charset="-122"/>
                <a:ea typeface="Microsoft YaHei" panose="020B0503020204020204" pitchFamily="34" charset="-122"/>
              </a:rPr>
              <a:t>10</a:t>
            </a:r>
            <a:r>
              <a:rPr lang="zh-CN" altLang="en-US" sz="2800" dirty="0">
                <a:latin typeface="Microsoft YaHei" panose="020B0503020204020204" pitchFamily="34" charset="-122"/>
                <a:ea typeface="Microsoft YaHei" panose="020B0503020204020204" pitchFamily="34" charset="-122"/>
              </a:rPr>
              <a:t> 耶稣对她们说：“不要害怕！你们去告诉我的弟兄，叫他们往加利利去，在那里必见我。”</a:t>
            </a:r>
          </a:p>
        </p:txBody>
      </p:sp>
      <p:pic>
        <p:nvPicPr>
          <p:cNvPr id="2" name="图片 1">
            <a:extLst>
              <a:ext uri="{FF2B5EF4-FFF2-40B4-BE49-F238E27FC236}">
                <a16:creationId xmlns:a16="http://schemas.microsoft.com/office/drawing/2014/main" id="{4AEA80B4-9E51-3645-87A5-8356C446E5C1}"/>
              </a:ext>
            </a:extLst>
          </p:cNvPr>
          <p:cNvPicPr>
            <a:picLocks noChangeAspect="1"/>
          </p:cNvPicPr>
          <p:nvPr/>
        </p:nvPicPr>
        <p:blipFill>
          <a:blip r:embed="rId5"/>
          <a:stretch>
            <a:fillRect/>
          </a:stretch>
        </p:blipFill>
        <p:spPr>
          <a:xfrm>
            <a:off x="1769208" y="17137"/>
            <a:ext cx="5605585" cy="40039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09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1BE1A8-7970-444C-BFA2-6A4BA22573A2}"/>
              </a:ext>
            </a:extLst>
          </p:cNvPr>
          <p:cNvSpPr>
            <a:spLocks noChangeArrowheads="1"/>
          </p:cNvSpPr>
          <p:nvPr/>
        </p:nvSpPr>
        <p:spPr bwMode="auto">
          <a:xfrm>
            <a:off x="680954" y="4105429"/>
            <a:ext cx="7782092" cy="2176370"/>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24:5</a:t>
            </a:r>
            <a:r>
              <a:rPr lang="zh-CN" altLang="en-US" sz="2800" dirty="0">
                <a:latin typeface="Microsoft YaHei" panose="020B0503020204020204" pitchFamily="34" charset="-122"/>
                <a:ea typeface="Microsoft YaHei" panose="020B0503020204020204" pitchFamily="34" charset="-122"/>
              </a:rPr>
              <a:t> 正谈论相问的时候，耶稣亲自就近他们，和他们同行，</a:t>
            </a:r>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 只是他们的眼睛迷糊了，不认识他。</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耶稣对他们说：“你们走路彼此谈论的是什么事呢？”</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sp>
        <p:nvSpPr>
          <p:cNvPr id="6" name="Rectangle 2">
            <a:extLst>
              <a:ext uri="{FF2B5EF4-FFF2-40B4-BE49-F238E27FC236}">
                <a16:creationId xmlns:a16="http://schemas.microsoft.com/office/drawing/2014/main" id="{5FB8502E-0590-FD4B-A164-768B1FAF9313}"/>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7" name="直线连接符 6">
            <a:extLst>
              <a:ext uri="{FF2B5EF4-FFF2-40B4-BE49-F238E27FC236}">
                <a16:creationId xmlns:a16="http://schemas.microsoft.com/office/drawing/2014/main" id="{6B2090BF-7AA6-E743-B9B8-3BA8CB651F8F}"/>
              </a:ext>
            </a:extLst>
          </p:cNvPr>
          <p:cNvCxnSpPr>
            <a:cxnSpLocks/>
            <a:stCxn id="11"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B25DE0C8-5687-604B-B145-165150671B9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30AB042B-B3D9-F440-83AA-E2C87C117A08}"/>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38849D51-1670-D648-954D-4D89B8E4A99B}"/>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6A05BBDF-D287-9F41-A538-6AD9952E908A}"/>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2" name="图片 11">
            <a:extLst>
              <a:ext uri="{FF2B5EF4-FFF2-40B4-BE49-F238E27FC236}">
                <a16:creationId xmlns:a16="http://schemas.microsoft.com/office/drawing/2014/main" id="{FFC17266-D253-674C-9107-E3CDD3C50541}"/>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3" name="图片 12">
            <a:extLst>
              <a:ext uri="{FF2B5EF4-FFF2-40B4-BE49-F238E27FC236}">
                <a16:creationId xmlns:a16="http://schemas.microsoft.com/office/drawing/2014/main" id="{A5558D35-D36F-8744-A24D-60777C1CF354}"/>
              </a:ext>
            </a:extLst>
          </p:cNvPr>
          <p:cNvPicPr>
            <a:picLocks noChangeAspect="1"/>
          </p:cNvPicPr>
          <p:nvPr/>
        </p:nvPicPr>
        <p:blipFill>
          <a:blip r:embed="rId5"/>
          <a:stretch>
            <a:fillRect/>
          </a:stretch>
        </p:blipFill>
        <p:spPr>
          <a:xfrm>
            <a:off x="1362309" y="-2616"/>
            <a:ext cx="6419383" cy="35948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08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6" y="3735715"/>
            <a:ext cx="7798195" cy="276342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24:25</a:t>
            </a:r>
            <a:r>
              <a:rPr lang="zh-CN" altLang="en-US" sz="2800" dirty="0">
                <a:latin typeface="Microsoft YaHei" panose="020B0503020204020204" pitchFamily="34" charset="-122"/>
                <a:ea typeface="Microsoft YaHei" panose="020B0503020204020204" pitchFamily="34" charset="-122"/>
              </a:rPr>
              <a:t> 耶稣对他们说：“无知的人哪，先知所说的一切话，你们的心信得太迟钝了。</a:t>
            </a:r>
            <a:r>
              <a:rPr lang="en-US" altLang="zh-CN" sz="2800" dirty="0">
                <a:latin typeface="Microsoft YaHei" panose="020B0503020204020204" pitchFamily="34" charset="-122"/>
                <a:ea typeface="Microsoft YaHei" panose="020B0503020204020204" pitchFamily="34" charset="-122"/>
              </a:rPr>
              <a:t>26</a:t>
            </a:r>
            <a:r>
              <a:rPr lang="zh-CN" altLang="en-US" sz="2800" dirty="0">
                <a:latin typeface="Microsoft YaHei" panose="020B0503020204020204" pitchFamily="34" charset="-122"/>
                <a:ea typeface="Microsoft YaHei" panose="020B0503020204020204" pitchFamily="34" charset="-122"/>
              </a:rPr>
              <a:t> 基督这样受害，又进入他的荣耀，岂不是应当的吗？”</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 于是从摩西和众先知起，凡经上所指着自己的话，都给他们讲解明白了。</a:t>
            </a:r>
          </a:p>
        </p:txBody>
      </p:sp>
      <p:pic>
        <p:nvPicPr>
          <p:cNvPr id="12" name="图片 11">
            <a:extLst>
              <a:ext uri="{FF2B5EF4-FFF2-40B4-BE49-F238E27FC236}">
                <a16:creationId xmlns:a16="http://schemas.microsoft.com/office/drawing/2014/main" id="{E5C4439A-8E6A-3144-92CD-001BB18E3DE9}"/>
              </a:ext>
            </a:extLst>
          </p:cNvPr>
          <p:cNvPicPr>
            <a:picLocks noChangeAspect="1"/>
          </p:cNvPicPr>
          <p:nvPr/>
        </p:nvPicPr>
        <p:blipFill>
          <a:blip r:embed="rId5"/>
          <a:stretch>
            <a:fillRect/>
          </a:stretch>
        </p:blipFill>
        <p:spPr>
          <a:xfrm>
            <a:off x="1362309" y="-2616"/>
            <a:ext cx="6419383" cy="35948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4615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1E72AE-0A70-064D-B225-24F794323BF3}"/>
              </a:ext>
            </a:extLst>
          </p:cNvPr>
          <p:cNvPicPr>
            <a:picLocks noChangeAspect="1"/>
          </p:cNvPicPr>
          <p:nvPr/>
        </p:nvPicPr>
        <p:blipFill>
          <a:blip r:embed="rId3"/>
          <a:stretch>
            <a:fillRect/>
          </a:stretch>
        </p:blipFill>
        <p:spPr>
          <a:xfrm>
            <a:off x="1842456" y="7637"/>
            <a:ext cx="5459088" cy="6842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386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4F5BBE-4E58-944D-869C-C7E1B0E2C708}"/>
              </a:ext>
            </a:extLst>
          </p:cNvPr>
          <p:cNvPicPr>
            <a:picLocks noChangeAspect="1"/>
          </p:cNvPicPr>
          <p:nvPr/>
        </p:nvPicPr>
        <p:blipFill>
          <a:blip r:embed="rId3"/>
          <a:stretch>
            <a:fillRect/>
          </a:stretch>
        </p:blipFill>
        <p:spPr>
          <a:xfrm>
            <a:off x="-666" y="1145749"/>
            <a:ext cx="9144666" cy="51393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3938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43690" y="2011722"/>
            <a:ext cx="8031155" cy="482215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24:36 ……</a:t>
            </a:r>
            <a:r>
              <a:rPr lang="zh-CN" altLang="en-US" sz="2800" dirty="0">
                <a:latin typeface="Microsoft YaHei" panose="020B0503020204020204" pitchFamily="34" charset="-122"/>
                <a:ea typeface="Microsoft YaHei" panose="020B0503020204020204" pitchFamily="34" charset="-122"/>
              </a:rPr>
              <a:t>耶稣亲自站在他们当中，说：“愿你们平安！”他们却惊慌害怕，以为所看见的是魂。</a:t>
            </a:r>
            <a:r>
              <a:rPr lang="en-US" altLang="zh-CN" sz="2800" dirty="0">
                <a:latin typeface="Microsoft YaHei" panose="020B0503020204020204" pitchFamily="34" charset="-122"/>
                <a:ea typeface="Microsoft YaHei" panose="020B0503020204020204" pitchFamily="34" charset="-122"/>
              </a:rPr>
              <a:t>38</a:t>
            </a:r>
            <a:r>
              <a:rPr lang="zh-CN" altLang="en-US" sz="2800" dirty="0">
                <a:latin typeface="Microsoft YaHei" panose="020B0503020204020204" pitchFamily="34" charset="-122"/>
                <a:ea typeface="Microsoft YaHei" panose="020B0503020204020204" pitchFamily="34" charset="-122"/>
              </a:rPr>
              <a:t> 耶稣说：“你们为什么愁烦？为什么心里起疑念呢？</a:t>
            </a:r>
            <a:r>
              <a:rPr lang="en-US" altLang="zh-CN" sz="2800" dirty="0">
                <a:latin typeface="Microsoft YaHei" panose="020B0503020204020204" pitchFamily="34" charset="-122"/>
                <a:ea typeface="Microsoft YaHei" panose="020B0503020204020204" pitchFamily="34" charset="-122"/>
              </a:rPr>
              <a:t>39</a:t>
            </a:r>
            <a:r>
              <a:rPr lang="zh-CN" altLang="en-US" sz="2800" dirty="0">
                <a:latin typeface="Microsoft YaHei" panose="020B0503020204020204" pitchFamily="34" charset="-122"/>
                <a:ea typeface="Microsoft YaHei" panose="020B0503020204020204" pitchFamily="34" charset="-122"/>
              </a:rPr>
              <a:t> 你们看我的手、我的脚，就知道实在是我了。摸我看看，魂无骨无肉，你们看，我是有的。”</a:t>
            </a:r>
            <a:r>
              <a:rPr lang="en-US" altLang="zh-CN" sz="2800" dirty="0">
                <a:latin typeface="Microsoft YaHei" panose="020B0503020204020204" pitchFamily="34" charset="-122"/>
                <a:ea typeface="Microsoft YaHei" panose="020B0503020204020204" pitchFamily="34" charset="-122"/>
              </a:rPr>
              <a:t>40</a:t>
            </a:r>
            <a:r>
              <a:rPr lang="zh-CN" altLang="en-US" sz="2800" dirty="0">
                <a:latin typeface="Microsoft YaHei" panose="020B0503020204020204" pitchFamily="34" charset="-122"/>
                <a:ea typeface="Microsoft YaHei" panose="020B0503020204020204" pitchFamily="34" charset="-122"/>
              </a:rPr>
              <a:t> 说了这话，就把手和脚给他们看。</a:t>
            </a:r>
            <a:r>
              <a:rPr lang="en-US" altLang="zh-CN" sz="2800" dirty="0">
                <a:latin typeface="Microsoft YaHei" panose="020B0503020204020204" pitchFamily="34" charset="-122"/>
                <a:ea typeface="Microsoft YaHei" panose="020B0503020204020204" pitchFamily="34" charset="-122"/>
              </a:rPr>
              <a:t>41</a:t>
            </a:r>
            <a:r>
              <a:rPr lang="zh-CN" altLang="en-US" sz="2800" dirty="0">
                <a:latin typeface="Microsoft YaHei" panose="020B0503020204020204" pitchFamily="34" charset="-122"/>
                <a:ea typeface="Microsoft YaHei" panose="020B0503020204020204" pitchFamily="34" charset="-122"/>
              </a:rPr>
              <a:t> 他们正喜得不敢信，并且希奇，耶稣就说：“你们这里有什么吃的没有？”</a:t>
            </a:r>
            <a:r>
              <a:rPr lang="en-US" altLang="zh-CN" sz="2800" dirty="0">
                <a:latin typeface="Microsoft YaHei" panose="020B0503020204020204" pitchFamily="34" charset="-122"/>
                <a:ea typeface="Microsoft YaHei" panose="020B0503020204020204" pitchFamily="34" charset="-122"/>
              </a:rPr>
              <a:t>42</a:t>
            </a:r>
            <a:r>
              <a:rPr lang="zh-CN" altLang="en-US" sz="2800" dirty="0">
                <a:latin typeface="Microsoft YaHei" panose="020B0503020204020204" pitchFamily="34" charset="-122"/>
                <a:ea typeface="Microsoft YaHei" panose="020B0503020204020204" pitchFamily="34" charset="-122"/>
              </a:rPr>
              <a:t> 他们便给他一片烧鱼。</a:t>
            </a:r>
            <a:r>
              <a:rPr lang="en-US" altLang="zh-CN" sz="2800" dirty="0">
                <a:latin typeface="Microsoft YaHei" panose="020B0503020204020204" pitchFamily="34" charset="-122"/>
                <a:ea typeface="Microsoft YaHei" panose="020B0503020204020204" pitchFamily="34" charset="-122"/>
              </a:rPr>
              <a:t>43</a:t>
            </a:r>
            <a:r>
              <a:rPr lang="zh-CN" altLang="en-US" sz="2800" dirty="0">
                <a:latin typeface="Microsoft YaHei" panose="020B0503020204020204" pitchFamily="34" charset="-122"/>
                <a:ea typeface="Microsoft YaHei" panose="020B0503020204020204" pitchFamily="34" charset="-122"/>
              </a:rPr>
              <a:t> 他接过来，在他们面前吃了。</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4C688A2F-E278-8F4F-AE8A-A0DCFE04CC7A}"/>
              </a:ext>
            </a:extLst>
          </p:cNvPr>
          <p:cNvPicPr>
            <a:picLocks noChangeAspect="1"/>
          </p:cNvPicPr>
          <p:nvPr/>
        </p:nvPicPr>
        <p:blipFill>
          <a:blip r:embed="rId5"/>
          <a:stretch>
            <a:fillRect/>
          </a:stretch>
        </p:blipFill>
        <p:spPr>
          <a:xfrm>
            <a:off x="2777393" y="808"/>
            <a:ext cx="3589214" cy="20171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4116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3838294"/>
            <a:ext cx="7782092" cy="325857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20:24</a:t>
            </a:r>
            <a:r>
              <a:rPr lang="zh-CN" altLang="en-US" sz="2800" dirty="0">
                <a:latin typeface="Microsoft YaHei" panose="020B0503020204020204" pitchFamily="34" charset="-122"/>
                <a:ea typeface="Microsoft YaHei" panose="020B0503020204020204" pitchFamily="34" charset="-122"/>
              </a:rPr>
              <a:t> 那十二个门徒中，有称为低土马的多马，耶稣来的时候，他没有和他们同在。</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 那些门徒就对他说：“我们已经看见主了。”多马却说：“我非看见他手上的钉痕，用指头探入那钉痕，又用手探入他的肋旁，我总不信。”</a:t>
            </a:r>
          </a:p>
        </p:txBody>
      </p:sp>
      <p:pic>
        <p:nvPicPr>
          <p:cNvPr id="12" name="图片 11">
            <a:extLst>
              <a:ext uri="{FF2B5EF4-FFF2-40B4-BE49-F238E27FC236}">
                <a16:creationId xmlns:a16="http://schemas.microsoft.com/office/drawing/2014/main" id="{68A03447-8394-AA44-9356-5F31A81C7E76}"/>
              </a:ext>
            </a:extLst>
          </p:cNvPr>
          <p:cNvPicPr>
            <a:picLocks noChangeAspect="1"/>
          </p:cNvPicPr>
          <p:nvPr/>
        </p:nvPicPr>
        <p:blipFill>
          <a:blip r:embed="rId5"/>
          <a:stretch>
            <a:fillRect/>
          </a:stretch>
        </p:blipFill>
        <p:spPr>
          <a:xfrm>
            <a:off x="2119404" y="10504"/>
            <a:ext cx="4905191" cy="36676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39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25197" y="2767000"/>
            <a:ext cx="7782092" cy="367337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20:26</a:t>
            </a:r>
            <a:r>
              <a:rPr lang="zh-CN" altLang="en-US" sz="2800" dirty="0">
                <a:latin typeface="Microsoft YaHei" panose="020B0503020204020204" pitchFamily="34" charset="-122"/>
                <a:ea typeface="Microsoft YaHei" panose="020B0503020204020204" pitchFamily="34" charset="-122"/>
              </a:rPr>
              <a:t> 过了八日，门徒又在屋里，多马也和他们同在。门都关了，耶稣来站在当中说：“愿你们平安！”</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 就对多马说：“伸过你的指头来，摸我的手；伸出你的手来，探入我的肋旁。不要疑惑，总要信。”</a:t>
            </a:r>
            <a:r>
              <a:rPr lang="en-US" altLang="zh-CN" sz="2800" dirty="0">
                <a:latin typeface="Microsoft YaHei" panose="020B0503020204020204" pitchFamily="34" charset="-122"/>
                <a:ea typeface="Microsoft YaHei" panose="020B0503020204020204" pitchFamily="34" charset="-122"/>
              </a:rPr>
              <a:t>28</a:t>
            </a:r>
            <a:r>
              <a:rPr lang="zh-CN" altLang="en-US" sz="2800" dirty="0">
                <a:latin typeface="Microsoft YaHei" panose="020B0503020204020204" pitchFamily="34" charset="-122"/>
                <a:ea typeface="Microsoft YaHei" panose="020B0503020204020204" pitchFamily="34" charset="-122"/>
              </a:rPr>
              <a:t> 多马说：“我的主，我的神！”</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 耶稣对他说：“你因看见了我才信；那没有看见就信的有福了。”</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B3242261-1FD8-2644-AE2D-6425FE57D128}"/>
              </a:ext>
            </a:extLst>
          </p:cNvPr>
          <p:cNvPicPr>
            <a:picLocks noChangeAspect="1"/>
          </p:cNvPicPr>
          <p:nvPr/>
        </p:nvPicPr>
        <p:blipFill>
          <a:blip r:embed="rId5"/>
          <a:stretch>
            <a:fillRect/>
          </a:stretch>
        </p:blipFill>
        <p:spPr>
          <a:xfrm>
            <a:off x="2166736" y="0"/>
            <a:ext cx="4810529" cy="27059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5903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kumimoji="1" lang="zh-CN" altLang="en-US" dirty="0"/>
              <a:t>多马为什么应该相信？</a:t>
            </a:r>
          </a:p>
        </p:txBody>
      </p:sp>
      <p:sp>
        <p:nvSpPr>
          <p:cNvPr id="3" name="文本框 2">
            <a:extLst>
              <a:ext uri="{FF2B5EF4-FFF2-40B4-BE49-F238E27FC236}">
                <a16:creationId xmlns:a16="http://schemas.microsoft.com/office/drawing/2014/main" id="{E6887248-4B8B-4648-8046-5AE515CA7ACF}"/>
              </a:ext>
            </a:extLst>
          </p:cNvPr>
          <p:cNvSpPr txBox="1"/>
          <p:nvPr/>
        </p:nvSpPr>
        <p:spPr>
          <a:xfrm>
            <a:off x="1058132" y="1984094"/>
            <a:ext cx="3100529" cy="2492477"/>
          </a:xfrm>
          <a:prstGeom prst="rect">
            <a:avLst/>
          </a:prstGeom>
          <a:noFill/>
        </p:spPr>
        <p:txBody>
          <a:bodyPr wrap="none" rtlCol="0">
            <a:spAutoFit/>
          </a:bodyPr>
          <a:lstStyle/>
          <a:p>
            <a:pPr>
              <a:lnSpc>
                <a:spcPts val="3840"/>
              </a:lnSpc>
            </a:pPr>
            <a:r>
              <a:rPr kumimoji="1" lang="en-US" altLang="zh-CN" sz="2800" dirty="0">
                <a:latin typeface="Microsoft YaHei" panose="020B0503020204020204" pitchFamily="34" charset="-122"/>
                <a:ea typeface="Microsoft YaHei" panose="020B0503020204020204" pitchFamily="34" charset="-122"/>
              </a:rPr>
              <a:t>1.</a:t>
            </a:r>
            <a:r>
              <a:rPr kumimoji="1" lang="zh-CN" altLang="en-US" sz="2800" dirty="0">
                <a:latin typeface="Microsoft YaHei" panose="020B0503020204020204" pitchFamily="34" charset="-122"/>
                <a:ea typeface="Microsoft YaHei" panose="020B0503020204020204" pitchFamily="34" charset="-122"/>
              </a:rPr>
              <a:t> 旧约预言；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2.</a:t>
            </a:r>
            <a:r>
              <a:rPr kumimoji="1" lang="zh-CN" altLang="en-US" sz="2800" dirty="0">
                <a:latin typeface="Microsoft YaHei" panose="020B0503020204020204" pitchFamily="34" charset="-122"/>
                <a:ea typeface="Microsoft YaHei" panose="020B0503020204020204" pitchFamily="34" charset="-122"/>
              </a:rPr>
              <a:t> 耶稣的预言；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3.</a:t>
            </a:r>
            <a:r>
              <a:rPr kumimoji="1" lang="zh-CN" altLang="en-US" sz="2800" dirty="0">
                <a:latin typeface="Microsoft YaHei" panose="020B0503020204020204" pitchFamily="34" charset="-122"/>
                <a:ea typeface="Microsoft YaHei" panose="020B0503020204020204" pitchFamily="34" charset="-122"/>
              </a:rPr>
              <a:t> 耶稣的神迹；</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4.</a:t>
            </a:r>
            <a:r>
              <a:rPr kumimoji="1" lang="zh-CN" altLang="en-US" sz="2800" dirty="0">
                <a:latin typeface="Microsoft YaHei" panose="020B0503020204020204" pitchFamily="34" charset="-122"/>
                <a:ea typeface="Microsoft YaHei" panose="020B0503020204020204" pitchFamily="34" charset="-122"/>
              </a:rPr>
              <a:t> 可靠人的见证。</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endParaRPr kumimoji="1" lang="zh-CN" altLang="en-US" sz="28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B7F4CEF0-29D6-704C-9E16-46A47ACDD1AF}"/>
              </a:ext>
            </a:extLst>
          </p:cNvPr>
          <p:cNvCxnSpPr>
            <a:cxnSpLocks/>
            <a:stCxn id="9" idx="1"/>
          </p:cNvCxnSpPr>
          <p:nvPr/>
        </p:nvCxnSpPr>
        <p:spPr>
          <a:xfrm>
            <a:off x="446212" y="1640577"/>
            <a:ext cx="0" cy="485856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ADA7000-14DA-8244-8FFE-76C275A443D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B979963-15C5-5F45-98F1-AAE6A6E39F64}"/>
              </a:ext>
            </a:extLst>
          </p:cNvPr>
          <p:cNvCxnSpPr>
            <a:cxnSpLocks/>
          </p:cNvCxnSpPr>
          <p:nvPr/>
        </p:nvCxnSpPr>
        <p:spPr>
          <a:xfrm flipH="1">
            <a:off x="971601" y="163075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A85DF54-5DA4-AE4E-AF3E-8C3752AC5222}"/>
              </a:ext>
            </a:extLst>
          </p:cNvPr>
          <p:cNvCxnSpPr>
            <a:cxnSpLocks/>
          </p:cNvCxnSpPr>
          <p:nvPr/>
        </p:nvCxnSpPr>
        <p:spPr>
          <a:xfrm>
            <a:off x="8714269" y="1640577"/>
            <a:ext cx="0" cy="472045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E55FAFAC-B12D-E84C-B60D-41CF780E1053}"/>
              </a:ext>
            </a:extLst>
          </p:cNvPr>
          <p:cNvPicPr>
            <a:picLocks noChangeAspect="1"/>
          </p:cNvPicPr>
          <p:nvPr/>
        </p:nvPicPr>
        <p:blipFill rotWithShape="1">
          <a:blip r:embed="rId3"/>
          <a:srcRect l="38822" t="7371" r="20768" b="51298"/>
          <a:stretch/>
        </p:blipFill>
        <p:spPr>
          <a:xfrm>
            <a:off x="446212" y="1375504"/>
            <a:ext cx="544010" cy="530146"/>
          </a:xfrm>
          <a:prstGeom prst="rect">
            <a:avLst/>
          </a:prstGeom>
        </p:spPr>
      </p:pic>
      <p:pic>
        <p:nvPicPr>
          <p:cNvPr id="10" name="图片 9">
            <a:extLst>
              <a:ext uri="{FF2B5EF4-FFF2-40B4-BE49-F238E27FC236}">
                <a16:creationId xmlns:a16="http://schemas.microsoft.com/office/drawing/2014/main" id="{06E0F5DD-DAA6-B440-89AA-387C97D4493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15" name="组合 14">
            <a:extLst>
              <a:ext uri="{FF2B5EF4-FFF2-40B4-BE49-F238E27FC236}">
                <a16:creationId xmlns:a16="http://schemas.microsoft.com/office/drawing/2014/main" id="{1A038FDB-DAAD-1947-BC83-006BA32F688A}"/>
              </a:ext>
            </a:extLst>
          </p:cNvPr>
          <p:cNvGrpSpPr/>
          <p:nvPr/>
        </p:nvGrpSpPr>
        <p:grpSpPr>
          <a:xfrm>
            <a:off x="0" y="4228698"/>
            <a:ext cx="9144000" cy="1902733"/>
            <a:chOff x="0" y="4263423"/>
            <a:chExt cx="9144000" cy="1902733"/>
          </a:xfrm>
        </p:grpSpPr>
        <p:pic>
          <p:nvPicPr>
            <p:cNvPr id="17" name="图片 3">
              <a:extLst>
                <a:ext uri="{FF2B5EF4-FFF2-40B4-BE49-F238E27FC236}">
                  <a16:creationId xmlns:a16="http://schemas.microsoft.com/office/drawing/2014/main" id="{DFD7E427-69B9-934F-B006-C164DF8154E3}"/>
                </a:ext>
              </a:extLst>
            </p:cNvPr>
            <p:cNvPicPr>
              <a:picLocks noChangeAspect="1"/>
            </p:cNvPicPr>
            <p:nvPr/>
          </p:nvPicPr>
          <p:blipFill rotWithShape="1">
            <a:blip r:embed="rId5"/>
            <a:srcRect l="21866"/>
            <a:stretch/>
          </p:blipFill>
          <p:spPr>
            <a:xfrm>
              <a:off x="0" y="4263423"/>
              <a:ext cx="2237912"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B1022B6C-66A5-7047-8515-8633B9DDF48C}"/>
                </a:ext>
              </a:extLst>
            </p:cNvPr>
            <p:cNvPicPr>
              <a:picLocks noChangeAspect="1"/>
            </p:cNvPicPr>
            <p:nvPr/>
          </p:nvPicPr>
          <p:blipFill>
            <a:blip r:embed="rId6"/>
            <a:stretch>
              <a:fillRect/>
            </a:stretch>
          </p:blipFill>
          <p:spPr>
            <a:xfrm>
              <a:off x="6609108" y="4263423"/>
              <a:ext cx="2534892" cy="19027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a:extLst>
                <a:ext uri="{FF2B5EF4-FFF2-40B4-BE49-F238E27FC236}">
                  <a16:creationId xmlns:a16="http://schemas.microsoft.com/office/drawing/2014/main" id="{0F41BE27-DEBE-ED42-BD39-24D9E9DF0DD1}"/>
                </a:ext>
              </a:extLst>
            </p:cNvPr>
            <p:cNvPicPr>
              <a:picLocks noChangeAspect="1"/>
            </p:cNvPicPr>
            <p:nvPr/>
          </p:nvPicPr>
          <p:blipFill>
            <a:blip r:embed="rId7"/>
            <a:stretch>
              <a:fillRect/>
            </a:stretch>
          </p:blipFill>
          <p:spPr>
            <a:xfrm>
              <a:off x="4030761" y="4263424"/>
              <a:ext cx="2530438"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a:extLst>
                <a:ext uri="{FF2B5EF4-FFF2-40B4-BE49-F238E27FC236}">
                  <a16:creationId xmlns:a16="http://schemas.microsoft.com/office/drawing/2014/main" id="{05EB9D6D-8CFF-D945-842D-10C69F22953F}"/>
                </a:ext>
              </a:extLst>
            </p:cNvPr>
            <p:cNvPicPr>
              <a:picLocks noChangeAspect="1"/>
            </p:cNvPicPr>
            <p:nvPr/>
          </p:nvPicPr>
          <p:blipFill>
            <a:blip r:embed="rId8"/>
            <a:stretch>
              <a:fillRect/>
            </a:stretch>
          </p:blipFill>
          <p:spPr>
            <a:xfrm>
              <a:off x="2285821" y="4263424"/>
              <a:ext cx="1697031"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249888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a:extLst>
              <a:ext uri="{FF2B5EF4-FFF2-40B4-BE49-F238E27FC236}">
                <a16:creationId xmlns:a16="http://schemas.microsoft.com/office/drawing/2014/main" id="{920C4F8F-AE6E-6447-993E-215C48EC5E5B}"/>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向彼得、约翰和其他使徒显现</a:t>
            </a:r>
          </a:p>
        </p:txBody>
      </p:sp>
      <p:pic>
        <p:nvPicPr>
          <p:cNvPr id="2" name="图片 1">
            <a:extLst>
              <a:ext uri="{FF2B5EF4-FFF2-40B4-BE49-F238E27FC236}">
                <a16:creationId xmlns:a16="http://schemas.microsoft.com/office/drawing/2014/main" id="{A2206D4A-501B-BC4D-B510-D1CFE18B960A}"/>
              </a:ext>
            </a:extLst>
          </p:cNvPr>
          <p:cNvPicPr>
            <a:picLocks noChangeAspect="1"/>
          </p:cNvPicPr>
          <p:nvPr/>
        </p:nvPicPr>
        <p:blipFill>
          <a:blip r:embed="rId3"/>
          <a:stretch>
            <a:fillRect/>
          </a:stretch>
        </p:blipFill>
        <p:spPr>
          <a:xfrm>
            <a:off x="2561493" y="1343080"/>
            <a:ext cx="4021014" cy="55036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4719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3769" y="2274711"/>
            <a:ext cx="7873520" cy="4380300"/>
          </a:xfrm>
          <a:prstGeom prst="rect">
            <a:avLst/>
          </a:prstGeom>
          <a:noFill/>
          <a:ln w="9525">
            <a:noFill/>
            <a:miter lim="800000"/>
            <a:headEnd/>
            <a:tailEnd/>
          </a:ln>
          <a:effectLst/>
        </p:spPr>
        <p:txBody>
          <a:bodyPr lIns="81041" tIns="40521" rIns="81041" bIns="40521"/>
          <a:lstStyle/>
          <a:p>
            <a:pPr defTabSz="685800">
              <a:defRPr/>
            </a:pPr>
            <a:r>
              <a:rPr lang="zh-CN" altLang="en-US" sz="2700" dirty="0">
                <a:latin typeface="Microsoft YaHei" panose="020B0503020204020204" pitchFamily="34" charset="-122"/>
                <a:ea typeface="Microsoft YaHei" panose="020B0503020204020204" pitchFamily="34" charset="-122"/>
              </a:rPr>
              <a:t>约翰福音</a:t>
            </a:r>
            <a:r>
              <a:rPr lang="en-US" altLang="zh-CN" sz="2700" dirty="0">
                <a:latin typeface="Microsoft YaHei" panose="020B0503020204020204" pitchFamily="34" charset="-122"/>
                <a:ea typeface="Microsoft YaHei" panose="020B0503020204020204" pitchFamily="34" charset="-122"/>
              </a:rPr>
              <a:t>21:4</a:t>
            </a:r>
            <a:r>
              <a:rPr lang="zh-CN" altLang="en-US" sz="2700" dirty="0">
                <a:latin typeface="Microsoft YaHei" panose="020B0503020204020204" pitchFamily="34" charset="-122"/>
                <a:ea typeface="Microsoft YaHei" panose="020B0503020204020204" pitchFamily="34" charset="-122"/>
              </a:rPr>
              <a:t> 天将亮的时候，耶稣站在岸上，门徒却不知道是耶稣。</a:t>
            </a:r>
            <a:r>
              <a:rPr lang="en-US" altLang="zh-CN" sz="2700" dirty="0">
                <a:latin typeface="Microsoft YaHei" panose="020B0503020204020204" pitchFamily="34" charset="-122"/>
                <a:ea typeface="Microsoft YaHei" panose="020B0503020204020204" pitchFamily="34" charset="-122"/>
              </a:rPr>
              <a:t>5</a:t>
            </a:r>
            <a:r>
              <a:rPr lang="zh-CN" altLang="en-US" sz="2700" dirty="0">
                <a:latin typeface="Microsoft YaHei" panose="020B0503020204020204" pitchFamily="34" charset="-122"/>
                <a:ea typeface="Microsoft YaHei" panose="020B0503020204020204" pitchFamily="34" charset="-122"/>
              </a:rPr>
              <a:t> 耶稣就对他们说：“小子，你们有吃的没有？”他们回答说：“没有。”</a:t>
            </a:r>
            <a:r>
              <a:rPr lang="en-US" altLang="zh-CN" sz="2700" dirty="0">
                <a:latin typeface="Microsoft YaHei" panose="020B0503020204020204" pitchFamily="34" charset="-122"/>
                <a:ea typeface="Microsoft YaHei" panose="020B0503020204020204" pitchFamily="34" charset="-122"/>
              </a:rPr>
              <a:t>6</a:t>
            </a:r>
            <a:r>
              <a:rPr lang="zh-CN" altLang="en-US" sz="2700" dirty="0">
                <a:latin typeface="Microsoft YaHei" panose="020B0503020204020204" pitchFamily="34" charset="-122"/>
                <a:ea typeface="Microsoft YaHei" panose="020B0503020204020204" pitchFamily="34" charset="-122"/>
              </a:rPr>
              <a:t> 耶稣说：“你们把网撒在船的右边，就必得着。”他们便撒下网去，竟拉不上来了，因为鱼甚多。</a:t>
            </a:r>
            <a:r>
              <a:rPr lang="en-US" altLang="zh-CN" sz="2700" dirty="0">
                <a:latin typeface="Microsoft YaHei" panose="020B0503020204020204" pitchFamily="34" charset="-122"/>
                <a:ea typeface="Microsoft YaHei" panose="020B0503020204020204" pitchFamily="34" charset="-122"/>
              </a:rPr>
              <a:t>7</a:t>
            </a:r>
            <a:r>
              <a:rPr lang="zh-CN" altLang="en-US" sz="2700" dirty="0">
                <a:latin typeface="Microsoft YaHei" panose="020B0503020204020204" pitchFamily="34" charset="-122"/>
                <a:ea typeface="Microsoft YaHei" panose="020B0503020204020204" pitchFamily="34" charset="-122"/>
              </a:rPr>
              <a:t> 耶稣所爱的那门徒</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约翰</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对彼得说：“是主！”</a:t>
            </a:r>
            <a:r>
              <a:rPr lang="en-US" altLang="zh-CN" sz="2700" dirty="0">
                <a:latin typeface="Microsoft YaHei" panose="020B0503020204020204" pitchFamily="34" charset="-122"/>
                <a:ea typeface="Microsoft YaHei" panose="020B0503020204020204" pitchFamily="34" charset="-122"/>
              </a:rPr>
              <a:t>……9</a:t>
            </a:r>
            <a:r>
              <a:rPr lang="zh-CN" altLang="en-US" sz="2700" dirty="0">
                <a:latin typeface="Microsoft YaHei" panose="020B0503020204020204" pitchFamily="34" charset="-122"/>
                <a:ea typeface="Microsoft YaHei" panose="020B0503020204020204" pitchFamily="34" charset="-122"/>
              </a:rPr>
              <a:t> 他们上了岸，就看见那里有炭火，上面有鱼，又有饼。</a:t>
            </a:r>
            <a:r>
              <a:rPr lang="en-US" altLang="zh-CN" sz="2700" dirty="0">
                <a:latin typeface="Microsoft YaHei" panose="020B0503020204020204" pitchFamily="34" charset="-122"/>
                <a:ea typeface="Microsoft YaHei" panose="020B0503020204020204" pitchFamily="34" charset="-122"/>
              </a:rPr>
              <a:t>……12</a:t>
            </a:r>
            <a:r>
              <a:rPr lang="zh-CN" altLang="en-US" sz="2700" dirty="0">
                <a:latin typeface="Microsoft YaHei" panose="020B0503020204020204" pitchFamily="34" charset="-122"/>
                <a:ea typeface="Microsoft YaHei" panose="020B0503020204020204" pitchFamily="34" charset="-122"/>
              </a:rPr>
              <a:t> 耶稣说：“你们来吃早饭。”门徒中没有一个敢问他“你是谁”，因为知道是主。</a:t>
            </a:r>
            <a:r>
              <a:rPr lang="en-US" altLang="zh-CN" sz="2700" dirty="0">
                <a:latin typeface="Microsoft YaHei" panose="020B0503020204020204" pitchFamily="34" charset="-122"/>
                <a:ea typeface="Microsoft YaHei" panose="020B0503020204020204" pitchFamily="34" charset="-122"/>
              </a:rPr>
              <a:t>13</a:t>
            </a:r>
            <a:r>
              <a:rPr lang="zh-CN" altLang="en-US" sz="2700" dirty="0">
                <a:latin typeface="Microsoft YaHei" panose="020B0503020204020204" pitchFamily="34" charset="-122"/>
                <a:ea typeface="Microsoft YaHei" panose="020B0503020204020204" pitchFamily="34" charset="-122"/>
              </a:rPr>
              <a:t> 耶稣就来拿饼和鱼给他们。</a:t>
            </a:r>
          </a:p>
          <a:p>
            <a:pPr defTabSz="685800">
              <a:defRPr/>
            </a:pPr>
            <a:endParaRPr lang="zh-CN" altLang="en-US" sz="2700"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86F0B653-7166-DE46-B2ED-8760BAC923F8}"/>
              </a:ext>
            </a:extLst>
          </p:cNvPr>
          <p:cNvPicPr>
            <a:picLocks noChangeAspect="1"/>
          </p:cNvPicPr>
          <p:nvPr/>
        </p:nvPicPr>
        <p:blipFill>
          <a:blip r:embed="rId5"/>
          <a:stretch>
            <a:fillRect/>
          </a:stretch>
        </p:blipFill>
        <p:spPr>
          <a:xfrm>
            <a:off x="2593345" y="1"/>
            <a:ext cx="4031836" cy="22679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9128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pic>
        <p:nvPicPr>
          <p:cNvPr id="3" name="图片 2" descr="图片包含 游戏机&#10;&#10;描述已自动生成">
            <a:extLst>
              <a:ext uri="{FF2B5EF4-FFF2-40B4-BE49-F238E27FC236}">
                <a16:creationId xmlns:a16="http://schemas.microsoft.com/office/drawing/2014/main" id="{4434896A-B202-D449-AF2C-363AAAA5CD70}"/>
              </a:ext>
            </a:extLst>
          </p:cNvPr>
          <p:cNvPicPr>
            <a:picLocks noChangeAspect="1"/>
          </p:cNvPicPr>
          <p:nvPr/>
        </p:nvPicPr>
        <p:blipFill>
          <a:blip r:embed="rId3"/>
          <a:stretch>
            <a:fillRect/>
          </a:stretch>
        </p:blipFill>
        <p:spPr>
          <a:xfrm>
            <a:off x="6028682" y="2997200"/>
            <a:ext cx="2736850" cy="3653836"/>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9"/>
                                          </p:stCondLst>
                                        </p:cTn>
                                        <p:tgtEl>
                                          <p:spTgt spid="3"/>
                                        </p:tgtEl>
                                        <p:attrNameLst>
                                          <p:attrName>style.visibility</p:attrName>
                                        </p:attrNameLst>
                                      </p:cBhvr>
                                      <p:to>
                                        <p:strVal val="visible"/>
                                      </p:to>
                                    </p:set>
                                  </p:childTnLst>
                                </p:cTn>
                              </p:par>
                            </p:childTnLst>
                          </p:cTn>
                        </p:par>
                        <p:par>
                          <p:cTn id="12" fill="hold">
                            <p:stCondLst>
                              <p:cond delay="10"/>
                            </p:stCondLst>
                            <p:childTnLst>
                              <p:par>
                                <p:cTn id="13" presetID="1" presetClass="exit" presetSubtype="0" fill="hold"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1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EAAE0AC-A4FC-B144-9CB0-C2863BD69714}"/>
              </a:ext>
            </a:extLst>
          </p:cNvPr>
          <p:cNvPicPr>
            <a:picLocks noChangeAspect="1"/>
          </p:cNvPicPr>
          <p:nvPr/>
        </p:nvPicPr>
        <p:blipFill>
          <a:blip r:embed="rId3"/>
          <a:stretch>
            <a:fillRect/>
          </a:stretch>
        </p:blipFill>
        <p:spPr>
          <a:xfrm>
            <a:off x="-1" y="1053297"/>
            <a:ext cx="9145285" cy="5144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600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23274" y="5313785"/>
            <a:ext cx="7638702" cy="1337432"/>
          </a:xfrm>
          <a:prstGeom prst="rect">
            <a:avLst/>
          </a:prstGeom>
          <a:noFill/>
          <a:ln w="9525">
            <a:noFill/>
            <a:miter lim="800000"/>
            <a:headEnd/>
            <a:tailEnd/>
          </a:ln>
          <a:effectLst/>
        </p:spPr>
        <p:txBody>
          <a:bodyPr lIns="81041" tIns="40521" rIns="81041" bIns="40521"/>
          <a:lstStyle/>
          <a:p>
            <a:pPr defTabSz="685800">
              <a:lnSpc>
                <a:spcPts val="3880"/>
              </a:lnSpc>
              <a:defRPr/>
            </a:pPr>
            <a:r>
              <a:rPr lang="zh-CN" altLang="en-US" sz="2800" dirty="0">
                <a:latin typeface="Microsoft YaHei" panose="020B0503020204020204" pitchFamily="34" charset="-122"/>
                <a:ea typeface="Microsoft YaHei" panose="020B0503020204020204" pitchFamily="34" charset="-122"/>
              </a:rPr>
              <a:t>林前</a:t>
            </a:r>
            <a:r>
              <a:rPr lang="en-US" altLang="zh-CN" sz="2800" dirty="0">
                <a:latin typeface="Microsoft YaHei" panose="020B0503020204020204" pitchFamily="34" charset="-122"/>
                <a:ea typeface="Microsoft YaHei" panose="020B0503020204020204" pitchFamily="34" charset="-122"/>
              </a:rPr>
              <a:t>15:6</a:t>
            </a:r>
            <a:r>
              <a:rPr lang="zh-CN" altLang="en-US" sz="2800" dirty="0">
                <a:latin typeface="Microsoft YaHei" panose="020B0503020204020204" pitchFamily="34" charset="-122"/>
                <a:ea typeface="Microsoft YaHei" panose="020B0503020204020204" pitchFamily="34" charset="-122"/>
              </a:rPr>
              <a:t> 后来一时显给五百多弟兄看，其中一大半到如今还在，却也有已经睡了的。</a:t>
            </a:r>
          </a:p>
        </p:txBody>
      </p:sp>
      <p:pic>
        <p:nvPicPr>
          <p:cNvPr id="2" name="图片 1">
            <a:extLst>
              <a:ext uri="{FF2B5EF4-FFF2-40B4-BE49-F238E27FC236}">
                <a16:creationId xmlns:a16="http://schemas.microsoft.com/office/drawing/2014/main" id="{D8CA63F6-7751-174B-AFB3-DB50BA6396D3}"/>
              </a:ext>
            </a:extLst>
          </p:cNvPr>
          <p:cNvPicPr>
            <a:picLocks noChangeAspect="1"/>
          </p:cNvPicPr>
          <p:nvPr/>
        </p:nvPicPr>
        <p:blipFill>
          <a:blip r:embed="rId5"/>
          <a:stretch>
            <a:fillRect/>
          </a:stretch>
        </p:blipFill>
        <p:spPr>
          <a:xfrm>
            <a:off x="1323384" y="240512"/>
            <a:ext cx="6497232" cy="48729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1188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F25E40D-8471-5343-840B-A9D31C1DC90F}"/>
              </a:ext>
            </a:extLst>
          </p:cNvPr>
          <p:cNvSpPr txBox="1"/>
          <p:nvPr/>
        </p:nvSpPr>
        <p:spPr>
          <a:xfrm>
            <a:off x="0" y="381371"/>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总结</a:t>
            </a:r>
            <a:endParaRPr lang="en-US" altLang="zh-CN" sz="3600" b="1" dirty="0">
              <a:solidFill>
                <a:srgbClr val="052262"/>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46C3CE46-B55F-AC4D-BE44-22FABF401F3E}"/>
              </a:ext>
            </a:extLst>
          </p:cNvPr>
          <p:cNvPicPr>
            <a:picLocks noChangeAspect="1"/>
          </p:cNvPicPr>
          <p:nvPr/>
        </p:nvPicPr>
        <p:blipFill>
          <a:blip r:embed="rId3"/>
          <a:stretch>
            <a:fillRect/>
          </a:stretch>
        </p:blipFill>
        <p:spPr>
          <a:xfrm>
            <a:off x="4150269" y="1477470"/>
            <a:ext cx="4993731" cy="49937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EC3BE01-1216-B74F-97FE-3A1D07A10C82}"/>
              </a:ext>
            </a:extLst>
          </p:cNvPr>
          <p:cNvPicPr>
            <a:picLocks noChangeAspect="1"/>
          </p:cNvPicPr>
          <p:nvPr/>
        </p:nvPicPr>
        <p:blipFill>
          <a:blip r:embed="rId4"/>
          <a:stretch>
            <a:fillRect/>
          </a:stretch>
        </p:blipFill>
        <p:spPr>
          <a:xfrm>
            <a:off x="1" y="1482898"/>
            <a:ext cx="4109424" cy="49937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778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下节课</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再见！</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381853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B65452-B6C8-6247-A3F2-0998D41BB1FF}"/>
              </a:ext>
            </a:extLst>
          </p:cNvPr>
          <p:cNvSpPr txBox="1"/>
          <p:nvPr/>
        </p:nvSpPr>
        <p:spPr>
          <a:xfrm>
            <a:off x="6082799" y="5673321"/>
            <a:ext cx="2933880"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诗篇</a:t>
            </a:r>
          </a:p>
        </p:txBody>
      </p:sp>
      <p:sp>
        <p:nvSpPr>
          <p:cNvPr id="6" name="TextBox 5">
            <a:extLst>
              <a:ext uri="{FF2B5EF4-FFF2-40B4-BE49-F238E27FC236}">
                <a16:creationId xmlns:a16="http://schemas.microsoft.com/office/drawing/2014/main" id="{D8B01971-E93B-CD4F-9D25-F36FD319E220}"/>
              </a:ext>
            </a:extLst>
          </p:cNvPr>
          <p:cNvSpPr txBox="1"/>
          <p:nvPr/>
        </p:nvSpPr>
        <p:spPr>
          <a:xfrm>
            <a:off x="167109" y="5673321"/>
            <a:ext cx="5788186"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以赛亚书</a:t>
            </a:r>
          </a:p>
        </p:txBody>
      </p:sp>
      <p:sp>
        <p:nvSpPr>
          <p:cNvPr id="7" name="标题 6">
            <a:extLst>
              <a:ext uri="{FF2B5EF4-FFF2-40B4-BE49-F238E27FC236}">
                <a16:creationId xmlns:a16="http://schemas.microsoft.com/office/drawing/2014/main" id="{14D7A2B2-48B1-DB44-9F26-07CB6760F3C2}"/>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死海古卷中的以赛亚书和诗篇</a:t>
            </a:r>
            <a:endParaRPr lang="zh-CN" altLang="en-US" dirty="0"/>
          </a:p>
        </p:txBody>
      </p:sp>
      <p:pic>
        <p:nvPicPr>
          <p:cNvPr id="4" name="Picture 3" descr="A picture containing text&#10;&#10;Description automatically generated">
            <a:extLst>
              <a:ext uri="{FF2B5EF4-FFF2-40B4-BE49-F238E27FC236}">
                <a16:creationId xmlns:a16="http://schemas.microsoft.com/office/drawing/2014/main" id="{ABEB5BA4-0EBD-BC47-94C4-EA5CA7A347F3}"/>
              </a:ext>
            </a:extLst>
          </p:cNvPr>
          <p:cNvPicPr>
            <a:picLocks noChangeAspect="1"/>
          </p:cNvPicPr>
          <p:nvPr/>
        </p:nvPicPr>
        <p:blipFill>
          <a:blip r:embed="rId3"/>
          <a:stretch>
            <a:fillRect/>
          </a:stretch>
        </p:blipFill>
        <p:spPr>
          <a:xfrm>
            <a:off x="6082799" y="1641232"/>
            <a:ext cx="2921572" cy="3845167"/>
          </a:xfrm>
          <a:prstGeom prst="rect">
            <a:avLst/>
          </a:prstGeom>
        </p:spPr>
      </p:pic>
      <p:pic>
        <p:nvPicPr>
          <p:cNvPr id="8" name="图片 3">
            <a:extLst>
              <a:ext uri="{FF2B5EF4-FFF2-40B4-BE49-F238E27FC236}">
                <a16:creationId xmlns:a16="http://schemas.microsoft.com/office/drawing/2014/main" id="{760385DE-A979-D747-A250-B8C4EBAC16DD}"/>
              </a:ext>
            </a:extLst>
          </p:cNvPr>
          <p:cNvPicPr>
            <a:picLocks noChangeAspect="1"/>
          </p:cNvPicPr>
          <p:nvPr/>
        </p:nvPicPr>
        <p:blipFill>
          <a:blip r:embed="rId4"/>
          <a:stretch>
            <a:fillRect/>
          </a:stretch>
        </p:blipFill>
        <p:spPr>
          <a:xfrm>
            <a:off x="167108" y="1641232"/>
            <a:ext cx="5788187" cy="38451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978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54532" y="3673223"/>
            <a:ext cx="0" cy="28260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366640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3673223"/>
            <a:ext cx="0" cy="282610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54532" y="3408150"/>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26537" y="3861143"/>
            <a:ext cx="7782092" cy="267334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27:58</a:t>
            </a:r>
            <a:r>
              <a:rPr lang="zh-CN" altLang="en-US" sz="2800" dirty="0">
                <a:latin typeface="Microsoft YaHei" panose="020B0503020204020204" pitchFamily="34" charset="-122"/>
                <a:ea typeface="Microsoft YaHei" panose="020B0503020204020204" pitchFamily="34" charset="-122"/>
              </a:rPr>
              <a:t> 这人</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亚利马太的约瑟</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去见彼拉多，求耶稣的身体，彼拉多就吩咐给他。</a:t>
            </a:r>
            <a:r>
              <a:rPr lang="en-US" altLang="zh-CN" sz="2800" dirty="0">
                <a:latin typeface="Microsoft YaHei" panose="020B0503020204020204" pitchFamily="34" charset="-122"/>
                <a:ea typeface="Microsoft YaHei" panose="020B0503020204020204" pitchFamily="34" charset="-122"/>
              </a:rPr>
              <a:t>59</a:t>
            </a:r>
            <a:r>
              <a:rPr lang="zh-CN" altLang="en-US" sz="2800" dirty="0">
                <a:latin typeface="Microsoft YaHei" panose="020B0503020204020204" pitchFamily="34" charset="-122"/>
                <a:ea typeface="Microsoft YaHei" panose="020B0503020204020204" pitchFamily="34" charset="-122"/>
              </a:rPr>
              <a:t> 约瑟取了身体，用干净细麻布裹好，</a:t>
            </a:r>
            <a:r>
              <a:rPr lang="en-US" altLang="zh-CN" sz="2800" dirty="0">
                <a:latin typeface="Microsoft YaHei" panose="020B0503020204020204" pitchFamily="34" charset="-122"/>
                <a:ea typeface="Microsoft YaHei" panose="020B0503020204020204" pitchFamily="34" charset="-122"/>
              </a:rPr>
              <a:t>60</a:t>
            </a:r>
            <a:r>
              <a:rPr lang="zh-CN" altLang="en-US" sz="2800" dirty="0">
                <a:latin typeface="Microsoft YaHei" panose="020B0503020204020204" pitchFamily="34" charset="-122"/>
                <a:ea typeface="Microsoft YaHei" panose="020B0503020204020204" pitchFamily="34" charset="-122"/>
              </a:rPr>
              <a:t> 安放在自己的新坟墓里，就是他凿在磐石里的。他又把大石头滚到墓门口，就去了。</a:t>
            </a:r>
          </a:p>
        </p:txBody>
      </p:sp>
      <p:pic>
        <p:nvPicPr>
          <p:cNvPr id="12" name="Picture 11">
            <a:extLst>
              <a:ext uri="{FF2B5EF4-FFF2-40B4-BE49-F238E27FC236}">
                <a16:creationId xmlns:a16="http://schemas.microsoft.com/office/drawing/2014/main" id="{CA297D30-6438-9648-A93A-132ECE4DCE04}"/>
              </a:ext>
            </a:extLst>
          </p:cNvPr>
          <p:cNvPicPr>
            <a:picLocks noChangeAspect="1"/>
          </p:cNvPicPr>
          <p:nvPr/>
        </p:nvPicPr>
        <p:blipFill>
          <a:blip r:embed="rId5"/>
          <a:stretch>
            <a:fillRect/>
          </a:stretch>
        </p:blipFill>
        <p:spPr>
          <a:xfrm>
            <a:off x="2830482" y="1"/>
            <a:ext cx="3764858" cy="37648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29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富有犹太人的墓穴</a:t>
            </a:r>
          </a:p>
        </p:txBody>
      </p:sp>
      <p:pic>
        <p:nvPicPr>
          <p:cNvPr id="2" name="Picture 1">
            <a:extLst>
              <a:ext uri="{FF2B5EF4-FFF2-40B4-BE49-F238E27FC236}">
                <a16:creationId xmlns:a16="http://schemas.microsoft.com/office/drawing/2014/main" id="{2BA7B1B0-607D-774F-AC57-453ECF045182}"/>
              </a:ext>
            </a:extLst>
          </p:cNvPr>
          <p:cNvPicPr>
            <a:picLocks noChangeAspect="1"/>
          </p:cNvPicPr>
          <p:nvPr/>
        </p:nvPicPr>
        <p:blipFill>
          <a:blip r:embed="rId3"/>
          <a:stretch>
            <a:fillRect/>
          </a:stretch>
        </p:blipFill>
        <p:spPr>
          <a:xfrm>
            <a:off x="1051181" y="1448504"/>
            <a:ext cx="7041637" cy="52812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792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655013"/>
            <a:ext cx="7782092" cy="166925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19:39……【</a:t>
            </a:r>
            <a:r>
              <a:rPr lang="zh-CN" altLang="en-US" sz="2800" dirty="0">
                <a:latin typeface="Microsoft YaHei" panose="020B0503020204020204" pitchFamily="34" charset="-122"/>
                <a:ea typeface="Microsoft YaHei" panose="020B0503020204020204" pitchFamily="34" charset="-122"/>
              </a:rPr>
              <a:t>尼哥底母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带着没药和沉香约有一百斤前来。</a:t>
            </a:r>
            <a:r>
              <a:rPr lang="en-US" altLang="zh-CN" sz="2800" dirty="0">
                <a:latin typeface="Microsoft YaHei" panose="020B0503020204020204" pitchFamily="34" charset="-122"/>
                <a:ea typeface="Microsoft YaHei" panose="020B0503020204020204" pitchFamily="34" charset="-122"/>
              </a:rPr>
              <a:t>40</a:t>
            </a:r>
            <a:r>
              <a:rPr lang="zh-CN" altLang="en-US" sz="2800" dirty="0">
                <a:latin typeface="Microsoft YaHei" panose="020B0503020204020204" pitchFamily="34" charset="-122"/>
                <a:ea typeface="Microsoft YaHei" panose="020B0503020204020204" pitchFamily="34" charset="-122"/>
              </a:rPr>
              <a:t>他们就照犹太人殡葬的规矩，把耶稣的身体用细麻布加上香料裹好了。</a:t>
            </a:r>
          </a:p>
        </p:txBody>
      </p:sp>
      <p:sp>
        <p:nvSpPr>
          <p:cNvPr id="13" name="TextBox 12">
            <a:extLst>
              <a:ext uri="{FF2B5EF4-FFF2-40B4-BE49-F238E27FC236}">
                <a16:creationId xmlns:a16="http://schemas.microsoft.com/office/drawing/2014/main" id="{8311D8E0-EA3F-824C-91E7-CDF754F0B47C}"/>
              </a:ext>
            </a:extLst>
          </p:cNvPr>
          <p:cNvSpPr txBox="1"/>
          <p:nvPr/>
        </p:nvSpPr>
        <p:spPr>
          <a:xfrm>
            <a:off x="-1441938" y="1617785"/>
            <a:ext cx="184731" cy="369332"/>
          </a:xfrm>
          <a:prstGeom prst="rect">
            <a:avLst/>
          </a:prstGeom>
          <a:noFill/>
        </p:spPr>
        <p:txBody>
          <a:bodyPr wrap="none" rtlCol="0">
            <a:spAutoFit/>
          </a:bodyPr>
          <a:lstStyle/>
          <a:p>
            <a:endParaRPr lang="en-CN" dirty="0"/>
          </a:p>
        </p:txBody>
      </p:sp>
      <p:cxnSp>
        <p:nvCxnSpPr>
          <p:cNvPr id="14" name="直线连接符 13">
            <a:extLst>
              <a:ext uri="{FF2B5EF4-FFF2-40B4-BE49-F238E27FC236}">
                <a16:creationId xmlns:a16="http://schemas.microsoft.com/office/drawing/2014/main" id="{21D706C6-6035-FD4D-AA85-FE2F13A5D399}"/>
              </a:ext>
            </a:extLst>
          </p:cNvPr>
          <p:cNvCxnSpPr>
            <a:cxnSpLocks/>
            <a:stCxn id="20" idx="1"/>
          </p:cNvCxnSpPr>
          <p:nvPr/>
        </p:nvCxnSpPr>
        <p:spPr>
          <a:xfrm>
            <a:off x="454532" y="4417724"/>
            <a:ext cx="0" cy="208160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a:extLst>
              <a:ext uri="{FF2B5EF4-FFF2-40B4-BE49-F238E27FC236}">
                <a16:creationId xmlns:a16="http://schemas.microsoft.com/office/drawing/2014/main" id="{1B5D993A-56FA-414C-BE16-0FC6C79E92CC}"/>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a:extLst>
              <a:ext uri="{FF2B5EF4-FFF2-40B4-BE49-F238E27FC236}">
                <a16:creationId xmlns:a16="http://schemas.microsoft.com/office/drawing/2014/main" id="{DEC89746-64E2-6F41-A264-D1AB9DCDD1D7}"/>
              </a:ext>
            </a:extLst>
          </p:cNvPr>
          <p:cNvCxnSpPr>
            <a:cxnSpLocks/>
          </p:cNvCxnSpPr>
          <p:nvPr/>
        </p:nvCxnSpPr>
        <p:spPr>
          <a:xfrm flipH="1">
            <a:off x="971601" y="441090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a:extLst>
              <a:ext uri="{FF2B5EF4-FFF2-40B4-BE49-F238E27FC236}">
                <a16:creationId xmlns:a16="http://schemas.microsoft.com/office/drawing/2014/main" id="{25BE6BB8-2E21-4241-8756-32CFF7F2DBC6}"/>
              </a:ext>
            </a:extLst>
          </p:cNvPr>
          <p:cNvCxnSpPr>
            <a:cxnSpLocks/>
          </p:cNvCxnSpPr>
          <p:nvPr/>
        </p:nvCxnSpPr>
        <p:spPr>
          <a:xfrm>
            <a:off x="8714269" y="4410906"/>
            <a:ext cx="0" cy="208842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a:extLst>
              <a:ext uri="{FF2B5EF4-FFF2-40B4-BE49-F238E27FC236}">
                <a16:creationId xmlns:a16="http://schemas.microsoft.com/office/drawing/2014/main" id="{F885E554-0AF8-5845-99CA-E7ADD5B52484}"/>
              </a:ext>
            </a:extLst>
          </p:cNvPr>
          <p:cNvPicPr>
            <a:picLocks noChangeAspect="1"/>
          </p:cNvPicPr>
          <p:nvPr/>
        </p:nvPicPr>
        <p:blipFill rotWithShape="1">
          <a:blip r:embed="rId3"/>
          <a:srcRect l="38822" t="7371" r="20768" b="51298"/>
          <a:stretch/>
        </p:blipFill>
        <p:spPr>
          <a:xfrm>
            <a:off x="454532" y="4152651"/>
            <a:ext cx="544010" cy="530146"/>
          </a:xfrm>
          <a:prstGeom prst="rect">
            <a:avLst/>
          </a:prstGeom>
        </p:spPr>
      </p:pic>
      <p:pic>
        <p:nvPicPr>
          <p:cNvPr id="21" name="图片 20">
            <a:extLst>
              <a:ext uri="{FF2B5EF4-FFF2-40B4-BE49-F238E27FC236}">
                <a16:creationId xmlns:a16="http://schemas.microsoft.com/office/drawing/2014/main" id="{B3245068-B669-5646-AF23-68AB2B9243A9}"/>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23" name="组合 22">
            <a:extLst>
              <a:ext uri="{FF2B5EF4-FFF2-40B4-BE49-F238E27FC236}">
                <a16:creationId xmlns:a16="http://schemas.microsoft.com/office/drawing/2014/main" id="{F2AC91E9-A69B-0C41-B8A5-CC9A2533EC77}"/>
              </a:ext>
            </a:extLst>
          </p:cNvPr>
          <p:cNvGrpSpPr/>
          <p:nvPr/>
        </p:nvGrpSpPr>
        <p:grpSpPr>
          <a:xfrm>
            <a:off x="2" y="678074"/>
            <a:ext cx="9143998" cy="3327119"/>
            <a:chOff x="1" y="480661"/>
            <a:chExt cx="9355001" cy="3403894"/>
          </a:xfrm>
        </p:grpSpPr>
        <p:pic>
          <p:nvPicPr>
            <p:cNvPr id="15" name="Picture 14">
              <a:extLst>
                <a:ext uri="{FF2B5EF4-FFF2-40B4-BE49-F238E27FC236}">
                  <a16:creationId xmlns:a16="http://schemas.microsoft.com/office/drawing/2014/main" id="{3566DDA8-5A11-5A43-A637-29B0EC21590C}"/>
                </a:ext>
              </a:extLst>
            </p:cNvPr>
            <p:cNvPicPr>
              <a:picLocks noChangeAspect="1"/>
            </p:cNvPicPr>
            <p:nvPr/>
          </p:nvPicPr>
          <p:blipFill>
            <a:blip r:embed="rId5"/>
            <a:stretch>
              <a:fillRect/>
            </a:stretch>
          </p:blipFill>
          <p:spPr>
            <a:xfrm>
              <a:off x="5169887" y="480661"/>
              <a:ext cx="4185115" cy="3403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C02A08E5-1CC0-D84D-9FE4-3FC7D9580EA9}"/>
                </a:ext>
              </a:extLst>
            </p:cNvPr>
            <p:cNvPicPr>
              <a:picLocks noChangeAspect="1"/>
            </p:cNvPicPr>
            <p:nvPr/>
          </p:nvPicPr>
          <p:blipFill>
            <a:blip r:embed="rId6"/>
            <a:stretch>
              <a:fillRect/>
            </a:stretch>
          </p:blipFill>
          <p:spPr>
            <a:xfrm>
              <a:off x="1" y="480661"/>
              <a:ext cx="5110206" cy="3403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81576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用布裹好的尸体</a:t>
            </a:r>
          </a:p>
        </p:txBody>
      </p:sp>
      <p:pic>
        <p:nvPicPr>
          <p:cNvPr id="5" name="Picture 4">
            <a:extLst>
              <a:ext uri="{FF2B5EF4-FFF2-40B4-BE49-F238E27FC236}">
                <a16:creationId xmlns:a16="http://schemas.microsoft.com/office/drawing/2014/main" id="{AB91DE90-A340-CF4B-B788-53AB6CDF14AA}"/>
              </a:ext>
            </a:extLst>
          </p:cNvPr>
          <p:cNvPicPr>
            <a:picLocks noChangeAspect="1"/>
          </p:cNvPicPr>
          <p:nvPr/>
        </p:nvPicPr>
        <p:blipFill>
          <a:blip r:embed="rId3"/>
          <a:stretch>
            <a:fillRect/>
          </a:stretch>
        </p:blipFill>
        <p:spPr>
          <a:xfrm>
            <a:off x="9294470" y="172923"/>
            <a:ext cx="4924006" cy="25768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ED5E1697-1227-7842-961A-5F7773F5EA88}"/>
              </a:ext>
            </a:extLst>
          </p:cNvPr>
          <p:cNvPicPr>
            <a:picLocks noChangeAspect="1"/>
          </p:cNvPicPr>
          <p:nvPr/>
        </p:nvPicPr>
        <p:blipFill rotWithShape="1">
          <a:blip r:embed="rId4"/>
          <a:srcRect l="18451" t="25696" r="17373" b="13763"/>
          <a:stretch/>
        </p:blipFill>
        <p:spPr>
          <a:xfrm>
            <a:off x="457200" y="1886674"/>
            <a:ext cx="8229600" cy="43181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395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54771</TotalTime>
  <Words>7276</Words>
  <Application>Microsoft Office PowerPoint</Application>
  <PresentationFormat>全屏显示(4:3)</PresentationFormat>
  <Paragraphs>247</Paragraphs>
  <Slides>43</Slides>
  <Notes>43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43</vt:i4>
      </vt:variant>
    </vt:vector>
  </HeadingPairs>
  <TitlesOfParts>
    <vt:vector size="53" baseType="lpstr">
      <vt:lpstr>FZLanTingHei-DB-GBK</vt:lpstr>
      <vt:lpstr>等线</vt:lpstr>
      <vt:lpstr>宋体</vt:lpstr>
      <vt:lpstr>Microsoft YaHei</vt:lpstr>
      <vt:lpstr>Microsoft YaHei</vt:lpstr>
      <vt:lpstr>Arial</vt:lpstr>
      <vt:lpstr>Calibri</vt:lpstr>
      <vt:lpstr>Calibri Light</vt:lpstr>
      <vt:lpstr>Times New Roman</vt:lpstr>
      <vt:lpstr>Office Theme</vt:lpstr>
      <vt:lpstr>PowerPoint 演示文稿</vt:lpstr>
      <vt:lpstr>PowerPoint 演示文稿</vt:lpstr>
      <vt:lpstr>PowerPoint 演示文稿</vt:lpstr>
      <vt:lpstr>PowerPoint 演示文稿</vt:lpstr>
      <vt:lpstr>死海古卷中的以赛亚书和诗篇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耶稣亲自预言自己会复活 </vt:lpstr>
      <vt:lpstr>PowerPoint 演示文稿</vt:lpstr>
      <vt:lpstr>PowerPoint 演示文稿</vt:lpstr>
      <vt:lpstr>PowerPoint 演示文稿</vt:lpstr>
      <vt:lpstr>PowerPoint 演示文稿</vt:lpstr>
      <vt:lpstr>PowerPoint 演示文稿</vt:lpstr>
      <vt:lpstr>PowerPoint 演示文稿</vt:lpstr>
      <vt:lpstr>约翰看见的情景</vt:lpstr>
      <vt:lpstr>PowerPoint 演示文稿</vt:lpstr>
      <vt:lpstr>PowerPoint 演示文稿</vt:lpstr>
      <vt:lpstr>向抹大拉的玛利亚显现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多马为什么应该相信？</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792</cp:revision>
  <dcterms:created xsi:type="dcterms:W3CDTF">2021-04-15T07:19:27Z</dcterms:created>
  <dcterms:modified xsi:type="dcterms:W3CDTF">2022-02-07T08:10:02Z</dcterms:modified>
</cp:coreProperties>
</file>