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720" r:id="rId2"/>
    <p:sldMasterId id="2147483734" r:id="rId3"/>
  </p:sldMasterIdLst>
  <p:notesMasterIdLst>
    <p:notesMasterId r:id="rId79"/>
  </p:notesMasterIdLst>
  <p:handoutMasterIdLst>
    <p:handoutMasterId r:id="rId80"/>
  </p:handoutMasterIdLst>
  <p:sldIdLst>
    <p:sldId id="2568" r:id="rId4"/>
    <p:sldId id="357" r:id="rId5"/>
    <p:sldId id="594" r:id="rId6"/>
    <p:sldId id="2566" r:id="rId7"/>
    <p:sldId id="2567" r:id="rId8"/>
    <p:sldId id="601" r:id="rId9"/>
    <p:sldId id="602" r:id="rId10"/>
    <p:sldId id="603" r:id="rId11"/>
    <p:sldId id="605" r:id="rId12"/>
    <p:sldId id="604" r:id="rId13"/>
    <p:sldId id="606" r:id="rId14"/>
    <p:sldId id="607" r:id="rId15"/>
    <p:sldId id="359" r:id="rId16"/>
    <p:sldId id="360" r:id="rId17"/>
    <p:sldId id="596" r:id="rId18"/>
    <p:sldId id="597" r:id="rId19"/>
    <p:sldId id="598" r:id="rId20"/>
    <p:sldId id="679" r:id="rId21"/>
    <p:sldId id="680" r:id="rId22"/>
    <p:sldId id="599" r:id="rId23"/>
    <p:sldId id="608" r:id="rId24"/>
    <p:sldId id="610" r:id="rId25"/>
    <p:sldId id="609" r:id="rId26"/>
    <p:sldId id="611" r:id="rId27"/>
    <p:sldId id="612" r:id="rId28"/>
    <p:sldId id="613" r:id="rId29"/>
    <p:sldId id="340" r:id="rId30"/>
    <p:sldId id="682" r:id="rId31"/>
    <p:sldId id="614" r:id="rId32"/>
    <p:sldId id="618" r:id="rId33"/>
    <p:sldId id="621" r:id="rId34"/>
    <p:sldId id="619" r:id="rId35"/>
    <p:sldId id="620" r:id="rId36"/>
    <p:sldId id="622" r:id="rId37"/>
    <p:sldId id="623" r:id="rId38"/>
    <p:sldId id="625" r:id="rId39"/>
    <p:sldId id="626" r:id="rId40"/>
    <p:sldId id="627" r:id="rId41"/>
    <p:sldId id="628" r:id="rId42"/>
    <p:sldId id="631" r:id="rId43"/>
    <p:sldId id="681" r:id="rId44"/>
    <p:sldId id="629" r:id="rId45"/>
    <p:sldId id="683" r:id="rId46"/>
    <p:sldId id="630" r:id="rId47"/>
    <p:sldId id="632" r:id="rId48"/>
    <p:sldId id="633" r:id="rId49"/>
    <p:sldId id="636" r:id="rId50"/>
    <p:sldId id="635" r:id="rId51"/>
    <p:sldId id="645" r:id="rId52"/>
    <p:sldId id="647" r:id="rId53"/>
    <p:sldId id="652" r:id="rId54"/>
    <p:sldId id="653" r:id="rId55"/>
    <p:sldId id="657" r:id="rId56"/>
    <p:sldId id="654" r:id="rId57"/>
    <p:sldId id="655" r:id="rId58"/>
    <p:sldId id="656" r:id="rId59"/>
    <p:sldId id="658" r:id="rId60"/>
    <p:sldId id="659" r:id="rId61"/>
    <p:sldId id="660" r:id="rId62"/>
    <p:sldId id="661" r:id="rId63"/>
    <p:sldId id="666" r:id="rId64"/>
    <p:sldId id="665" r:id="rId65"/>
    <p:sldId id="664" r:id="rId66"/>
    <p:sldId id="667" r:id="rId67"/>
    <p:sldId id="668" r:id="rId68"/>
    <p:sldId id="677" r:id="rId69"/>
    <p:sldId id="2565" r:id="rId70"/>
    <p:sldId id="671" r:id="rId71"/>
    <p:sldId id="669" r:id="rId72"/>
    <p:sldId id="670" r:id="rId73"/>
    <p:sldId id="672" r:id="rId74"/>
    <p:sldId id="673" r:id="rId75"/>
    <p:sldId id="674" r:id="rId76"/>
    <p:sldId id="675" r:id="rId77"/>
    <p:sldId id="676" r:id="rId78"/>
  </p:sldIdLst>
  <p:sldSz cx="9144000" cy="6858000" type="screen4x3"/>
  <p:notesSz cx="6858000" cy="9144000"/>
  <p:embeddedFontLs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等线" panose="02010600030101010101" pitchFamily="2" charset="-122"/>
      <p:regular r:id="rId87"/>
      <p:bold r:id="rId88"/>
    </p:embeddedFont>
    <p:embeddedFont>
      <p:font typeface="等线 Light" panose="02010600030101010101" pitchFamily="2" charset="-122"/>
      <p:regular r:id="rId89"/>
    </p:embeddedFont>
    <p:embeddedFont>
      <p:font typeface="宋体" panose="02010600030101010101" pitchFamily="2" charset="-122"/>
      <p:regular r:id="rId90"/>
    </p:embeddedFont>
    <p:embeddedFont>
      <p:font typeface="微软雅黑" panose="020B0503020204020204" pitchFamily="34" charset="-122"/>
      <p:regular r:id="rId91"/>
      <p:bold r:id="rId92"/>
    </p:embeddedFont>
    <p:embeddedFont>
      <p:font typeface="微软雅黑" panose="020B0503020204020204" pitchFamily="34" charset="-122"/>
      <p:regular r:id="rId91"/>
      <p:bold r:id="rId92"/>
    </p:embeddedFont>
  </p:embeddedFontLst>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680"/>
    <a:srgbClr val="011327"/>
    <a:srgbClr val="0B1E48"/>
    <a:srgbClr val="4296A0"/>
    <a:srgbClr val="D4E7E8"/>
    <a:srgbClr val="FF6600"/>
    <a:srgbClr val="FCD38E"/>
    <a:srgbClr val="31B2E2"/>
    <a:srgbClr val="090A0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6" autoAdjust="0"/>
    <p:restoredTop sz="77840" autoAdjust="0"/>
  </p:normalViewPr>
  <p:slideViewPr>
    <p:cSldViewPr snapToGrid="0">
      <p:cViewPr varScale="1">
        <p:scale>
          <a:sx n="56" d="100"/>
          <a:sy n="56" d="100"/>
        </p:scale>
        <p:origin x="1824" y="60"/>
      </p:cViewPr>
      <p:guideLst>
        <p:guide orient="horz" pos="309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366"/>
    </p:cViewPr>
  </p:sorterViewPr>
  <p:notesViewPr>
    <p:cSldViewPr snapToGrid="0">
      <p:cViewPr varScale="1">
        <p:scale>
          <a:sx n="65" d="100"/>
          <a:sy n="65" d="100"/>
        </p:scale>
        <p:origin x="2227"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font" Target="fonts/font10.fntdata"/><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7.fntdata"/><Relationship Id="rId61" Type="http://schemas.openxmlformats.org/officeDocument/2006/relationships/slide" Target="slides/slide58.xml"/><Relationship Id="rId82" Type="http://schemas.openxmlformats.org/officeDocument/2006/relationships/font" Target="fonts/font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D75154-CBCC-46CF-A14E-5E789D13D2CC}" type="datetimeFigureOut">
              <a:rPr lang="zh-CN" altLang="en-US" smtClean="0"/>
              <a:pPr/>
              <a:t>2022/3/4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7D3D6B-EE97-44FA-BBC0-53FD9159161B}" type="slidenum">
              <a:rPr lang="zh-CN" altLang="en-US" smtClean="0"/>
              <a:pPr/>
              <a:t>‹#›</a:t>
            </a:fld>
            <a:endParaRPr lang="zh-CN" altLang="en-US"/>
          </a:p>
        </p:txBody>
      </p:sp>
    </p:spTree>
    <p:extLst>
      <p:ext uri="{BB962C8B-B14F-4D97-AF65-F5344CB8AC3E}">
        <p14:creationId xmlns:p14="http://schemas.microsoft.com/office/powerpoint/2010/main" val="116699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83043-50CA-4B41-8D64-93AEDF965E1C}" type="datetimeFigureOut">
              <a:rPr lang="zh-CN" altLang="en-US" smtClean="0"/>
              <a:t>2022/3/4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F3633-68CD-413B-93F5-A7373A8DDC34}" type="slidenum">
              <a:rPr lang="zh-CN" altLang="en-US" smtClean="0"/>
              <a:t>‹#›</a:t>
            </a:fld>
            <a:endParaRPr lang="zh-CN" altLang="en-US"/>
          </a:p>
        </p:txBody>
      </p:sp>
    </p:spTree>
    <p:extLst>
      <p:ext uri="{BB962C8B-B14F-4D97-AF65-F5344CB8AC3E}">
        <p14:creationId xmlns:p14="http://schemas.microsoft.com/office/powerpoint/2010/main" val="150730643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这节课我们来探索外星人之谜。请问你是怎么知道外星人的？</a:t>
            </a:r>
            <a:endParaRPr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0F3633-68CD-413B-93F5-A7373A8DDC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1721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a:t>
            </a:r>
            <a:r>
              <a:rPr lang="en-US" altLang="zh-CN" sz="1800" dirty="0">
                <a:solidFill>
                  <a:srgbClr val="000000"/>
                </a:solidFill>
                <a:effectLst/>
                <a:latin typeface="宋体" panose="02010600030101010101" pitchFamily="2" charset="-122"/>
                <a:ea typeface="等线" panose="02010600030101010101" pitchFamily="2" charset="-122"/>
              </a:rPr>
              <a:t>UFO </a:t>
            </a:r>
            <a:r>
              <a:rPr lang="zh-CN" altLang="en-US" sz="1800" dirty="0">
                <a:solidFill>
                  <a:srgbClr val="000000"/>
                </a:solidFill>
                <a:effectLst/>
                <a:latin typeface="宋体" panose="02010600030101010101" pitchFamily="2" charset="-122"/>
                <a:ea typeface="等线" panose="02010600030101010101" pitchFamily="2" charset="-122"/>
              </a:rPr>
              <a:t>是英文 </a:t>
            </a:r>
            <a:r>
              <a:rPr lang="en-US" altLang="zh-CN" sz="1800" dirty="0">
                <a:solidFill>
                  <a:srgbClr val="000000"/>
                </a:solidFill>
                <a:effectLst/>
                <a:latin typeface="宋体" panose="02010600030101010101" pitchFamily="2" charset="-122"/>
                <a:ea typeface="等线" panose="02010600030101010101" pitchFamily="2" charset="-122"/>
              </a:rPr>
              <a:t>Unidentified Flying Object </a:t>
            </a:r>
            <a:r>
              <a:rPr lang="zh-CN" altLang="en-US" sz="1800" dirty="0">
                <a:solidFill>
                  <a:srgbClr val="000000"/>
                </a:solidFill>
                <a:effectLst/>
                <a:latin typeface="宋体" panose="02010600030101010101" pitchFamily="2" charset="-122"/>
                <a:ea typeface="等线" panose="02010600030101010101" pitchFamily="2" charset="-122"/>
              </a:rPr>
              <a:t>的缩写，就是不明飞行物的意思。 不过实际上，</a:t>
            </a:r>
            <a:r>
              <a:rPr lang="en-US" altLang="zh-CN" sz="1800" dirty="0">
                <a:solidFill>
                  <a:srgbClr val="000000"/>
                </a:solidFill>
                <a:effectLst/>
                <a:latin typeface="宋体" panose="02010600030101010101" pitchFamily="2" charset="-122"/>
                <a:ea typeface="等线" panose="02010600030101010101" pitchFamily="2" charset="-122"/>
              </a:rPr>
              <a:t>UFO </a:t>
            </a:r>
            <a:r>
              <a:rPr lang="zh-CN" altLang="en-US" sz="1800" dirty="0">
                <a:solidFill>
                  <a:srgbClr val="000000"/>
                </a:solidFill>
                <a:effectLst/>
                <a:latin typeface="宋体" panose="02010600030101010101" pitchFamily="2" charset="-122"/>
                <a:ea typeface="等线" panose="02010600030101010101" pitchFamily="2" charset="-122"/>
              </a:rPr>
              <a:t>是人对一些自然现象产生的错觉，以为就是不明飞行 物。他们因为没有见过一些罕见的自然现象，加上他们对外星生命的执念， 就会导致他们把没有见过的自然现象当作是 </a:t>
            </a:r>
            <a:r>
              <a:rPr lang="en-US" altLang="zh-CN" sz="1800" dirty="0">
                <a:solidFill>
                  <a:srgbClr val="000000"/>
                </a:solidFill>
                <a:effectLst/>
                <a:latin typeface="宋体" panose="02010600030101010101" pitchFamily="2" charset="-122"/>
                <a:ea typeface="等线" panose="02010600030101010101" pitchFamily="2" charset="-122"/>
              </a:rPr>
              <a:t>UFO </a:t>
            </a:r>
            <a:r>
              <a:rPr lang="zh-CN" altLang="en-US" sz="1800" dirty="0">
                <a:solidFill>
                  <a:srgbClr val="000000"/>
                </a:solidFill>
                <a:effectLst/>
                <a:latin typeface="宋体" panose="02010600030101010101" pitchFamily="2" charset="-122"/>
                <a:ea typeface="等线" panose="02010600030101010101" pitchFamily="2" charset="-122"/>
              </a:rPr>
              <a:t>或者外星文明在地球的 显现。</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031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比如这幅图：金星在傍晚的时候，接近地平线时会非常明亮。如果之前没有见过金星的人，也许就会以为是某种不明飞行物。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415165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又好像这个图中的热气球，在特定的天气、距离、拍摄者的角度等各种 因素共同作用下，就好像拍出了 </a:t>
            </a:r>
            <a:r>
              <a:rPr lang="en-US" altLang="zh-CN" sz="1800" dirty="0">
                <a:solidFill>
                  <a:srgbClr val="000000"/>
                </a:solidFill>
                <a:effectLst/>
                <a:latin typeface="宋体" panose="02010600030101010101" pitchFamily="2" charset="-122"/>
                <a:ea typeface="等线" panose="02010600030101010101" pitchFamily="2" charset="-122"/>
              </a:rPr>
              <a:t>UFO</a:t>
            </a:r>
            <a:r>
              <a:rPr lang="zh-CN" altLang="en-US" sz="1800" dirty="0">
                <a:solidFill>
                  <a:srgbClr val="000000"/>
                </a:solidFill>
                <a:effectLst/>
                <a:latin typeface="宋体" panose="02010600030101010101" pitchFamily="2" charset="-122"/>
                <a:ea typeface="等线" panose="02010600030101010101" pitchFamily="2" charset="-122"/>
              </a:rPr>
              <a:t>，不过实际上就只是远方的热气球 而已。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947161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A8C63-CA28-4732-9344-C81DD32AC215}" type="slidenum">
              <a:rPr lang="en-AU">
                <a:solidFill>
                  <a:prstClr val="black"/>
                </a:solidFill>
              </a:rPr>
              <a:pPr/>
              <a:t>13</a:t>
            </a:fld>
            <a:endParaRPr lang="en-AU">
              <a:solidFill>
                <a:prstClr val="black"/>
              </a:solidFill>
            </a:endParaRPr>
          </a:p>
        </p:txBody>
      </p:sp>
      <p:sp>
        <p:nvSpPr>
          <p:cNvPr id="486402" name="Rectangle 2"/>
          <p:cNvSpPr>
            <a:spLocks noGrp="1" noRot="1" noChangeAspect="1" noChangeArrowheads="1" noTextEdit="1"/>
          </p:cNvSpPr>
          <p:nvPr>
            <p:ph type="sldImg"/>
          </p:nvPr>
        </p:nvSpPr>
        <p:spPr>
          <a:xfrm>
            <a:off x="1143000" y="685800"/>
            <a:ext cx="4572000" cy="3429000"/>
          </a:xfrm>
          <a:ln/>
        </p:spPr>
      </p:sp>
      <p:sp>
        <p:nvSpPr>
          <p:cNvPr id="486403" name="Rectangle 3"/>
          <p:cNvSpPr>
            <a:spLocks noGrp="1" noChangeArrowheads="1"/>
          </p:cNvSpPr>
          <p:nvPr>
            <p:ph type="body" idx="1"/>
          </p:nvPr>
        </p:nvSpPr>
        <p:spPr>
          <a:xfrm>
            <a:off x="685800" y="4343400"/>
            <a:ext cx="5486400" cy="4114800"/>
          </a:xfrm>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在 </a:t>
            </a:r>
            <a:r>
              <a:rPr lang="en-US" altLang="zh-CN" sz="1800" dirty="0">
                <a:solidFill>
                  <a:srgbClr val="000000"/>
                </a:solidFill>
                <a:effectLst/>
                <a:latin typeface="宋体" panose="02010600030101010101" pitchFamily="2" charset="-122"/>
                <a:ea typeface="等线" panose="02010600030101010101" pitchFamily="2" charset="-122"/>
              </a:rPr>
              <a:t>NASA </a:t>
            </a:r>
            <a:r>
              <a:rPr lang="zh-CN" altLang="en-US" sz="1800" dirty="0">
                <a:solidFill>
                  <a:srgbClr val="000000"/>
                </a:solidFill>
                <a:effectLst/>
                <a:latin typeface="宋体" panose="02010600030101010101" pitchFamily="2" charset="-122"/>
                <a:ea typeface="等线" panose="02010600030101010101" pitchFamily="2" charset="-122"/>
              </a:rPr>
              <a:t>维京一号</a:t>
            </a:r>
            <a:r>
              <a:rPr lang="en-US" altLang="zh-CN" sz="1800" dirty="0">
                <a:solidFill>
                  <a:srgbClr val="000000"/>
                </a:solidFill>
                <a:effectLst/>
                <a:latin typeface="宋体" panose="02010600030101010101" pitchFamily="2" charset="-122"/>
                <a:ea typeface="等线" panose="02010600030101010101" pitchFamily="2" charset="-122"/>
              </a:rPr>
              <a:t>1976 </a:t>
            </a:r>
            <a:r>
              <a:rPr lang="zh-CN" altLang="en-US" sz="1800" dirty="0">
                <a:solidFill>
                  <a:srgbClr val="000000"/>
                </a:solidFill>
                <a:effectLst/>
                <a:latin typeface="宋体" panose="02010600030101010101" pitchFamily="2" charset="-122"/>
                <a:ea typeface="等线" panose="02010600030101010101" pitchFamily="2" charset="-122"/>
              </a:rPr>
              <a:t>年拍摄的其中一张照片中，似乎有个人脸出现 在火星表面。</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当时的人知道这个消息以后，都非常震惊。很多媒体，杂志和相关研究 机构大力宣传说发现了火星文明，火星上面有火星人，基于这张照片， 他们进一步宣传说火星人建造了类似于金字塔的建筑和一些火星城市， 好像这个火星面孔，就是火星文明在宣示他们的文明。 </a:t>
            </a:r>
            <a:endParaRPr lang="en-US" dirty="0"/>
          </a:p>
        </p:txBody>
      </p:sp>
    </p:spTree>
    <p:extLst>
      <p:ext uri="{BB962C8B-B14F-4D97-AF65-F5344CB8AC3E}">
        <p14:creationId xmlns:p14="http://schemas.microsoft.com/office/powerpoint/2010/main" val="417198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14</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sz="1800" kern="0" dirty="0">
                <a:solidFill>
                  <a:srgbClr val="000000"/>
                </a:solidFill>
                <a:effectLst/>
                <a:latin typeface="宋体" panose="02010600030101010101" pitchFamily="2" charset="-122"/>
                <a:cs typeface="Times New Roman" panose="02020603050405020304" pitchFamily="18" charset="0"/>
              </a:rPr>
              <a:t> 可是 </a:t>
            </a:r>
            <a:r>
              <a:rPr lang="en-US" altLang="zh-CN" sz="1800" kern="0" dirty="0">
                <a:solidFill>
                  <a:srgbClr val="000000"/>
                </a:solidFill>
                <a:effectLst/>
                <a:latin typeface="宋体" panose="02010600030101010101" pitchFamily="2" charset="-122"/>
                <a:cs typeface="Times New Roman" panose="02020603050405020304" pitchFamily="18" charset="0"/>
              </a:rPr>
              <a:t>20 </a:t>
            </a:r>
            <a:r>
              <a:rPr lang="zh-CN" altLang="en-US" sz="1800" kern="0" dirty="0">
                <a:solidFill>
                  <a:srgbClr val="000000"/>
                </a:solidFill>
                <a:effectLst/>
                <a:latin typeface="宋体" panose="02010600030101010101" pitchFamily="2" charset="-122"/>
                <a:cs typeface="Times New Roman" panose="02020603050405020304" pitchFamily="18" charset="0"/>
              </a:rPr>
              <a:t>年之后，再拍摄同一个地方，面容已经消失了。造成这种情况， 很可能是之前拍摄的时候，由于角度和光线造成错觉，让人觉得是一张 火星面孔。 </a:t>
            </a:r>
            <a:endParaRPr lang="en-US" altLang="zh-CN" sz="1800" kern="0" dirty="0">
              <a:solidFill>
                <a:srgbClr val="000000"/>
              </a:solidFill>
              <a:effectLst/>
              <a:latin typeface="宋体" panose="02010600030101010101" pitchFamily="2" charset="-122"/>
              <a:cs typeface="Times New Roman" panose="02020603050405020304" pitchFamily="18" charset="0"/>
            </a:endParaRPr>
          </a:p>
          <a:p>
            <a:r>
              <a:rPr lang="zh-CN" altLang="en-US" sz="1800" kern="0" dirty="0">
                <a:solidFill>
                  <a:srgbClr val="000000"/>
                </a:solidFill>
                <a:effectLst/>
                <a:latin typeface="宋体" panose="02010600030101010101" pitchFamily="2" charset="-122"/>
                <a:cs typeface="Times New Roman" panose="02020603050405020304" pitchFamily="18" charset="0"/>
              </a:rPr>
              <a:t>其实在 </a:t>
            </a:r>
            <a:r>
              <a:rPr lang="en-US" altLang="zh-CN" sz="1800" kern="0" dirty="0">
                <a:solidFill>
                  <a:srgbClr val="000000"/>
                </a:solidFill>
                <a:effectLst/>
                <a:latin typeface="宋体" panose="02010600030101010101" pitchFamily="2" charset="-122"/>
                <a:cs typeface="Times New Roman" panose="02020603050405020304" pitchFamily="18" charset="0"/>
              </a:rPr>
              <a:t>1976 </a:t>
            </a:r>
            <a:r>
              <a:rPr lang="zh-CN" altLang="en-US" sz="1800" kern="0" dirty="0">
                <a:solidFill>
                  <a:srgbClr val="000000"/>
                </a:solidFill>
                <a:effectLst/>
                <a:latin typeface="宋体" panose="02010600030101010101" pitchFamily="2" charset="-122"/>
                <a:cs typeface="Times New Roman" panose="02020603050405020304" pitchFamily="18" charset="0"/>
              </a:rPr>
              <a:t>年的时候，探测器的摄像精度不高，拍出来的照片就会比较 模糊，加上光影效果，就造成了错觉。到了 </a:t>
            </a:r>
            <a:r>
              <a:rPr lang="en-US" altLang="zh-CN" sz="1800" kern="0" dirty="0">
                <a:solidFill>
                  <a:srgbClr val="000000"/>
                </a:solidFill>
                <a:effectLst/>
                <a:latin typeface="宋体" panose="02010600030101010101" pitchFamily="2" charset="-122"/>
                <a:cs typeface="Times New Roman" panose="02020603050405020304" pitchFamily="18" charset="0"/>
              </a:rPr>
              <a:t>1998 </a:t>
            </a:r>
            <a:r>
              <a:rPr lang="zh-CN" altLang="en-US" sz="1800" kern="0" dirty="0">
                <a:solidFill>
                  <a:srgbClr val="000000"/>
                </a:solidFill>
                <a:effectLst/>
                <a:latin typeface="宋体" panose="02010600030101010101" pitchFamily="2" charset="-122"/>
                <a:cs typeface="Times New Roman" panose="02020603050405020304" pitchFamily="18" charset="0"/>
              </a:rPr>
              <a:t>年，更先进的探测器重 新扫描同一个区域时，就确认了之前照片是错觉。</a:t>
            </a:r>
          </a:p>
          <a:p>
            <a:r>
              <a:rPr lang="zh-CN" altLang="en-US" sz="1800" kern="0" dirty="0">
                <a:solidFill>
                  <a:srgbClr val="000000"/>
                </a:solidFill>
                <a:effectLst/>
                <a:latin typeface="宋体" panose="02010600030101010101" pitchFamily="2" charset="-122"/>
                <a:cs typeface="Times New Roman" panose="02020603050405020304" pitchFamily="18" charset="0"/>
              </a:rPr>
              <a:t>造成这种现象的原因就是很多人都相信有地外生命，一旦出现这类似是 而非的现象时，就马上联想到外星人或者外星生命，并且大肆宣传。不 过这一切都是他们的世界观所带来的错误。这类的错误还有更加明显的 例子，比如“麦田怪圈”。</a:t>
            </a:r>
          </a:p>
        </p:txBody>
      </p:sp>
    </p:spTree>
    <p:extLst>
      <p:ext uri="{BB962C8B-B14F-4D97-AF65-F5344CB8AC3E}">
        <p14:creationId xmlns:p14="http://schemas.microsoft.com/office/powerpoint/2010/main" val="947678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15</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2.2. </a:t>
            </a:r>
            <a:r>
              <a:rPr lang="zh-CN" altLang="en-US" sz="1800" dirty="0">
                <a:solidFill>
                  <a:srgbClr val="000000"/>
                </a:solidFill>
                <a:effectLst/>
                <a:latin typeface="宋体" panose="02010600030101010101" pitchFamily="2" charset="-122"/>
                <a:ea typeface="等线" panose="02010600030101010101" pitchFamily="2" charset="-122"/>
              </a:rPr>
              <a:t>麦田怪圈是什么？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全世界很多地方都发现有麦田怪圈。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88766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16</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怪圈展示了各种图案。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022688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17</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r>
              <a:rPr lang="zh-CN" altLang="en-US" sz="1800" dirty="0">
                <a:solidFill>
                  <a:srgbClr val="000000"/>
                </a:solidFill>
                <a:effectLst/>
                <a:latin typeface="宋体" panose="02010600030101010101" pitchFamily="2" charset="-122"/>
                <a:ea typeface="等线" panose="02010600030101010101" pitchFamily="2" charset="-122"/>
              </a:rPr>
              <a:t>这些麦田怪圈还有不同的形状和外观。有人说这些麦田怪圈是外星人留 下的图案，你觉得是真的吗？</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7442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18</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如果是真的，那么麦田上留下“科普宁夏”这几个汉字，很可能也是外 星人写的。</a:t>
            </a:r>
            <a:endParaRPr lang="en-US" altLang="zh-CN" dirty="0"/>
          </a:p>
        </p:txBody>
      </p:sp>
    </p:spTree>
    <p:extLst>
      <p:ext uri="{BB962C8B-B14F-4D97-AF65-F5344CB8AC3E}">
        <p14:creationId xmlns:p14="http://schemas.microsoft.com/office/powerpoint/2010/main" val="2209633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19</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还有麦田上出现张飞战吕布的图案，也很可能是外星人留下的，是吗？ 很明显，这些图案和文字根本不是外星人画的，而是人的作品。只要预 先设计好，利用现代人类技术和设备，就能在很短时间内做出来。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3441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很可能是通过电影。现在市面上有不少科幻电影是和外星人有关的，比 如</a:t>
            </a:r>
            <a:r>
              <a:rPr lang="en-US" altLang="zh-CN" dirty="0"/>
              <a:t>《</a:t>
            </a:r>
            <a:r>
              <a:rPr lang="zh-CN" altLang="en-US" dirty="0"/>
              <a:t>星际迷航</a:t>
            </a:r>
            <a:r>
              <a:rPr lang="en-US" altLang="zh-CN" dirty="0"/>
              <a:t>》</a:t>
            </a:r>
            <a:r>
              <a:rPr lang="zh-CN" altLang="en-US" dirty="0"/>
              <a:t>。 </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70F3633-68CD-413B-93F5-A7373A8DDC34}" type="slidenum">
              <a:rPr lang="zh-CN" altLang="en-US" smtClean="0"/>
              <a:t>2</a:t>
            </a:fld>
            <a:endParaRPr lang="zh-CN" altLang="en-US"/>
          </a:p>
        </p:txBody>
      </p:sp>
    </p:spTree>
    <p:extLst>
      <p:ext uri="{BB962C8B-B14F-4D97-AF65-F5344CB8AC3E}">
        <p14:creationId xmlns:p14="http://schemas.microsoft.com/office/powerpoint/2010/main" val="239901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2887B-CE8D-492F-8FBE-F6A17613BD33}" type="slidenum">
              <a:rPr lang="en-AU">
                <a:solidFill>
                  <a:prstClr val="black"/>
                </a:solidFill>
              </a:rPr>
              <a:pPr/>
              <a:t>20</a:t>
            </a:fld>
            <a:endParaRPr lang="en-AU">
              <a:solidFill>
                <a:prstClr val="black"/>
              </a:solidFill>
            </a:endParaRPr>
          </a:p>
        </p:txBody>
      </p:sp>
      <p:sp>
        <p:nvSpPr>
          <p:cNvPr id="488450" name="Rectangle 2"/>
          <p:cNvSpPr>
            <a:spLocks noGrp="1" noRot="1" noChangeAspect="1" noChangeArrowheads="1" noTextEdit="1"/>
          </p:cNvSpPr>
          <p:nvPr>
            <p:ph type="sldImg"/>
          </p:nvPr>
        </p:nvSpPr>
        <p:spPr>
          <a:xfrm>
            <a:off x="1143000" y="685800"/>
            <a:ext cx="4572000" cy="3429000"/>
          </a:xfrm>
          <a:ln/>
        </p:spPr>
      </p:sp>
      <p:sp>
        <p:nvSpPr>
          <p:cNvPr id="488451" name="Rectangle 3"/>
          <p:cNvSpPr>
            <a:spLocks noGrp="1" noChangeArrowheads="1"/>
          </p:cNvSpPr>
          <p:nvPr>
            <p:ph type="body" idx="1"/>
          </p:nvPr>
        </p:nvSpPr>
        <p:spPr>
          <a:xfrm>
            <a:off x="685800" y="4343400"/>
            <a:ext cx="5486400" cy="4114800"/>
          </a:xfrm>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那么，为什么那些人要做麦田怪圈并且宣称是外星人的作品？ 因为他们自己坚持进化论也相信有外星人。他们为了让别人也相信，于 是制造一些所谓神秘的东西，比如麦田怪圈，然后宣称：“前一天这些 怪圈还没有出现，经过一个晚上，就突然冒出来了，这很可能是外星人所留下的。”这些奇怪的图案和特意的宣传，给人营造一种神秘的气氛 和感觉，引导人去相信真的有外星人。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9500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但是很显然，</a:t>
            </a:r>
            <a:r>
              <a:rPr lang="en-US" altLang="zh-CN" sz="1800" dirty="0">
                <a:solidFill>
                  <a:srgbClr val="000000"/>
                </a:solidFill>
                <a:effectLst/>
                <a:latin typeface="宋体" panose="02010600030101010101" pitchFamily="2" charset="-122"/>
                <a:ea typeface="等线" panose="02010600030101010101" pitchFamily="2" charset="-122"/>
              </a:rPr>
              <a:t>UFO </a:t>
            </a:r>
            <a:r>
              <a:rPr lang="zh-CN" altLang="en-US" sz="1800" dirty="0">
                <a:solidFill>
                  <a:srgbClr val="000000"/>
                </a:solidFill>
                <a:effectLst/>
                <a:latin typeface="宋体" panose="02010600030101010101" pitchFamily="2" charset="-122"/>
                <a:ea typeface="等线" panose="02010600030101010101" pitchFamily="2" charset="-122"/>
              </a:rPr>
              <a:t>和麦田怪圈都不能作为证据证明外星人存在。如果要 相信某样东西是存在的，我们必须先找到它存在的客观证据。</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尽管无论在地球还是别的星球上（如火星）都找不到半点能够支持外星 人存在的证据，但相信存在地外文明的人依旧努力去寻找外星人， 于 是他们动用大量的资金和人力，开展了一个搜索地外文明的计划，简称 “</a:t>
            </a:r>
            <a:r>
              <a:rPr lang="en-US" altLang="zh-CN" sz="1800" dirty="0">
                <a:solidFill>
                  <a:srgbClr val="000000"/>
                </a:solidFill>
                <a:effectLst/>
                <a:latin typeface="宋体" panose="02010600030101010101" pitchFamily="2" charset="-122"/>
                <a:ea typeface="等线" panose="02010600030101010101" pitchFamily="2" charset="-122"/>
              </a:rPr>
              <a:t>SETI </a:t>
            </a:r>
            <a:r>
              <a:rPr lang="zh-CN" altLang="en-US" sz="1800" dirty="0">
                <a:solidFill>
                  <a:srgbClr val="000000"/>
                </a:solidFill>
                <a:effectLst/>
                <a:latin typeface="宋体" panose="02010600030101010101" pitchFamily="2" charset="-122"/>
                <a:ea typeface="等线" panose="02010600030101010101" pitchFamily="2" charset="-122"/>
              </a:rPr>
              <a:t>计划”。</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5668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3.SETI</a:t>
            </a:r>
            <a:r>
              <a:rPr lang="zh-CN" altLang="en-US" sz="1800" dirty="0">
                <a:solidFill>
                  <a:srgbClr val="000000"/>
                </a:solidFill>
                <a:effectLst/>
                <a:latin typeface="宋体" panose="02010600030101010101" pitchFamily="2" charset="-122"/>
                <a:ea typeface="等线" panose="02010600030101010101" pitchFamily="2" charset="-122"/>
              </a:rPr>
              <a:t>计划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SETI </a:t>
            </a:r>
            <a:r>
              <a:rPr lang="zh-CN" altLang="en-US" sz="1800" dirty="0">
                <a:solidFill>
                  <a:srgbClr val="000000"/>
                </a:solidFill>
                <a:effectLst/>
                <a:latin typeface="宋体" panose="02010600030101010101" pitchFamily="2" charset="-122"/>
                <a:ea typeface="等线" panose="02010600030101010101" pitchFamily="2" charset="-122"/>
              </a:rPr>
              <a:t>计划是用射电望远镜等先进设备接收从宇宙中传来的电磁波，从中 分析有规律的信号，希望借此发现外星文明。通过大型电子天文望远镜， 探测接受外太空的“声音”，包括背景辐射、星体发出的电波以及其他杂音。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5484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这项计划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持续了 </a:t>
            </a:r>
            <a:r>
              <a:rPr lang="en-US" altLang="zh-CN" sz="1800" dirty="0">
                <a:solidFill>
                  <a:srgbClr val="000000"/>
                </a:solidFill>
                <a:effectLst/>
                <a:latin typeface="宋体" panose="02010600030101010101" pitchFamily="2" charset="-122"/>
                <a:ea typeface="等线" panose="02010600030101010101" pitchFamily="2" charset="-122"/>
              </a:rPr>
              <a:t>40 </a:t>
            </a:r>
            <a:r>
              <a:rPr lang="zh-CN" altLang="en-US" sz="1800" dirty="0">
                <a:solidFill>
                  <a:srgbClr val="000000"/>
                </a:solidFill>
                <a:effectLst/>
                <a:latin typeface="宋体" panose="02010600030101010101" pitchFamily="2" charset="-122"/>
                <a:ea typeface="等线" panose="02010600030101010101" pitchFamily="2" charset="-122"/>
              </a:rPr>
              <a:t>年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政府投资了数亿美元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全世界有几百万的参与者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选择了 </a:t>
            </a:r>
            <a:r>
              <a:rPr lang="en-US" altLang="zh-CN" sz="1800" dirty="0">
                <a:solidFill>
                  <a:srgbClr val="000000"/>
                </a:solidFill>
                <a:effectLst/>
                <a:latin typeface="宋体" panose="02010600030101010101" pitchFamily="2" charset="-122"/>
                <a:ea typeface="等线" panose="02010600030101010101" pitchFamily="2" charset="-122"/>
              </a:rPr>
              <a:t>1000 </a:t>
            </a:r>
            <a:r>
              <a:rPr lang="zh-CN" altLang="en-US" sz="1800" dirty="0">
                <a:solidFill>
                  <a:srgbClr val="000000"/>
                </a:solidFill>
                <a:effectLst/>
                <a:latin typeface="宋体" panose="02010600030101010101" pitchFamily="2" charset="-122"/>
                <a:ea typeface="等线" panose="02010600030101010101" pitchFamily="2" charset="-122"/>
              </a:rPr>
              <a:t>个类似太阳系天体系统进行扫描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04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800" dirty="0">
                <a:solidFill>
                  <a:srgbClr val="000000"/>
                </a:solidFill>
                <a:effectLst/>
                <a:latin typeface="宋体" panose="02010600030101010101" pitchFamily="2" charset="-122"/>
                <a:ea typeface="等线" panose="02010600030101010101" pitchFamily="2" charset="-122"/>
              </a:rPr>
              <a:t> 过去的四十年里，尽管 </a:t>
            </a:r>
            <a:r>
              <a:rPr lang="en-US" altLang="zh-CN" sz="1800" dirty="0">
                <a:solidFill>
                  <a:srgbClr val="000000"/>
                </a:solidFill>
                <a:effectLst/>
                <a:latin typeface="宋体" panose="02010600030101010101" pitchFamily="2" charset="-122"/>
                <a:ea typeface="等线" panose="02010600030101010101" pitchFamily="2" charset="-122"/>
              </a:rPr>
              <a:t>SETI </a:t>
            </a:r>
            <a:r>
              <a:rPr lang="zh-CN" altLang="en-US" sz="1800" dirty="0">
                <a:solidFill>
                  <a:srgbClr val="000000"/>
                </a:solidFill>
                <a:effectLst/>
                <a:latin typeface="宋体" panose="02010600030101010101" pitchFamily="2" charset="-122"/>
                <a:ea typeface="等线" panose="02010600030101010101" pitchFamily="2" charset="-122"/>
              </a:rPr>
              <a:t>计划的参与者通过各种先进设备收集和分析 来自宇宙的各种电磁波，但到目前为止，人类在外星生命探索方面仍然 一无所获。</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9714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0" dirty="0">
                <a:solidFill>
                  <a:srgbClr val="000000"/>
                </a:solidFill>
                <a:effectLst/>
                <a:latin typeface="宋体" panose="02010600030101010101" pitchFamily="2" charset="-122"/>
                <a:cs typeface="Times New Roman" panose="02020603050405020304" pitchFamily="18" charset="0"/>
              </a:rPr>
              <a:t>3.1. </a:t>
            </a:r>
            <a:r>
              <a:rPr lang="zh-CN" altLang="en-US" sz="1800" kern="0" dirty="0">
                <a:solidFill>
                  <a:srgbClr val="000000"/>
                </a:solidFill>
                <a:effectLst/>
                <a:latin typeface="宋体" panose="02010600030101010101" pitchFamily="2" charset="-122"/>
                <a:cs typeface="Times New Roman" panose="02020603050405020304" pitchFamily="18" charset="0"/>
              </a:rPr>
              <a:t>中子星的脉冲信号 </a:t>
            </a:r>
            <a:endParaRPr lang="en-US" altLang="zh-CN" sz="1800" kern="0" dirty="0">
              <a:solidFill>
                <a:srgbClr val="000000"/>
              </a:solidFill>
              <a:effectLst/>
              <a:latin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0" dirty="0">
                <a:solidFill>
                  <a:srgbClr val="000000"/>
                </a:solidFill>
                <a:effectLst/>
                <a:latin typeface="宋体" panose="02010600030101010101" pitchFamily="2" charset="-122"/>
                <a:cs typeface="Times New Roman" panose="02020603050405020304" pitchFamily="18" charset="0"/>
              </a:rPr>
              <a:t>在</a:t>
            </a:r>
            <a:r>
              <a:rPr lang="en-US" altLang="zh-CN" sz="1800" kern="0" dirty="0">
                <a:solidFill>
                  <a:srgbClr val="000000"/>
                </a:solidFill>
                <a:effectLst/>
                <a:latin typeface="宋体" panose="02010600030101010101" pitchFamily="2" charset="-122"/>
                <a:cs typeface="Times New Roman" panose="02020603050405020304" pitchFamily="18" charset="0"/>
              </a:rPr>
              <a:t>SETI</a:t>
            </a:r>
            <a:r>
              <a:rPr lang="zh-CN" altLang="en-US" sz="1800" kern="0" dirty="0">
                <a:solidFill>
                  <a:srgbClr val="000000"/>
                </a:solidFill>
                <a:effectLst/>
                <a:latin typeface="宋体" panose="02010600030101010101" pitchFamily="2" charset="-122"/>
                <a:cs typeface="Times New Roman" panose="02020603050405020304" pitchFamily="18" charset="0"/>
              </a:rPr>
              <a:t>计划的期间，曾经有过一段小插曲。人们发现宇宙空间出现了“哔 哔”脉冲信号，一开始研究人员非常兴奋，以为是外星人发来的信号， 后来经过证实，它是来自中子星旋转所发出的脉冲信号。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859075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中子星是一种很特殊的天体。</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它是恒星演化到末期，经由引力坍缩发生超新星爆炸后所形成的。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它的旋转速度极快，其磁轴和自转轴并不重合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磁场旋转时所产生的无线电波等各种辐射可能会以一明一灭的方 式传到地球，有如人眨眼，故又称作脉冲星</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下面我们通过一段小视频来了解中子星是怎样像一个宇宙灯塔，一明一 灭的闪烁。</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35219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en-US" sz="1800" dirty="0">
                <a:solidFill>
                  <a:srgbClr val="000000"/>
                </a:solidFill>
                <a:effectLst/>
                <a:latin typeface="宋体" panose="02010600030101010101" pitchFamily="2" charset="-122"/>
                <a:ea typeface="等线" panose="02010600030101010101" pitchFamily="2" charset="-122"/>
              </a:rPr>
              <a:t> （</a:t>
            </a:r>
            <a:r>
              <a:rPr lang="en-US" altLang="zh-CN" sz="1800" dirty="0">
                <a:solidFill>
                  <a:srgbClr val="000000"/>
                </a:solidFill>
                <a:effectLst/>
                <a:latin typeface="宋体" panose="02010600030101010101" pitchFamily="2" charset="-122"/>
                <a:ea typeface="等线" panose="02010600030101010101" pitchFamily="2" charset="-122"/>
              </a:rPr>
              <a:t>P</a:t>
            </a:r>
            <a:r>
              <a:rPr lang="zh-CN" altLang="en-US" sz="1800" dirty="0">
                <a:solidFill>
                  <a:srgbClr val="000000"/>
                </a:solidFill>
                <a:effectLst/>
                <a:latin typeface="宋体" panose="02010600030101010101" pitchFamily="2" charset="-122"/>
                <a:ea typeface="等线" panose="02010600030101010101" pitchFamily="2" charset="-122"/>
              </a:rPr>
              <a:t>击）播放视频：</a:t>
            </a:r>
            <a:r>
              <a:rPr lang="en-US" altLang="zh-CN" sz="1800" dirty="0">
                <a:solidFill>
                  <a:srgbClr val="000000"/>
                </a:solidFill>
                <a:effectLst/>
                <a:latin typeface="宋体" panose="02010600030101010101" pitchFamily="2" charset="-122"/>
                <a:ea typeface="等线" panose="02010600030101010101" pitchFamily="2" charset="-122"/>
              </a:rPr>
              <a:t>《</a:t>
            </a:r>
            <a:r>
              <a:rPr lang="zh-CN" altLang="en-US" sz="1800" dirty="0">
                <a:solidFill>
                  <a:srgbClr val="000000"/>
                </a:solidFill>
                <a:effectLst/>
                <a:latin typeface="宋体" panose="02010600030101010101" pitchFamily="2" charset="-122"/>
                <a:ea typeface="等线" panose="02010600030101010101" pitchFamily="2" charset="-122"/>
              </a:rPr>
              <a:t>脉冲星</a:t>
            </a:r>
            <a:r>
              <a:rPr lang="en-US" altLang="zh-CN" sz="1800" dirty="0">
                <a:solidFill>
                  <a:srgbClr val="000000"/>
                </a:solidFill>
                <a:effectLst/>
                <a:latin typeface="宋体" panose="02010600030101010101" pitchFamily="2" charset="-122"/>
                <a:ea typeface="等线" panose="02010600030101010101" pitchFamily="2" charset="-122"/>
              </a:rPr>
              <a:t>》 </a:t>
            </a:r>
            <a:endParaRPr lang="zh-CN" altLang="en-US" dirty="0"/>
          </a:p>
        </p:txBody>
      </p:sp>
      <p:sp>
        <p:nvSpPr>
          <p:cNvPr id="4" name="灯片编号占位符 3"/>
          <p:cNvSpPr>
            <a:spLocks noGrp="1"/>
          </p:cNvSpPr>
          <p:nvPr>
            <p:ph type="sldNum" sz="quarter" idx="10"/>
          </p:nvPr>
        </p:nvSpPr>
        <p:spPr/>
        <p:txBody>
          <a:bodyPr/>
          <a:lstStyle/>
          <a:p>
            <a:fld id="{370F3633-68CD-413B-93F5-A7373A8DDC34}" type="slidenum">
              <a:rPr lang="zh-CN" altLang="en-US" smtClean="0"/>
              <a:t>27</a:t>
            </a:fld>
            <a:endParaRPr lang="zh-CN" altLang="en-US"/>
          </a:p>
        </p:txBody>
      </p:sp>
    </p:spTree>
    <p:extLst>
      <p:ext uri="{BB962C8B-B14F-4D97-AF65-F5344CB8AC3E}">
        <p14:creationId xmlns:p14="http://schemas.microsoft.com/office/powerpoint/2010/main" val="1776903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lnSpcReduction="10000"/>
          </a:bodyPr>
          <a:lstStyle/>
          <a:p>
            <a:r>
              <a:rPr lang="zh-CN" altLang="en-US" sz="1800" dirty="0">
                <a:solidFill>
                  <a:srgbClr val="000000"/>
                </a:solidFill>
                <a:effectLst/>
                <a:latin typeface="宋体" panose="02010600030101010101" pitchFamily="2" charset="-122"/>
                <a:ea typeface="等线" panose="02010600030101010101" pitchFamily="2" charset="-122"/>
              </a:rPr>
              <a:t>在视频里，我们可以发现从远处看这个脉冲星，真的像是一个一明一灭 的灯塔。因此很多人相信这些是外星人给我们发信号。但是后来才发现 那只是当时还没有发现过的天体，而今天，科学家已经确认这类脉冲星 是一种旋转的中子星。</a:t>
            </a:r>
          </a:p>
          <a:p>
            <a:r>
              <a:rPr lang="zh-CN" altLang="en-US" sz="1800" dirty="0">
                <a:solidFill>
                  <a:srgbClr val="000000"/>
                </a:solidFill>
                <a:effectLst/>
                <a:latin typeface="宋体" panose="02010600030101010101" pitchFamily="2" charset="-122"/>
                <a:ea typeface="等线" panose="02010600030101010101" pitchFamily="2" charset="-122"/>
              </a:rPr>
              <a:t>这样不严谨的错误，就是因为很多人心中都认定外星人的存在，只不过 还没有发现。所以，一旦发现一些似是而非的现象，还没有经过严谨的 科学考察就公布了这些纯粹的猜测。当研究不断深入，发现宇宙中有很 多的脉冲星，而这种脉冲星只是一种之前未知的天体，这些外星人的猜 测就不攻自破了。</a:t>
            </a:r>
          </a:p>
          <a:p>
            <a:r>
              <a:rPr lang="zh-CN" altLang="en-US" sz="1800" dirty="0">
                <a:solidFill>
                  <a:srgbClr val="000000"/>
                </a:solidFill>
                <a:effectLst/>
                <a:latin typeface="宋体" panose="02010600030101010101" pitchFamily="2" charset="-122"/>
                <a:ea typeface="等线" panose="02010600030101010101" pitchFamily="2" charset="-122"/>
              </a:rPr>
              <a:t>（</a:t>
            </a:r>
            <a:r>
              <a:rPr lang="en-US" altLang="zh-CN" sz="1800" dirty="0">
                <a:solidFill>
                  <a:srgbClr val="000000"/>
                </a:solidFill>
                <a:effectLst/>
                <a:latin typeface="宋体" panose="02010600030101010101" pitchFamily="2" charset="-122"/>
                <a:ea typeface="等线" panose="02010600030101010101" pitchFamily="2" charset="-122"/>
              </a:rPr>
              <a:t>P</a:t>
            </a:r>
            <a:r>
              <a:rPr lang="zh-CN" altLang="en-US" sz="1800" dirty="0">
                <a:solidFill>
                  <a:srgbClr val="000000"/>
                </a:solidFill>
                <a:effectLst/>
                <a:latin typeface="宋体" panose="02010600030101010101" pitchFamily="2" charset="-122"/>
                <a:ea typeface="等线" panose="02010600030101010101" pitchFamily="2" charset="-122"/>
              </a:rPr>
              <a:t>击）这样的错误不断发生，因为进化论者太需要太渴望找到能够证明有外 星人的证据了。但是，到目前为止，太空中找不到一点能证明外星人真 实存在的证据。</a:t>
            </a:r>
          </a:p>
        </p:txBody>
      </p:sp>
      <p:sp>
        <p:nvSpPr>
          <p:cNvPr id="4" name="灯片编号占位符 3"/>
          <p:cNvSpPr>
            <a:spLocks noGrp="1"/>
          </p:cNvSpPr>
          <p:nvPr>
            <p:ph type="sldNum" sz="quarter" idx="10"/>
          </p:nvPr>
        </p:nvSpPr>
        <p:spPr/>
        <p:txBody>
          <a:bodyPr/>
          <a:lstStyle/>
          <a:p>
            <a:fld id="{370F3633-68CD-413B-93F5-A7373A8DDC34}" type="slidenum">
              <a:rPr lang="zh-CN" altLang="en-US" smtClean="0"/>
              <a:t>28</a:t>
            </a:fld>
            <a:endParaRPr lang="zh-CN" altLang="en-US"/>
          </a:p>
        </p:txBody>
      </p:sp>
    </p:spTree>
    <p:extLst>
      <p:ext uri="{BB962C8B-B14F-4D97-AF65-F5344CB8AC3E}">
        <p14:creationId xmlns:p14="http://schemas.microsoft.com/office/powerpoint/2010/main" val="3251118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00000"/>
                </a:solidFill>
                <a:effectLst/>
                <a:latin typeface="宋体" panose="02010600030101010101" pitchFamily="2" charset="-122"/>
                <a:ea typeface="等线" panose="02010600030101010101" pitchFamily="2" charset="-122"/>
              </a:rPr>
              <a:t>4.</a:t>
            </a:r>
            <a:r>
              <a:rPr lang="zh-CN" altLang="en-US" sz="1800" dirty="0">
                <a:solidFill>
                  <a:srgbClr val="000000"/>
                </a:solidFill>
                <a:effectLst/>
                <a:latin typeface="宋体" panose="02010600030101010101" pitchFamily="2" charset="-122"/>
                <a:ea typeface="等线" panose="02010600030101010101" pitchFamily="2" charset="-122"/>
              </a:rPr>
              <a:t>星际旅行的可能性 </a:t>
            </a:r>
            <a:endParaRPr lang="en-US" altLang="zh-CN" sz="1800" dirty="0">
              <a:solidFill>
                <a:srgbClr val="000000"/>
              </a:solidFill>
              <a:effectLst/>
              <a:latin typeface="宋体" panose="02010600030101010101" pitchFamily="2" charset="-122"/>
              <a:ea typeface="等线"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solidFill>
                  <a:srgbClr val="000000"/>
                </a:solidFill>
                <a:effectLst/>
                <a:latin typeface="宋体" panose="02010600030101010101" pitchFamily="2" charset="-122"/>
                <a:ea typeface="等线" panose="02010600030101010101" pitchFamily="2" charset="-122"/>
              </a:rPr>
              <a:t>下面，我们讨论一下星际旅行的可能性</a:t>
            </a:r>
            <a:endParaRPr lang="zh-CN" altLang="en-US" sz="1200" b="0" dirty="0">
              <a:solidFill>
                <a:prstClr val="black">
                  <a:lumMod val="75000"/>
                  <a:lumOff val="25000"/>
                </a:prstClr>
              </a:solidFill>
              <a:latin typeface="宋体" panose="02010600030101010101" pitchFamily="2" charset="-122"/>
              <a:ea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312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 再比如</a:t>
            </a:r>
            <a:r>
              <a:rPr lang="en-US" altLang="zh-CN" dirty="0"/>
              <a:t>《ET》</a:t>
            </a:r>
            <a:r>
              <a:rPr lang="zh-CN" altLang="en-US" dirty="0"/>
              <a:t>、</a:t>
            </a:r>
            <a:r>
              <a:rPr lang="en-US" altLang="zh-CN" dirty="0"/>
              <a:t>《</a:t>
            </a:r>
            <a:r>
              <a:rPr lang="zh-CN" altLang="en-US" dirty="0"/>
              <a:t>阿凡达</a:t>
            </a:r>
            <a:r>
              <a:rPr lang="en-US" altLang="zh-CN" dirty="0"/>
              <a:t>》</a:t>
            </a:r>
            <a:r>
              <a:rPr lang="zh-CN" altLang="en-US" dirty="0"/>
              <a:t>等。在电影中，外星人通常会被塑造成是无 所不能的地球侵入者。除了电影，现在还有很多关于外星人的动漫、玩具、 科幻小说等。 （</a:t>
            </a:r>
            <a:r>
              <a:rPr lang="en-US" altLang="zh-CN" dirty="0"/>
              <a:t>P</a:t>
            </a:r>
            <a:r>
              <a:rPr lang="zh-CN" altLang="en-US" dirty="0"/>
              <a:t>击）那么在真实的世界里，到底有没有外星人呢？</a:t>
            </a:r>
          </a:p>
        </p:txBody>
      </p:sp>
      <p:sp>
        <p:nvSpPr>
          <p:cNvPr id="4" name="灯片编号占位符 3"/>
          <p:cNvSpPr>
            <a:spLocks noGrp="1"/>
          </p:cNvSpPr>
          <p:nvPr>
            <p:ph type="sldNum" sz="quarter" idx="5"/>
          </p:nvPr>
        </p:nvSpPr>
        <p:spPr/>
        <p:txBody>
          <a:bodyPr/>
          <a:lstStyle/>
          <a:p>
            <a:fld id="{370F3633-68CD-413B-93F5-A7373A8DDC34}" type="slidenum">
              <a:rPr lang="zh-CN" altLang="en-US" smtClean="0"/>
              <a:t>3</a:t>
            </a:fld>
            <a:endParaRPr lang="zh-CN" altLang="en-US"/>
          </a:p>
        </p:txBody>
      </p:sp>
    </p:spTree>
    <p:extLst>
      <p:ext uri="{BB962C8B-B14F-4D97-AF65-F5344CB8AC3E}">
        <p14:creationId xmlns:p14="http://schemas.microsoft.com/office/powerpoint/2010/main" val="318558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假如真的存在外星人，他们能否在这个宇宙的物理定律之下访问我们地 球呢？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11789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这是最靠近银河系的仙女座星系。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932532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这个星系距离我们有大概 </a:t>
            </a:r>
            <a:r>
              <a:rPr lang="en-US" altLang="zh-CN" sz="1800" dirty="0">
                <a:solidFill>
                  <a:srgbClr val="000000"/>
                </a:solidFill>
                <a:effectLst/>
                <a:latin typeface="宋体" panose="02010600030101010101" pitchFamily="2" charset="-122"/>
                <a:ea typeface="等线" panose="02010600030101010101" pitchFamily="2" charset="-122"/>
              </a:rPr>
              <a:t>250 </a:t>
            </a:r>
            <a:r>
              <a:rPr lang="zh-CN" altLang="en-US" sz="1800" dirty="0">
                <a:solidFill>
                  <a:srgbClr val="000000"/>
                </a:solidFill>
                <a:effectLst/>
                <a:latin typeface="宋体" panose="02010600030101010101" pitchFamily="2" charset="-122"/>
                <a:ea typeface="等线" panose="02010600030101010101" pitchFamily="2" charset="-122"/>
              </a:rPr>
              <a:t>万光年。它跟我们地球所在的银河系非常 像，同样是螺旋星系，有几条旋臂。也有数千亿颗恒星，按照相信有地 外生命的人的说法，这样的星系更有可能产生生命。</a:t>
            </a:r>
          </a:p>
        </p:txBody>
      </p:sp>
    </p:spTree>
    <p:extLst>
      <p:ext uri="{BB962C8B-B14F-4D97-AF65-F5344CB8AC3E}">
        <p14:creationId xmlns:p14="http://schemas.microsoft.com/office/powerpoint/2010/main" val="2184653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4.1. </a:t>
            </a:r>
            <a:r>
              <a:rPr lang="zh-CN" altLang="en-US" dirty="0"/>
              <a:t>耗费时间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仙女座星系离我们非常遥远，在这两个遥远天体之间进行星际旅行非常 耗费时间。 人类的航天器，每秒</a:t>
            </a:r>
            <a:r>
              <a:rPr lang="en-US" altLang="zh-CN" dirty="0"/>
              <a:t>16.7 </a:t>
            </a:r>
            <a:r>
              <a:rPr lang="zh-CN" altLang="en-US" dirty="0"/>
              <a:t>公里，约</a:t>
            </a:r>
            <a:r>
              <a:rPr lang="en-US" altLang="zh-CN" dirty="0"/>
              <a:t>450 </a:t>
            </a:r>
            <a:r>
              <a:rPr lang="zh-CN" altLang="en-US" dirty="0"/>
              <a:t>亿年（</a:t>
            </a:r>
            <a:r>
              <a:rPr lang="en-US" altLang="zh-CN" dirty="0"/>
              <a:t>44,910,179,641 </a:t>
            </a:r>
            <a:r>
              <a:rPr lang="zh-CN" altLang="en-US" dirty="0"/>
              <a:t>年）才能 从地球飞到仙女座。假如外星人的航天器到达光速的一半，他们也要 </a:t>
            </a:r>
            <a:r>
              <a:rPr lang="en-US" altLang="zh-CN" dirty="0"/>
              <a:t>500 </a:t>
            </a:r>
            <a:r>
              <a:rPr lang="zh-CN" altLang="en-US" dirty="0"/>
              <a:t>万年的时间，才能从仙女座飞到地球！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从物理学和生物学的角度来看，没有任何生命可以如此长寿！</a:t>
            </a:r>
          </a:p>
        </p:txBody>
      </p:sp>
    </p:spTree>
    <p:extLst>
      <p:ext uri="{BB962C8B-B14F-4D97-AF65-F5344CB8AC3E}">
        <p14:creationId xmlns:p14="http://schemas.microsoft.com/office/powerpoint/2010/main" val="1205580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4.2. </a:t>
            </a:r>
            <a:r>
              <a:rPr lang="zh-CN" altLang="en-US" sz="1800" dirty="0">
                <a:solidFill>
                  <a:srgbClr val="000000"/>
                </a:solidFill>
                <a:effectLst/>
                <a:latin typeface="宋体" panose="02010600030101010101" pitchFamily="2" charset="-122"/>
                <a:ea typeface="等线" panose="02010600030101010101" pitchFamily="2" charset="-122"/>
              </a:rPr>
              <a:t>耗费能量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我们再从能量消耗的角度来看。航天器的升空与减速需要大量的燃料。 一般需要大概 </a:t>
            </a:r>
            <a:r>
              <a:rPr lang="en-US" altLang="zh-CN" sz="1800" dirty="0">
                <a:solidFill>
                  <a:srgbClr val="000000"/>
                </a:solidFill>
                <a:effectLst/>
                <a:latin typeface="宋体" panose="02010600030101010101" pitchFamily="2" charset="-122"/>
                <a:ea typeface="等线" panose="02010600030101010101" pitchFamily="2" charset="-122"/>
              </a:rPr>
              <a:t>330 </a:t>
            </a:r>
            <a:r>
              <a:rPr lang="zh-CN" altLang="en-US" sz="1800" dirty="0">
                <a:solidFill>
                  <a:srgbClr val="000000"/>
                </a:solidFill>
                <a:effectLst/>
                <a:latin typeface="宋体" panose="02010600030101010101" pitchFamily="2" charset="-122"/>
                <a:ea typeface="等线" panose="02010600030101010101" pitchFamily="2" charset="-122"/>
              </a:rPr>
              <a:t>万公斤的推力。</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484804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除了需要庞大的动力，还需要有巨大的能量。图中航天飞机两分钟消耗 的能量可以供给 </a:t>
            </a:r>
            <a:r>
              <a:rPr lang="en-US" altLang="zh-CN" sz="1800" dirty="0">
                <a:solidFill>
                  <a:srgbClr val="000000"/>
                </a:solidFill>
                <a:effectLst/>
                <a:latin typeface="宋体" panose="02010600030101010101" pitchFamily="2" charset="-122"/>
                <a:ea typeface="等线" panose="02010600030101010101" pitchFamily="2" charset="-122"/>
              </a:rPr>
              <a:t>8 </a:t>
            </a:r>
            <a:r>
              <a:rPr lang="zh-CN" altLang="en-US" sz="1800" dirty="0">
                <a:solidFill>
                  <a:srgbClr val="000000"/>
                </a:solidFill>
                <a:effectLst/>
                <a:latin typeface="宋体" panose="02010600030101010101" pitchFamily="2" charset="-122"/>
                <a:ea typeface="等线" panose="02010600030101010101" pitchFamily="2" charset="-122"/>
              </a:rPr>
              <a:t>万 </a:t>
            </a:r>
            <a:r>
              <a:rPr lang="en-US" altLang="zh-CN" sz="1800" dirty="0">
                <a:solidFill>
                  <a:srgbClr val="000000"/>
                </a:solidFill>
                <a:effectLst/>
                <a:latin typeface="宋体" panose="02010600030101010101" pitchFamily="2" charset="-122"/>
                <a:ea typeface="等线" panose="02010600030101010101" pitchFamily="2" charset="-122"/>
              </a:rPr>
              <a:t>7 </a:t>
            </a:r>
            <a:r>
              <a:rPr lang="zh-CN" altLang="en-US" sz="1800" dirty="0">
                <a:solidFill>
                  <a:srgbClr val="000000"/>
                </a:solidFill>
                <a:effectLst/>
                <a:latin typeface="宋体" panose="02010600030101010101" pitchFamily="2" charset="-122"/>
                <a:ea typeface="等线" panose="02010600030101010101" pitchFamily="2" charset="-122"/>
              </a:rPr>
              <a:t>千个家庭一整天的能源消耗。</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088084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根据动能公式，一个 </a:t>
            </a:r>
            <a:r>
              <a:rPr lang="en-US" altLang="zh-CN" sz="1800" dirty="0">
                <a:solidFill>
                  <a:srgbClr val="000000"/>
                </a:solidFill>
                <a:effectLst/>
                <a:latin typeface="宋体" panose="02010600030101010101" pitchFamily="2" charset="-122"/>
                <a:ea typeface="等线" panose="02010600030101010101" pitchFamily="2" charset="-122"/>
              </a:rPr>
              <a:t>1000 </a:t>
            </a:r>
            <a:r>
              <a:rPr lang="zh-CN" altLang="en-US" sz="1800" dirty="0">
                <a:solidFill>
                  <a:srgbClr val="000000"/>
                </a:solidFill>
                <a:effectLst/>
                <a:latin typeface="宋体" panose="02010600030101010101" pitchFamily="2" charset="-122"/>
                <a:ea typeface="等线" panose="02010600030101010101" pitchFamily="2" charset="-122"/>
              </a:rPr>
              <a:t>吨的航天器要加速到光速的三分之二，需要的 能量为 </a:t>
            </a:r>
            <a:r>
              <a:rPr lang="en-US" altLang="zh-CN" sz="1800" dirty="0">
                <a:solidFill>
                  <a:srgbClr val="000000"/>
                </a:solidFill>
                <a:effectLst/>
                <a:latin typeface="宋体" panose="02010600030101010101" pitchFamily="2" charset="-122"/>
                <a:ea typeface="等线" panose="02010600030101010101" pitchFamily="2" charset="-122"/>
              </a:rPr>
              <a:t>2×10</a:t>
            </a:r>
            <a:r>
              <a:rPr lang="en-US" altLang="zh-CN" sz="1800" baseline="30000" dirty="0">
                <a:solidFill>
                  <a:srgbClr val="000000"/>
                </a:solidFill>
                <a:effectLst/>
                <a:latin typeface="宋体" panose="02010600030101010101" pitchFamily="2" charset="-122"/>
                <a:ea typeface="等线" panose="02010600030101010101" pitchFamily="2" charset="-122"/>
              </a:rPr>
              <a:t>16</a:t>
            </a:r>
            <a:r>
              <a:rPr lang="zh-CN" altLang="en-US" sz="1800" dirty="0">
                <a:solidFill>
                  <a:srgbClr val="000000"/>
                </a:solidFill>
                <a:effectLst/>
                <a:latin typeface="宋体" panose="02010600030101010101" pitchFamily="2" charset="-122"/>
                <a:ea typeface="等线" panose="02010600030101010101" pitchFamily="2" charset="-122"/>
              </a:rPr>
              <a:t>焦耳。相当于太阳每秒辐射到地球的能量的十分之一！</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在宇宙里面，不存在一个这样的能量来源可以推动飞船达到这样的高速， 也没有别的已知物理过程可以给飞船提供如此大的能量。</a:t>
            </a:r>
          </a:p>
        </p:txBody>
      </p:sp>
    </p:spTree>
    <p:extLst>
      <p:ext uri="{BB962C8B-B14F-4D97-AF65-F5344CB8AC3E}">
        <p14:creationId xmlns:p14="http://schemas.microsoft.com/office/powerpoint/2010/main" val="2977171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4.3. </a:t>
            </a:r>
            <a:r>
              <a:rPr lang="zh-CN" altLang="en-US" sz="1800" dirty="0">
                <a:solidFill>
                  <a:srgbClr val="000000"/>
                </a:solidFill>
                <a:effectLst/>
                <a:latin typeface="宋体" panose="02010600030101010101" pitchFamily="2" charset="-122"/>
                <a:ea typeface="等线" panose="02010600030101010101" pitchFamily="2" charset="-122"/>
              </a:rPr>
              <a:t>充满撞击风险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除了能量消耗巨大以外，星际旅行也充满着危险。航天器一旦发生碰撞， 后果会非常严重。</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看这个图片，一只小鸟撞在了飞机上。小鸟把飞机撞凹陷了。为什么这 么小的鸟会产生这么大的撞击力呢？</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a:t>
            </a: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破坏实际上主要来自飞行器的速度而不是小鸟本身的质量。</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a:t>
            </a: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根据物理定理，一只</a:t>
            </a:r>
            <a:r>
              <a:rPr lang="en-US" altLang="zh-CN" sz="1800" dirty="0">
                <a:solidFill>
                  <a:srgbClr val="000000"/>
                </a:solidFill>
                <a:effectLst/>
                <a:latin typeface="宋体" panose="02010600030101010101" pitchFamily="2" charset="-122"/>
                <a:ea typeface="等线" panose="02010600030101010101" pitchFamily="2" charset="-122"/>
              </a:rPr>
              <a:t>0.45</a:t>
            </a:r>
            <a:r>
              <a:rPr lang="zh-CN" altLang="en-US" sz="1800" dirty="0">
                <a:solidFill>
                  <a:srgbClr val="000000"/>
                </a:solidFill>
                <a:effectLst/>
                <a:latin typeface="宋体" panose="02010600030101010101" pitchFamily="2" charset="-122"/>
                <a:ea typeface="等线" panose="02010600030101010101" pitchFamily="2" charset="-122"/>
              </a:rPr>
              <a:t>公斤的鸟与时速</a:t>
            </a:r>
            <a:r>
              <a:rPr lang="en-US" altLang="zh-CN" sz="1800" dirty="0">
                <a:solidFill>
                  <a:srgbClr val="000000"/>
                </a:solidFill>
                <a:effectLst/>
                <a:latin typeface="宋体" panose="02010600030101010101" pitchFamily="2" charset="-122"/>
                <a:ea typeface="等线" panose="02010600030101010101" pitchFamily="2" charset="-122"/>
              </a:rPr>
              <a:t>800</a:t>
            </a:r>
            <a:r>
              <a:rPr lang="zh-CN" altLang="en-US" sz="1800" dirty="0">
                <a:solidFill>
                  <a:srgbClr val="000000"/>
                </a:solidFill>
                <a:effectLst/>
                <a:latin typeface="宋体" panose="02010600030101010101" pitchFamily="2" charset="-122"/>
                <a:ea typeface="等线" panose="02010600030101010101" pitchFamily="2" charset="-122"/>
              </a:rPr>
              <a:t>公里的飞机相撞， 会产生 </a:t>
            </a:r>
            <a:r>
              <a:rPr lang="en-US" altLang="zh-CN" sz="1800" dirty="0">
                <a:solidFill>
                  <a:srgbClr val="000000"/>
                </a:solidFill>
                <a:effectLst/>
                <a:latin typeface="宋体" panose="02010600030101010101" pitchFamily="2" charset="-122"/>
                <a:ea typeface="等线" panose="02010600030101010101" pitchFamily="2" charset="-122"/>
              </a:rPr>
              <a:t>153 </a:t>
            </a:r>
            <a:r>
              <a:rPr lang="zh-CN" altLang="en-US" sz="1800" dirty="0">
                <a:solidFill>
                  <a:srgbClr val="000000"/>
                </a:solidFill>
                <a:effectLst/>
                <a:latin typeface="宋体" panose="02010600030101010101" pitchFamily="2" charset="-122"/>
                <a:ea typeface="等线" panose="02010600030101010101" pitchFamily="2" charset="-122"/>
              </a:rPr>
              <a:t>公斤的冲击力。</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a:t>
            </a: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一只</a:t>
            </a:r>
            <a:r>
              <a:rPr lang="en-US" altLang="zh-CN" sz="1800" dirty="0">
                <a:solidFill>
                  <a:srgbClr val="000000"/>
                </a:solidFill>
                <a:effectLst/>
                <a:latin typeface="宋体" panose="02010600030101010101" pitchFamily="2" charset="-122"/>
                <a:ea typeface="等线" panose="02010600030101010101" pitchFamily="2" charset="-122"/>
              </a:rPr>
              <a:t>7 </a:t>
            </a:r>
            <a:r>
              <a:rPr lang="zh-CN" altLang="en-US" sz="1800" dirty="0">
                <a:solidFill>
                  <a:srgbClr val="000000"/>
                </a:solidFill>
                <a:effectLst/>
                <a:latin typeface="宋体" panose="02010600030101010101" pitchFamily="2" charset="-122"/>
                <a:ea typeface="等线" panose="02010600030101010101" pitchFamily="2" charset="-122"/>
              </a:rPr>
              <a:t>公斤的大鸟撞在时速</a:t>
            </a:r>
            <a:r>
              <a:rPr lang="en-US" altLang="zh-CN" sz="1800" dirty="0">
                <a:solidFill>
                  <a:srgbClr val="000000"/>
                </a:solidFill>
                <a:effectLst/>
                <a:latin typeface="宋体" panose="02010600030101010101" pitchFamily="2" charset="-122"/>
                <a:ea typeface="等线" panose="02010600030101010101" pitchFamily="2" charset="-122"/>
              </a:rPr>
              <a:t>960 </a:t>
            </a:r>
            <a:r>
              <a:rPr lang="zh-CN" altLang="en-US" sz="1800" dirty="0">
                <a:solidFill>
                  <a:srgbClr val="000000"/>
                </a:solidFill>
                <a:effectLst/>
                <a:latin typeface="宋体" panose="02010600030101010101" pitchFamily="2" charset="-122"/>
                <a:ea typeface="等线" panose="02010600030101010101" pitchFamily="2" charset="-122"/>
              </a:rPr>
              <a:t>公里的飞机上，冲击力将达到 </a:t>
            </a:r>
            <a:r>
              <a:rPr lang="en-US" altLang="zh-CN" sz="1800" dirty="0">
                <a:solidFill>
                  <a:srgbClr val="000000"/>
                </a:solidFill>
                <a:effectLst/>
                <a:latin typeface="宋体" panose="02010600030101010101" pitchFamily="2" charset="-122"/>
                <a:ea typeface="等线" panose="02010600030101010101" pitchFamily="2" charset="-122"/>
              </a:rPr>
              <a:t>144 </a:t>
            </a:r>
            <a:r>
              <a:rPr lang="zh-CN" altLang="en-US" sz="1800" dirty="0">
                <a:solidFill>
                  <a:srgbClr val="000000"/>
                </a:solidFill>
                <a:effectLst/>
                <a:latin typeface="宋体" panose="02010600030101010101" pitchFamily="2" charset="-122"/>
                <a:ea typeface="等线" panose="02010600030101010101" pitchFamily="2" charset="-122"/>
              </a:rPr>
              <a:t>吨。</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42752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如果航天器高速运动，很容易跟宇宙空间的物质发生碰撞。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1983</a:t>
            </a:r>
            <a:r>
              <a:rPr lang="zh-CN" altLang="en-US" sz="1800" dirty="0">
                <a:solidFill>
                  <a:srgbClr val="000000"/>
                </a:solidFill>
                <a:effectLst/>
                <a:latin typeface="宋体" panose="02010600030101010101" pitchFamily="2" charset="-122"/>
                <a:ea typeface="等线" panose="02010600030101010101" pitchFamily="2" charset="-122"/>
              </a:rPr>
              <a:t>年，一块直径只有</a:t>
            </a:r>
            <a:r>
              <a:rPr lang="en-US" altLang="zh-CN" sz="1800" dirty="0">
                <a:solidFill>
                  <a:srgbClr val="000000"/>
                </a:solidFill>
                <a:effectLst/>
                <a:latin typeface="宋体" panose="02010600030101010101" pitchFamily="2" charset="-122"/>
                <a:ea typeface="等线" panose="02010600030101010101" pitchFamily="2" charset="-122"/>
              </a:rPr>
              <a:t>0.7</a:t>
            </a:r>
            <a:r>
              <a:rPr lang="zh-CN" altLang="en-US" sz="1800" dirty="0">
                <a:solidFill>
                  <a:srgbClr val="000000"/>
                </a:solidFill>
                <a:effectLst/>
                <a:latin typeface="宋体" panose="02010600030101010101" pitchFamily="2" charset="-122"/>
                <a:ea typeface="等线" panose="02010600030101010101" pitchFamily="2" charset="-122"/>
              </a:rPr>
              <a:t>毫米的碎片打在挑战者号航天飞机的窗户上， 维修费用达 </a:t>
            </a:r>
            <a:r>
              <a:rPr lang="en-US" altLang="zh-CN" sz="1800" dirty="0">
                <a:solidFill>
                  <a:srgbClr val="000000"/>
                </a:solidFill>
                <a:effectLst/>
                <a:latin typeface="宋体" panose="02010600030101010101" pitchFamily="2" charset="-122"/>
                <a:ea typeface="等线" panose="02010600030101010101" pitchFamily="2" charset="-122"/>
              </a:rPr>
              <a:t>5 </a:t>
            </a:r>
            <a:r>
              <a:rPr lang="zh-CN" altLang="en-US" sz="1800" dirty="0">
                <a:solidFill>
                  <a:srgbClr val="000000"/>
                </a:solidFill>
                <a:effectLst/>
                <a:latin typeface="宋体" panose="02010600030101010101" pitchFamily="2" charset="-122"/>
                <a:ea typeface="等线" panose="02010600030101010101" pitchFamily="2" charset="-122"/>
              </a:rPr>
              <a:t>万美元。可见，航天器在高速运行的时候，只要发生一点 点的碰撞，就会遭受巨大的损伤。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12915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说到这，有些同学可能会问宇宙不是真空吗？会有这么多的小碎石之类 的物质吗？答案是有的。图片是太阳系的平面图，知道小行星带在哪里 吗？就在火星和木星轨道之间。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43650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关于这个话题，首先要知道的是：如果要相信某样东西是存在的，我们 必须先找到它存在的客观证据。（</a:t>
            </a:r>
            <a:r>
              <a:rPr lang="en-US" altLang="zh-CN" dirty="0"/>
              <a:t>P</a:t>
            </a:r>
            <a:r>
              <a:rPr lang="zh-CN" altLang="en-US" dirty="0"/>
              <a:t>击） 比如恐龙，原来人们并不知道是否有 恐龙，但后来发现了恐龙的化石。恐龙的化石科学地证明了恐龙是曾经 真实存在的一种生物。在恐龙化石这个有力证据的支持下，我们就可以 相信恐龙在过去是的确存在的。 </a:t>
            </a:r>
          </a:p>
        </p:txBody>
      </p:sp>
      <p:sp>
        <p:nvSpPr>
          <p:cNvPr id="4" name="灯片编号占位符 3"/>
          <p:cNvSpPr>
            <a:spLocks noGrp="1"/>
          </p:cNvSpPr>
          <p:nvPr>
            <p:ph type="sldNum" sz="quarter" idx="5"/>
          </p:nvPr>
        </p:nvSpPr>
        <p:spPr/>
        <p:txBody>
          <a:bodyPr/>
          <a:lstStyle/>
          <a:p>
            <a:fld id="{370F3633-68CD-413B-93F5-A7373A8DDC34}" type="slidenum">
              <a:rPr lang="zh-CN" altLang="en-US" smtClean="0"/>
              <a:t>4</a:t>
            </a:fld>
            <a:endParaRPr lang="zh-CN" altLang="en-US"/>
          </a:p>
        </p:txBody>
      </p:sp>
    </p:spTree>
    <p:extLst>
      <p:ext uri="{BB962C8B-B14F-4D97-AF65-F5344CB8AC3E}">
        <p14:creationId xmlns:p14="http://schemas.microsoft.com/office/powerpoint/2010/main" val="3484733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小行星带是小行星最密集的区域，估计数量有 </a:t>
            </a:r>
            <a:r>
              <a:rPr lang="en-US" altLang="zh-CN" sz="1800" dirty="0">
                <a:solidFill>
                  <a:srgbClr val="000000"/>
                </a:solidFill>
                <a:effectLst/>
                <a:latin typeface="宋体" panose="02010600030101010101" pitchFamily="2" charset="-122"/>
                <a:ea typeface="等线" panose="02010600030101010101" pitchFamily="2" charset="-122"/>
              </a:rPr>
              <a:t>50 </a:t>
            </a:r>
            <a:r>
              <a:rPr lang="zh-CN" altLang="en-US" sz="1800" dirty="0">
                <a:solidFill>
                  <a:srgbClr val="000000"/>
                </a:solidFill>
                <a:effectLst/>
                <a:latin typeface="宋体" panose="02010600030101010101" pitchFamily="2" charset="-122"/>
                <a:ea typeface="等线" panose="02010600030101010101" pitchFamily="2" charset="-122"/>
              </a:rPr>
              <a:t>万颗，所以，太空并不 是空无一物的真空。航天器在宇宙行驶的过程中，有可能跟宇宙中运行 的小行星发生碰撞而被撞毁。</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你可能会觉得，图上面这些石块这么小，就算碰到了也不至于造成太大 损伤。不过这些石块只是在图片上看起来很小，如果有参照物，你就知 道这些小行星一点都不小。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727043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这是洛杉矶与普通小行星的大小对比图。从图上你就可以看到，这颗小 行星能够完全覆盖整个城市。</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我们印象中坠落到地球的陨石都不大，那是因为经过大气层摩擦，本身 不算太大的陨石被烧掉了大部分，到达地面的时候，就会剩下相对小的一块。</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不过，宇宙中的普通小行星和陨石通常是非常巨大的，所以航天器一旦 撞上小行星，一定会被撞毁。</a:t>
            </a:r>
          </a:p>
          <a:p>
            <a:pPr>
              <a:tabLst>
                <a:tab pos="1620520" algn="l"/>
              </a:tabLst>
            </a:pP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7339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4.4. </a:t>
            </a:r>
            <a:r>
              <a:rPr lang="zh-CN" altLang="en-US" sz="1800" dirty="0">
                <a:solidFill>
                  <a:srgbClr val="000000"/>
                </a:solidFill>
                <a:effectLst/>
                <a:latin typeface="宋体" panose="02010600030101010101" pitchFamily="2" charset="-122"/>
                <a:ea typeface="等线" panose="02010600030101010101" pitchFamily="2" charset="-122"/>
              </a:rPr>
              <a:t>超新星爆发</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另外，超新星爆发也会把大量的物质抛入太空。</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698560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超新星是某些恒星在演化接近末期时经历的一种剧烈爆炸。可以将其中 大部分甚至几乎所有物质以高至十分之一光速的速度向外抛散。所以， 如果宇宙飞船经过这个区域的话，就会很容易被抛射出来的物质所击中。</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那么，这种的碰撞到底有多危险呢？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170604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假如飞行器的速度达到光速的三分之二，碰上一颗质量是 </a:t>
            </a:r>
            <a:r>
              <a:rPr lang="en-US" altLang="zh-CN" sz="1800" dirty="0">
                <a:solidFill>
                  <a:srgbClr val="000000"/>
                </a:solidFill>
                <a:effectLst/>
                <a:latin typeface="宋体" panose="02010600030101010101" pitchFamily="2" charset="-122"/>
                <a:ea typeface="等线" panose="02010600030101010101" pitchFamily="2" charset="-122"/>
              </a:rPr>
              <a:t>10 </a:t>
            </a:r>
            <a:r>
              <a:rPr lang="zh-CN" altLang="en-US" sz="1800" dirty="0">
                <a:solidFill>
                  <a:srgbClr val="000000"/>
                </a:solidFill>
                <a:effectLst/>
                <a:latin typeface="宋体" panose="02010600030101010101" pitchFamily="2" charset="-122"/>
                <a:ea typeface="等线" panose="02010600030101010101" pitchFamily="2" charset="-122"/>
              </a:rPr>
              <a:t>吨的陨石， 产生的冲撞力有 </a:t>
            </a:r>
            <a:r>
              <a:rPr lang="en-US" altLang="zh-CN" sz="1800" dirty="0">
                <a:solidFill>
                  <a:srgbClr val="000000"/>
                </a:solidFill>
                <a:effectLst/>
                <a:latin typeface="宋体" panose="02010600030101010101" pitchFamily="2" charset="-122"/>
                <a:ea typeface="等线" panose="02010600030101010101" pitchFamily="2" charset="-122"/>
              </a:rPr>
              <a:t>20 </a:t>
            </a:r>
            <a:r>
              <a:rPr lang="zh-CN" altLang="en-US" sz="1800" dirty="0">
                <a:solidFill>
                  <a:srgbClr val="000000"/>
                </a:solidFill>
                <a:effectLst/>
                <a:latin typeface="宋体" panose="02010600030101010101" pitchFamily="2" charset="-122"/>
                <a:ea typeface="等线" panose="02010600030101010101" pitchFamily="2" charset="-122"/>
              </a:rPr>
              <a:t>万吨。按照这样的冲撞力，就足以把飞行器撞毁。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492010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假如一块陨石的质量是</a:t>
            </a:r>
            <a:r>
              <a:rPr lang="en-US" altLang="zh-CN" sz="1800" dirty="0">
                <a:solidFill>
                  <a:srgbClr val="000000"/>
                </a:solidFill>
                <a:effectLst/>
                <a:latin typeface="宋体" panose="02010600030101010101" pitchFamily="2" charset="-122"/>
                <a:ea typeface="等线" panose="02010600030101010101" pitchFamily="2" charset="-122"/>
              </a:rPr>
              <a:t>30 </a:t>
            </a:r>
            <a:r>
              <a:rPr lang="zh-CN" altLang="en-US" sz="1800" dirty="0">
                <a:solidFill>
                  <a:srgbClr val="000000"/>
                </a:solidFill>
                <a:effectLst/>
                <a:latin typeface="宋体" panose="02010600030101010101" pitchFamily="2" charset="-122"/>
                <a:ea typeface="等线" panose="02010600030101010101" pitchFamily="2" charset="-122"/>
              </a:rPr>
              <a:t>吨（</a:t>
            </a:r>
            <a:r>
              <a:rPr lang="en-US" altLang="zh-CN" sz="1800" dirty="0">
                <a:solidFill>
                  <a:srgbClr val="000000"/>
                </a:solidFill>
                <a:effectLst/>
                <a:latin typeface="宋体" panose="02010600030101010101" pitchFamily="2" charset="-122"/>
                <a:ea typeface="等线" panose="02010600030101010101" pitchFamily="2" charset="-122"/>
              </a:rPr>
              <a:t>3 </a:t>
            </a:r>
            <a:r>
              <a:rPr lang="zh-CN" altLang="en-US" sz="1800" dirty="0">
                <a:solidFill>
                  <a:srgbClr val="000000"/>
                </a:solidFill>
                <a:effectLst/>
                <a:latin typeface="宋体" panose="02010600030101010101" pitchFamily="2" charset="-122"/>
                <a:ea typeface="等线" panose="02010600030101010101" pitchFamily="2" charset="-122"/>
              </a:rPr>
              <a:t>万公斤），以光速三分之二的速度撞 击飞行器。倘若它的动能全部转化为热能，那它释放出来的能量是： </a:t>
            </a:r>
            <a:r>
              <a:rPr lang="en-US" altLang="zh-CN" sz="1800" dirty="0">
                <a:solidFill>
                  <a:srgbClr val="000000"/>
                </a:solidFill>
                <a:effectLst/>
                <a:latin typeface="宋体" panose="02010600030101010101" pitchFamily="2" charset="-122"/>
                <a:ea typeface="等线" panose="02010600030101010101" pitchFamily="2" charset="-122"/>
              </a:rPr>
              <a:t>6×10</a:t>
            </a:r>
            <a:r>
              <a:rPr lang="en-US" altLang="zh-CN" sz="1800" baseline="30000" dirty="0">
                <a:solidFill>
                  <a:srgbClr val="000000"/>
                </a:solidFill>
                <a:effectLst/>
                <a:latin typeface="宋体" panose="02010600030101010101" pitchFamily="2" charset="-122"/>
                <a:ea typeface="等线" panose="02010600030101010101" pitchFamily="2" charset="-122"/>
              </a:rPr>
              <a:t>14</a:t>
            </a:r>
            <a:r>
              <a:rPr lang="zh-CN" altLang="en-US" sz="1800" dirty="0">
                <a:solidFill>
                  <a:srgbClr val="000000"/>
                </a:solidFill>
                <a:effectLst/>
                <a:latin typeface="宋体" panose="02010600030101010101" pitchFamily="2" charset="-122"/>
                <a:ea typeface="等线" panose="02010600030101010101" pitchFamily="2" charset="-122"/>
              </a:rPr>
              <a:t>焦耳。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348456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广岛原子弹是人类第一次使用的核武器。它所释放出的能量是 </a:t>
            </a:r>
            <a:r>
              <a:rPr lang="en-US" altLang="zh-CN" sz="1800" dirty="0">
                <a:solidFill>
                  <a:srgbClr val="000000"/>
                </a:solidFill>
                <a:effectLst/>
                <a:latin typeface="宋体" panose="02010600030101010101" pitchFamily="2" charset="-122"/>
                <a:ea typeface="等线" panose="02010600030101010101" pitchFamily="2" charset="-122"/>
              </a:rPr>
              <a:t>5.5×10</a:t>
            </a:r>
            <a:r>
              <a:rPr lang="en-US" altLang="zh-CN" sz="1800" baseline="30000" dirty="0">
                <a:solidFill>
                  <a:srgbClr val="000000"/>
                </a:solidFill>
                <a:effectLst/>
                <a:latin typeface="宋体" panose="02010600030101010101" pitchFamily="2" charset="-122"/>
                <a:ea typeface="等线" panose="02010600030101010101" pitchFamily="2" charset="-122"/>
              </a:rPr>
              <a:t>13</a:t>
            </a: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焦耳。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79736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0" dirty="0">
                <a:solidFill>
                  <a:srgbClr val="000000"/>
                </a:solidFill>
                <a:effectLst/>
                <a:latin typeface="宋体" panose="02010600030101010101" pitchFamily="2" charset="-122"/>
                <a:cs typeface="Times New Roman" panose="02020603050405020304" pitchFamily="18" charset="0"/>
              </a:rPr>
              <a:t> 看这个对比图：左边是那颗质量为 </a:t>
            </a:r>
            <a:r>
              <a:rPr lang="en-US" altLang="zh-CN" sz="1800" kern="0" dirty="0">
                <a:solidFill>
                  <a:srgbClr val="000000"/>
                </a:solidFill>
                <a:effectLst/>
                <a:latin typeface="宋体" panose="02010600030101010101" pitchFamily="2" charset="-122"/>
                <a:cs typeface="Times New Roman" panose="02020603050405020304" pitchFamily="18" charset="0"/>
              </a:rPr>
              <a:t>30 </a:t>
            </a:r>
            <a:r>
              <a:rPr lang="zh-CN" altLang="en-US" sz="1800" kern="0" dirty="0">
                <a:solidFill>
                  <a:srgbClr val="000000"/>
                </a:solidFill>
                <a:effectLst/>
                <a:latin typeface="宋体" panose="02010600030101010101" pitchFamily="2" charset="-122"/>
                <a:cs typeface="Times New Roman" panose="02020603050405020304" pitchFamily="18" charset="0"/>
              </a:rPr>
              <a:t>吨的陨石以光速三分之二的速度撞 击飞行器所含的能量</a:t>
            </a:r>
            <a:r>
              <a:rPr lang="en-US" altLang="zh-CN" sz="1800" kern="0" dirty="0">
                <a:solidFill>
                  <a:srgbClr val="000000"/>
                </a:solidFill>
                <a:effectLst/>
                <a:latin typeface="宋体" panose="02010600030101010101" pitchFamily="2" charset="-122"/>
                <a:cs typeface="Times New Roman" panose="02020603050405020304" pitchFamily="18" charset="0"/>
              </a:rPr>
              <a:t>6×10</a:t>
            </a:r>
            <a:r>
              <a:rPr lang="en-US" altLang="zh-CN" sz="1800" kern="0" baseline="30000" dirty="0">
                <a:solidFill>
                  <a:srgbClr val="000000"/>
                </a:solidFill>
                <a:effectLst/>
                <a:latin typeface="宋体" panose="02010600030101010101" pitchFamily="2" charset="-122"/>
                <a:cs typeface="Times New Roman" panose="02020603050405020304" pitchFamily="18" charset="0"/>
              </a:rPr>
              <a:t>14</a:t>
            </a:r>
            <a:r>
              <a:rPr lang="zh-CN" altLang="en-US" sz="1800" kern="0" dirty="0">
                <a:solidFill>
                  <a:srgbClr val="000000"/>
                </a:solidFill>
                <a:effectLst/>
                <a:latin typeface="宋体" panose="02010600030101010101" pitchFamily="2" charset="-122"/>
                <a:cs typeface="Times New Roman" panose="02020603050405020304" pitchFamily="18" charset="0"/>
              </a:rPr>
              <a:t>焦耳；右边是广岛原子弹所释放出来的能 量 </a:t>
            </a:r>
            <a:r>
              <a:rPr lang="en-US" altLang="zh-CN" sz="1800" kern="0" dirty="0">
                <a:solidFill>
                  <a:srgbClr val="000000"/>
                </a:solidFill>
                <a:effectLst/>
                <a:latin typeface="宋体" panose="02010600030101010101" pitchFamily="2" charset="-122"/>
                <a:cs typeface="Times New Roman" panose="02020603050405020304" pitchFamily="18" charset="0"/>
              </a:rPr>
              <a:t>5.5×10</a:t>
            </a:r>
            <a:r>
              <a:rPr lang="en-US" altLang="zh-CN" sz="1800" kern="0" baseline="30000" dirty="0">
                <a:solidFill>
                  <a:srgbClr val="000000"/>
                </a:solidFill>
                <a:effectLst/>
                <a:latin typeface="宋体" panose="02010600030101010101" pitchFamily="2" charset="-122"/>
                <a:cs typeface="Times New Roman" panose="02020603050405020304" pitchFamily="18" charset="0"/>
              </a:rPr>
              <a:t>13</a:t>
            </a:r>
            <a:r>
              <a:rPr lang="zh-CN" altLang="en-US" sz="1800" kern="0" dirty="0">
                <a:solidFill>
                  <a:srgbClr val="000000"/>
                </a:solidFill>
                <a:effectLst/>
                <a:latin typeface="宋体" panose="02010600030101010101" pitchFamily="2" charset="-122"/>
                <a:cs typeface="Times New Roman" panose="02020603050405020304" pitchFamily="18" charset="0"/>
              </a:rPr>
              <a:t>焦耳。通过对比，我们可以看到这颗</a:t>
            </a:r>
            <a:r>
              <a:rPr lang="en-US" altLang="zh-CN" sz="1800" kern="0" dirty="0">
                <a:solidFill>
                  <a:srgbClr val="000000"/>
                </a:solidFill>
                <a:effectLst/>
                <a:latin typeface="宋体" panose="02010600030101010101" pitchFamily="2" charset="-122"/>
                <a:cs typeface="Times New Roman" panose="02020603050405020304" pitchFamily="18" charset="0"/>
              </a:rPr>
              <a:t>30 </a:t>
            </a:r>
            <a:r>
              <a:rPr lang="zh-CN" altLang="en-US" sz="1800" kern="0" dirty="0">
                <a:solidFill>
                  <a:srgbClr val="000000"/>
                </a:solidFill>
                <a:effectLst/>
                <a:latin typeface="宋体" panose="02010600030101010101" pitchFamily="2" charset="-122"/>
                <a:cs typeface="Times New Roman" panose="02020603050405020304" pitchFamily="18" charset="0"/>
              </a:rPr>
              <a:t>吨的陨石高速飞行 所含的能量相当于 </a:t>
            </a:r>
            <a:r>
              <a:rPr lang="en-US" altLang="zh-CN" sz="1800" kern="0" dirty="0">
                <a:solidFill>
                  <a:srgbClr val="000000"/>
                </a:solidFill>
                <a:effectLst/>
                <a:latin typeface="宋体" panose="02010600030101010101" pitchFamily="2" charset="-122"/>
                <a:cs typeface="Times New Roman" panose="02020603050405020304" pitchFamily="18" charset="0"/>
              </a:rPr>
              <a:t>10 </a:t>
            </a:r>
            <a:r>
              <a:rPr lang="zh-CN" altLang="en-US" sz="1800" kern="0" dirty="0">
                <a:solidFill>
                  <a:srgbClr val="000000"/>
                </a:solidFill>
                <a:effectLst/>
                <a:latin typeface="宋体" panose="02010600030101010101" pitchFamily="2" charset="-122"/>
                <a:cs typeface="Times New Roman" panose="02020603050405020304" pitchFamily="18" charset="0"/>
              </a:rPr>
              <a:t>多颗广岛原子弹所释放的能量。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777180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飞行器碰上这样普通的宇宙石头相当于被十颗广岛原子弹击中！你觉得 哪个飞行器还能完好无损继续前行呢？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96258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marL="0" indent="0">
              <a:buFont typeface="Arial" panose="020B0604020202020204" pitchFamily="34" charset="0"/>
              <a:buNone/>
            </a:pPr>
            <a:r>
              <a:rPr lang="zh-CN" altLang="en-US" sz="1800" kern="0" dirty="0">
                <a:solidFill>
                  <a:srgbClr val="000000"/>
                </a:solidFill>
                <a:effectLst/>
                <a:latin typeface="宋体" panose="02010600030101010101" pitchFamily="2" charset="-122"/>
                <a:cs typeface="Times New Roman" panose="02020603050405020304" pitchFamily="18" charset="0"/>
              </a:rPr>
              <a:t>如果飞行器的速度不高，那要在旅途中花费大量（数百万年）的时间， 这是一般生命无法承受的。如果飞行器的速度很高，与星际物质（如陨石） 碰撞，把飞行器摧毁的几率会很高。可见，星际旅行几乎是不可能的！</a:t>
            </a:r>
          </a:p>
          <a:p>
            <a:pPr marL="0" indent="0">
              <a:buFont typeface="Arial" panose="020B0604020202020204" pitchFamily="34" charset="0"/>
              <a:buNone/>
            </a:pPr>
            <a:r>
              <a:rPr lang="zh-CN" altLang="en-US" sz="1800" kern="0" dirty="0">
                <a:solidFill>
                  <a:srgbClr val="000000"/>
                </a:solidFill>
                <a:effectLst/>
                <a:latin typeface="宋体" panose="02010600030101010101" pitchFamily="2" charset="-122"/>
                <a:cs typeface="Times New Roman" panose="02020603050405020304" pitchFamily="18" charset="0"/>
              </a:rPr>
              <a:t>我们结合这些客观的科学证据来分析外星人的时候，就可以知道目前没 有任何证据能证明存在外星人。没有证据证实的东西不可信！</a:t>
            </a:r>
          </a:p>
        </p:txBody>
      </p:sp>
    </p:spTree>
    <p:extLst>
      <p:ext uri="{BB962C8B-B14F-4D97-AF65-F5344CB8AC3E}">
        <p14:creationId xmlns:p14="http://schemas.microsoft.com/office/powerpoint/2010/main" val="201694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同学们要记住：没有证据证实的东西不可信！尽管当下关于外星人的话 题很热门，但我们不能被忽悠，以为媒体或某些人说有，就认为一定有。 外星人到底存不存在，不是什么专家说了算，也不是多少群众说了算的， 还得看证据。这节课，我们就从科学的角度，来解开关于外星人的谜。</a:t>
            </a:r>
          </a:p>
          <a:p>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5</a:t>
            </a:fld>
            <a:endParaRPr lang="zh-CN" altLang="en-US"/>
          </a:p>
        </p:txBody>
      </p:sp>
    </p:spTree>
    <p:extLst>
      <p:ext uri="{BB962C8B-B14F-4D97-AF65-F5344CB8AC3E}">
        <p14:creationId xmlns:p14="http://schemas.microsoft.com/office/powerpoint/2010/main" val="3902203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5.</a:t>
            </a:r>
            <a:r>
              <a:rPr lang="zh-CN" altLang="en-US" sz="1800" dirty="0">
                <a:solidFill>
                  <a:srgbClr val="000000"/>
                </a:solidFill>
                <a:effectLst/>
                <a:latin typeface="宋体" panose="02010600030101010101" pitchFamily="2" charset="-122"/>
                <a:ea typeface="等线" panose="02010600030101010101" pitchFamily="2" charset="-122"/>
              </a:rPr>
              <a:t>外星人与圣经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现在，我们要来考察外星人与圣经，更准确的说，应该是圣经是否支持 外星人的存在呢？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3357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圣经中告诉我们，地球乃至整个宇宙的都是为人的生存和生活所设计的。 那么，圣经有没有提到外星人呢？</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6662749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创世记 </a:t>
            </a:r>
            <a:r>
              <a:rPr lang="en-US" altLang="zh-CN" sz="1800" dirty="0">
                <a:solidFill>
                  <a:srgbClr val="000000"/>
                </a:solidFill>
                <a:effectLst/>
                <a:latin typeface="宋体" panose="02010600030101010101" pitchFamily="2" charset="-122"/>
                <a:ea typeface="等线" panose="02010600030101010101" pitchFamily="2" charset="-122"/>
              </a:rPr>
              <a:t>1:26 </a:t>
            </a:r>
            <a:r>
              <a:rPr lang="zh-CN" altLang="en-US" sz="1800" dirty="0">
                <a:solidFill>
                  <a:srgbClr val="000000"/>
                </a:solidFill>
                <a:effectLst/>
                <a:latin typeface="宋体" panose="02010600030101010101" pitchFamily="2" charset="-122"/>
                <a:ea typeface="等线" panose="02010600030101010101" pitchFamily="2" charset="-122"/>
              </a:rPr>
              <a:t>神说：“我们要照着我们的形像，按着我们的样式造人，使 他们管理海里的鱼，空中的鸟，地上的牲畜和全地，并地上所爬的一切 昆虫。”</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经文告诉我们，人类是神直接创造的。不过人类只有被创造在地球上吗？ 圣经是否提到过其他地方也有人类或者类似人类的生命体存在呢？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176338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希伯来书 </a:t>
            </a:r>
            <a:r>
              <a:rPr lang="en-US" altLang="zh-CN" sz="1800" dirty="0">
                <a:solidFill>
                  <a:srgbClr val="000000"/>
                </a:solidFill>
                <a:effectLst/>
                <a:latin typeface="宋体" panose="02010600030101010101" pitchFamily="2" charset="-122"/>
                <a:ea typeface="等线" panose="02010600030101010101" pitchFamily="2" charset="-122"/>
              </a:rPr>
              <a:t>2:5-8 </a:t>
            </a:r>
            <a:r>
              <a:rPr lang="zh-CN" altLang="en-US" sz="1800" dirty="0">
                <a:solidFill>
                  <a:srgbClr val="000000"/>
                </a:solidFill>
                <a:effectLst/>
                <a:latin typeface="宋体" panose="02010600030101010101" pitchFamily="2" charset="-122"/>
                <a:ea typeface="等线" panose="02010600030101010101" pitchFamily="2" charset="-122"/>
              </a:rPr>
              <a:t>我们所说将来的世界，神原没有交给天使管辖。但有人 在经上某处证明说，人算什么，你竟顾念他，世人算什么，你竟眷顾他。 你叫他比天使微小一点，（或作你叫他暂时比天使小）赐他荣耀尊贵为 冠冕，并将你手所造的都派他管理。叫万物都服在他的脚下。既叫万物 都服他，就没有剩下一样不服他的。只是如今我们还不见万物都服他。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693637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这段经文回答我们，人类在神的创造中是唯一的，在整个宇宙中也是唯 一的。我们是按照神的形象被造的。神完全没有提到在宇宙别的地方也 创造了生命。可见，圣经根本不支持外星人。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7981236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另外，创世记 </a:t>
            </a:r>
            <a:r>
              <a:rPr lang="en-US" altLang="zh-CN" sz="1800" dirty="0">
                <a:solidFill>
                  <a:srgbClr val="000000"/>
                </a:solidFill>
                <a:effectLst/>
                <a:latin typeface="宋体" panose="02010600030101010101" pitchFamily="2" charset="-122"/>
                <a:ea typeface="等线" panose="02010600030101010101" pitchFamily="2" charset="-122"/>
              </a:rPr>
              <a:t>1:29 </a:t>
            </a:r>
            <a:r>
              <a:rPr lang="zh-CN" altLang="en-US" sz="1800" dirty="0">
                <a:solidFill>
                  <a:srgbClr val="000000"/>
                </a:solidFill>
                <a:effectLst/>
                <a:latin typeface="宋体" panose="02010600030101010101" pitchFamily="2" charset="-122"/>
                <a:ea typeface="等线" panose="02010600030101010101" pitchFamily="2" charset="-122"/>
              </a:rPr>
              <a:t>神就赐福给他们，又对他们说，要生养众多，遍满地 面，治理这地。也要管理海里的鱼，空中的鸟，和地上各样行动的活物。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406989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诗篇 </a:t>
            </a:r>
            <a:r>
              <a:rPr lang="en-US" altLang="zh-CN" sz="1800" dirty="0">
                <a:solidFill>
                  <a:srgbClr val="000000"/>
                </a:solidFill>
                <a:effectLst/>
                <a:latin typeface="宋体" panose="02010600030101010101" pitchFamily="2" charset="-122"/>
                <a:ea typeface="等线" panose="02010600030101010101" pitchFamily="2" charset="-122"/>
              </a:rPr>
              <a:t>8:6 </a:t>
            </a:r>
            <a:r>
              <a:rPr lang="zh-CN" altLang="en-US" sz="1800" dirty="0">
                <a:solidFill>
                  <a:srgbClr val="000000"/>
                </a:solidFill>
                <a:effectLst/>
                <a:latin typeface="宋体" panose="02010600030101010101" pitchFamily="2" charset="-122"/>
                <a:ea typeface="等线" panose="02010600030101010101" pitchFamily="2" charset="-122"/>
              </a:rPr>
              <a:t>你派他管理你手所造的，使万物，就是一切的牛羊，田野的兽， 空中的鸟，海里的鱼，凡经行海道的，都服在他的脚下。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422870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这两段经文告诉我们：神吩咐人管理全地和地球各样生物。神没有说过 在别的星球也创造了生命，甚至让外星人管理包括地球在内的各个星球 上的文明。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2943862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marL="0" indent="0">
              <a:lnSpc>
                <a:spcPct val="150000"/>
              </a:lnSpc>
              <a:buFont typeface="Arial" panose="020B0604020202020204" pitchFamily="34" charset="0"/>
              <a:buNone/>
            </a:pPr>
            <a:r>
              <a:rPr lang="zh-CN" altLang="en-US" sz="1800" kern="0" dirty="0">
                <a:solidFill>
                  <a:srgbClr val="000000"/>
                </a:solidFill>
                <a:effectLst/>
                <a:latin typeface="宋体" panose="02010600030101010101" pitchFamily="2" charset="-122"/>
                <a:cs typeface="Times New Roman" panose="02020603050405020304" pitchFamily="18" charset="0"/>
              </a:rPr>
              <a:t>假如真的有外星人从别的星球来到地球，而且文明等级比我们高很多， 那将会是外星人来管理人类。这点跟圣经中神的话并不相符。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429871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另有一段经文是罗马书 </a:t>
            </a:r>
            <a:r>
              <a:rPr lang="en-US" altLang="zh-CN" sz="1800" dirty="0">
                <a:solidFill>
                  <a:srgbClr val="000000"/>
                </a:solidFill>
                <a:effectLst/>
                <a:latin typeface="宋体" panose="02010600030101010101" pitchFamily="2" charset="-122"/>
                <a:ea typeface="等线" panose="02010600030101010101" pitchFamily="2" charset="-122"/>
              </a:rPr>
              <a:t>8:21-22 </a:t>
            </a:r>
            <a:r>
              <a:rPr lang="zh-CN" altLang="en-US" sz="1800" dirty="0">
                <a:solidFill>
                  <a:srgbClr val="000000"/>
                </a:solidFill>
                <a:effectLst/>
                <a:latin typeface="宋体" panose="02010600030101010101" pitchFamily="2" charset="-122"/>
                <a:ea typeface="等线" panose="02010600030101010101" pitchFamily="2" charset="-122"/>
              </a:rPr>
              <a:t>但受造之物仍然指望脱离败坏的辖制， 得享神儿女自由的荣耀。我们知道一切受造之物，一同叹息劳苦，直到 如今。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57921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normAutofit/>
          </a:bodyPr>
          <a:lstStyle/>
          <a:p>
            <a:pPr>
              <a:tabLst>
                <a:tab pos="1620520" algn="l"/>
              </a:tabLst>
            </a:pPr>
            <a:r>
              <a:rPr lang="en-US" altLang="zh-CN" sz="1800" dirty="0">
                <a:solidFill>
                  <a:srgbClr val="FF0000"/>
                </a:solidFill>
                <a:effectLst/>
                <a:latin typeface="宋体" panose="02010600030101010101" pitchFamily="2" charset="-122"/>
                <a:ea typeface="等线" panose="02010600030101010101" pitchFamily="2" charset="-122"/>
              </a:rPr>
              <a:t>1.1. </a:t>
            </a:r>
            <a:r>
              <a:rPr lang="zh-CN" altLang="en-US" sz="1800" dirty="0">
                <a:solidFill>
                  <a:srgbClr val="FF0000"/>
                </a:solidFill>
                <a:effectLst/>
                <a:latin typeface="宋体" panose="02010600030101010101" pitchFamily="2" charset="-122"/>
                <a:ea typeface="等线" panose="02010600030101010101" pitchFamily="2" charset="-122"/>
              </a:rPr>
              <a:t>课堂内容预告 </a:t>
            </a:r>
            <a:endParaRPr lang="en-US" altLang="zh-CN" sz="1800" dirty="0">
              <a:solidFill>
                <a:srgbClr val="FF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FF0000"/>
                </a:solidFill>
                <a:effectLst/>
                <a:latin typeface="宋体" panose="02010600030101010101" pitchFamily="2" charset="-122"/>
                <a:ea typeface="等线" panose="02010600030101010101" pitchFamily="2" charset="-122"/>
              </a:rPr>
              <a:t>这节课，我们要从这 </a:t>
            </a:r>
            <a:r>
              <a:rPr lang="en-US" altLang="zh-CN" sz="1800" dirty="0">
                <a:solidFill>
                  <a:srgbClr val="FF0000"/>
                </a:solidFill>
                <a:effectLst/>
                <a:latin typeface="宋体" panose="02010600030101010101" pitchFamily="2" charset="-122"/>
                <a:ea typeface="等线" panose="02010600030101010101" pitchFamily="2" charset="-122"/>
              </a:rPr>
              <a:t>4 </a:t>
            </a:r>
            <a:r>
              <a:rPr lang="zh-CN" altLang="en-US" sz="1800" dirty="0">
                <a:solidFill>
                  <a:srgbClr val="FF0000"/>
                </a:solidFill>
                <a:effectLst/>
                <a:latin typeface="宋体" panose="02010600030101010101" pitchFamily="2" charset="-122"/>
                <a:ea typeface="等线" panose="02010600030101010101" pitchFamily="2" charset="-122"/>
              </a:rPr>
              <a:t>个方面来学习： </a:t>
            </a:r>
            <a:endParaRPr lang="en-US" altLang="zh-CN" sz="1800" dirty="0">
              <a:solidFill>
                <a:srgbClr val="FF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FF0000"/>
                </a:solidFill>
                <a:effectLst/>
                <a:latin typeface="宋体" panose="02010600030101010101" pitchFamily="2" charset="-122"/>
                <a:ea typeface="等线" panose="02010600030101010101" pitchFamily="2" charset="-122"/>
              </a:rPr>
              <a:t>第一、外星生命与进化论 </a:t>
            </a:r>
            <a:endParaRPr lang="en-US" altLang="zh-CN" sz="1800" dirty="0">
              <a:solidFill>
                <a:srgbClr val="FF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FF0000"/>
                </a:solidFill>
                <a:effectLst/>
                <a:latin typeface="宋体" panose="02010600030101010101" pitchFamily="2" charset="-122"/>
                <a:ea typeface="等线" panose="02010600030101010101" pitchFamily="2" charset="-122"/>
              </a:rPr>
              <a:t>第二、搜寻地外文明计划</a:t>
            </a:r>
          </a:p>
          <a:p>
            <a:pPr>
              <a:tabLst>
                <a:tab pos="1620520" algn="l"/>
              </a:tabLst>
            </a:pPr>
            <a:r>
              <a:rPr lang="zh-CN" altLang="en-US" sz="1800" dirty="0">
                <a:solidFill>
                  <a:srgbClr val="FF0000"/>
                </a:solidFill>
                <a:effectLst/>
                <a:latin typeface="宋体" panose="02010600030101010101" pitchFamily="2" charset="-122"/>
                <a:ea typeface="等线" panose="02010600030101010101" pitchFamily="2" charset="-122"/>
              </a:rPr>
              <a:t>第三、空间旅行的可能性</a:t>
            </a:r>
          </a:p>
          <a:p>
            <a:pPr>
              <a:tabLst>
                <a:tab pos="1620520" algn="l"/>
              </a:tabLst>
            </a:pPr>
            <a:r>
              <a:rPr lang="zh-CN" altLang="en-US" sz="1800" dirty="0">
                <a:solidFill>
                  <a:srgbClr val="FF0000"/>
                </a:solidFill>
                <a:effectLst/>
                <a:latin typeface="宋体" panose="02010600030101010101" pitchFamily="2" charset="-122"/>
                <a:ea typeface="等线" panose="02010600030101010101" pitchFamily="2" charset="-122"/>
              </a:rPr>
              <a:t>第四、外星人与圣经</a:t>
            </a:r>
            <a:endParaRPr lang="en-US" altLang="zh-CN" sz="1800" dirty="0">
              <a:solidFill>
                <a:srgbClr val="FF0000"/>
              </a:solidFill>
              <a:effectLst/>
              <a:latin typeface="宋体" panose="02010600030101010101" pitchFamily="2" charset="-122"/>
              <a:ea typeface="等线" panose="02010600030101010101" pitchFamily="2" charset="-122"/>
            </a:endParaRPr>
          </a:p>
          <a:p>
            <a:pPr>
              <a:tabLst>
                <a:tab pos="1620520" algn="l"/>
              </a:tabLst>
            </a:pPr>
            <a:r>
              <a:rPr lang="zh-CN" altLang="en-US" dirty="0"/>
              <a:t>（</a:t>
            </a:r>
            <a:r>
              <a:rPr lang="en-US" altLang="zh-CN" dirty="0"/>
              <a:t>P</a:t>
            </a:r>
            <a:r>
              <a:rPr lang="zh-CN" altLang="en-US" dirty="0"/>
              <a:t>击）学完这节课以后，你最起码会知道如何回答两个问题： </a:t>
            </a:r>
            <a:endParaRPr lang="en-US" altLang="zh-CN" dirty="0"/>
          </a:p>
          <a:p>
            <a:pPr>
              <a:tabLst>
                <a:tab pos="1620520" algn="l"/>
              </a:tabLst>
            </a:pPr>
            <a:r>
              <a:rPr lang="en-US" altLang="zh-CN" dirty="0"/>
              <a:t>1. </a:t>
            </a:r>
            <a:r>
              <a:rPr lang="zh-CN" altLang="en-US" dirty="0"/>
              <a:t>在真实的世界里，到底有没有外星人呢？ </a:t>
            </a:r>
            <a:endParaRPr lang="en-US" altLang="zh-CN" dirty="0"/>
          </a:p>
          <a:p>
            <a:pPr>
              <a:tabLst>
                <a:tab pos="1620520" algn="l"/>
              </a:tabLst>
            </a:pPr>
            <a:r>
              <a:rPr lang="en-US" altLang="zh-CN" dirty="0"/>
              <a:t>2. </a:t>
            </a:r>
            <a:r>
              <a:rPr lang="zh-CN" altLang="en-US" dirty="0"/>
              <a:t>作为基督徒，我们该怎么对待外星人这个话题呢？</a:t>
            </a:r>
          </a:p>
          <a:p>
            <a:pPr>
              <a:tabLst>
                <a:tab pos="1620520" algn="l"/>
              </a:tabLst>
            </a:pPr>
            <a:endParaRPr lang="zh-CN" altLang="en-US" dirty="0"/>
          </a:p>
        </p:txBody>
      </p:sp>
    </p:spTree>
    <p:extLst>
      <p:ext uri="{BB962C8B-B14F-4D97-AF65-F5344CB8AC3E}">
        <p14:creationId xmlns:p14="http://schemas.microsoft.com/office/powerpoint/2010/main" val="1109281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如果真的有外星人，经文里面“一切受造之物”也就包括所谓的外星人。 假如神也在别的星球创造了生命，按照经文的说法，这些外星生命也在“一 同叹息劳苦，直到如今”。</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964083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整个宇宙都是受到诅咒，而且有一整套的自然法则。导致人生老病死的 自然规律，在宇宙任何地方都有效，会导致所有生命都会最终死亡。我 们面对死亡是因为亚当犯罪，而我们都是他的后代。但外星人死亡又是 因为什么呢？</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实际上，外星人的死因不符合圣经，因为外星人根本无法融入圣经所告 诉我们的世界乃至宇宙的历史和现实。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738514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至于未来，我们要看启示录：</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effectLst/>
                <a:latin typeface="Times New Roman" panose="02020603050405020304" pitchFamily="18" charset="0"/>
                <a:ea typeface="等线" panose="02010600030101010101" pitchFamily="2" charset="-122"/>
              </a:rPr>
              <a:t>启示录</a:t>
            </a:r>
            <a:r>
              <a:rPr lang="en-US" altLang="zh-CN" sz="1800" dirty="0">
                <a:effectLst/>
                <a:latin typeface="Times New Roman" panose="02020603050405020304" pitchFamily="18" charset="0"/>
                <a:ea typeface="等线" panose="02010600030101010101" pitchFamily="2" charset="-122"/>
              </a:rPr>
              <a:t>19:7</a:t>
            </a:r>
            <a:r>
              <a:rPr lang="zh-CN" altLang="en-US" sz="1800" dirty="0">
                <a:effectLst/>
                <a:latin typeface="Times New Roman" panose="02020603050405020304" pitchFamily="18" charset="0"/>
                <a:ea typeface="等线" panose="02010600030101010101" pitchFamily="2" charset="-122"/>
              </a:rPr>
              <a:t>我们要欢喜快乐，将荣耀归给他。因为羔羊婚娶的时候到了， 新妇也自己预备好了。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322036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启示录 </a:t>
            </a:r>
            <a:r>
              <a:rPr lang="en-US" altLang="zh-CN" sz="1800" dirty="0">
                <a:solidFill>
                  <a:srgbClr val="000000"/>
                </a:solidFill>
                <a:effectLst/>
                <a:latin typeface="宋体" panose="02010600030101010101" pitchFamily="2" charset="-122"/>
                <a:ea typeface="等线" panose="02010600030101010101" pitchFamily="2" charset="-122"/>
              </a:rPr>
              <a:t>21:1-2 </a:t>
            </a:r>
            <a:r>
              <a:rPr lang="zh-CN" altLang="en-US" sz="1800" dirty="0">
                <a:solidFill>
                  <a:srgbClr val="000000"/>
                </a:solidFill>
                <a:effectLst/>
                <a:latin typeface="宋体" panose="02010600030101010101" pitchFamily="2" charset="-122"/>
                <a:ea typeface="等线" panose="02010600030101010101" pitchFamily="2" charset="-122"/>
              </a:rPr>
              <a:t>我又看见一个新天新地。因为先前的天地已经过去了。海 也不再有了。我又看见圣城新耶路撒冷由神那里从天而降，预备好了， 就如新妇妆饰整齐，等候丈夫。</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启示录 </a:t>
            </a:r>
            <a:r>
              <a:rPr lang="en-US" altLang="zh-CN" sz="1800" dirty="0">
                <a:solidFill>
                  <a:srgbClr val="000000"/>
                </a:solidFill>
                <a:effectLst/>
                <a:latin typeface="宋体" panose="02010600030101010101" pitchFamily="2" charset="-122"/>
                <a:ea typeface="等线" panose="02010600030101010101" pitchFamily="2" charset="-122"/>
              </a:rPr>
              <a:t>21:9 </a:t>
            </a:r>
            <a:r>
              <a:rPr lang="zh-CN" altLang="en-US" sz="1800" dirty="0">
                <a:solidFill>
                  <a:srgbClr val="000000"/>
                </a:solidFill>
                <a:effectLst/>
                <a:latin typeface="宋体" panose="02010600030101010101" pitchFamily="2" charset="-122"/>
                <a:ea typeface="等线" panose="02010600030101010101" pitchFamily="2" charset="-122"/>
              </a:rPr>
              <a:t>拿着七个金碗，盛满末后七灾的七位天使中，有一位来对我 说，你到这里来，我要将新妇，就是羔羊的妻，指给你看。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9749987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 </a:t>
            </a:r>
            <a:r>
              <a:rPr lang="en-US" altLang="zh-CN" sz="1800" dirty="0">
                <a:solidFill>
                  <a:srgbClr val="000000"/>
                </a:solidFill>
                <a:effectLst/>
                <a:latin typeface="宋体" panose="02010600030101010101" pitchFamily="2" charset="-122"/>
                <a:ea typeface="等线" panose="02010600030101010101" pitchFamily="2" charset="-122"/>
              </a:rPr>
              <a:t>3 </a:t>
            </a:r>
            <a:r>
              <a:rPr lang="zh-CN" altLang="en-US" sz="1800" dirty="0">
                <a:solidFill>
                  <a:srgbClr val="000000"/>
                </a:solidFill>
                <a:effectLst/>
                <a:latin typeface="宋体" panose="02010600030101010101" pitchFamily="2" charset="-122"/>
                <a:ea typeface="等线" panose="02010600030101010101" pitchFamily="2" charset="-122"/>
              </a:rPr>
              <a:t>段启示录的经文让我们知道，在永恒中，教会是基督的新妇。新妇 只有一位。如果宇宙存在其他文明，那基督的新妇就不止一位。但启示 录明确告诉我们，基督的新妇只有一位，将来的新天新地也只有一个。</a:t>
            </a:r>
          </a:p>
        </p:txBody>
      </p:sp>
    </p:spTree>
    <p:extLst>
      <p:ext uri="{BB962C8B-B14F-4D97-AF65-F5344CB8AC3E}">
        <p14:creationId xmlns:p14="http://schemas.microsoft.com/office/powerpoint/2010/main" val="38890446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纵观整本圣经历史以及神的救赎计划，我们找不到任何证据是支持外星 生命！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456537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这一课，我们从科学、神学和进化论并不符合科学的事实等方面进行了 分析，可以知道目前没有任何证据能证明存在外星人。</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没有证据证实的东西不可信！箴言 </a:t>
            </a:r>
            <a:r>
              <a:rPr lang="en-US" altLang="zh-CN" sz="1800" dirty="0">
                <a:solidFill>
                  <a:srgbClr val="000000"/>
                </a:solidFill>
                <a:effectLst/>
                <a:latin typeface="宋体" panose="02010600030101010101" pitchFamily="2" charset="-122"/>
                <a:ea typeface="等线" panose="02010600030101010101" pitchFamily="2" charset="-122"/>
              </a:rPr>
              <a:t>14:15 </a:t>
            </a:r>
            <a:r>
              <a:rPr lang="zh-CN" altLang="en-US" sz="1800" dirty="0">
                <a:solidFill>
                  <a:srgbClr val="000000"/>
                </a:solidFill>
                <a:effectLst/>
                <a:latin typeface="宋体" panose="02010600030101010101" pitchFamily="2" charset="-122"/>
                <a:ea typeface="等线" panose="02010600030101010101" pitchFamily="2" charset="-122"/>
              </a:rPr>
              <a:t>愚蒙人是话都信，通达人步步 谨慎。希望同学们都做通达人！</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8444862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祷告结束。</a:t>
            </a:r>
          </a:p>
          <a:p>
            <a:endParaRPr lang="zh-CN" altLang="en-US" dirty="0"/>
          </a:p>
        </p:txBody>
      </p:sp>
      <p:sp>
        <p:nvSpPr>
          <p:cNvPr id="4" name="灯片编号占位符 3"/>
          <p:cNvSpPr>
            <a:spLocks noGrp="1"/>
          </p:cNvSpPr>
          <p:nvPr>
            <p:ph type="sldNum" sz="quarter" idx="5"/>
          </p:nvPr>
        </p:nvSpPr>
        <p:spPr/>
        <p:txBody>
          <a:bodyPr/>
          <a:lstStyle/>
          <a:p>
            <a:fld id="{370F3633-68CD-413B-93F5-A7373A8DDC34}" type="slidenum">
              <a:rPr lang="zh-CN" altLang="en-US" smtClean="0"/>
              <a:t>67</a:t>
            </a:fld>
            <a:endParaRPr lang="zh-CN" altLang="en-US"/>
          </a:p>
        </p:txBody>
      </p:sp>
    </p:spTree>
    <p:extLst>
      <p:ext uri="{BB962C8B-B14F-4D97-AF65-F5344CB8AC3E}">
        <p14:creationId xmlns:p14="http://schemas.microsoft.com/office/powerpoint/2010/main" val="1166181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附录：外星人劫持现象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现在，我们还要花一点时间讨论一下“被外星人劫持”的话题。看看这 种现象是怎么造成的？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46095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外星人劫持现象都没有非常坚实依据和第三方的目击证人。也就是说， 都是当事人自说自话，很多是“被劫持者”虚假的回忆。这很可能是撒 旦给这些被劫持者的假象。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69467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先从第一点谈起：外星人与进化论。很多人相信有外星人，实际上是受 到进化论的影响。（</a:t>
            </a:r>
            <a:r>
              <a:rPr lang="en-US" altLang="zh-CN" sz="1800" dirty="0">
                <a:solidFill>
                  <a:srgbClr val="000000"/>
                </a:solidFill>
                <a:effectLst/>
                <a:latin typeface="宋体" panose="02010600030101010101" pitchFamily="2" charset="-122"/>
                <a:ea typeface="等线" panose="02010600030101010101" pitchFamily="2" charset="-122"/>
              </a:rPr>
              <a:t>P</a:t>
            </a:r>
            <a:r>
              <a:rPr lang="zh-CN" altLang="en-US" sz="1800" dirty="0">
                <a:solidFill>
                  <a:srgbClr val="000000"/>
                </a:solidFill>
                <a:effectLst/>
                <a:latin typeface="宋体" panose="02010600030101010101" pitchFamily="2" charset="-122"/>
                <a:ea typeface="等线" panose="02010600030101010101" pitchFamily="2" charset="-122"/>
              </a:rPr>
              <a:t>击） 那些相信地外生命的人通常会说：“既然地球的生 命是通过几十亿年自然进化而来，那浩瀚无边，已经有几十亿年岁月的 宇宙很可能也会在别的地方进化孕育出不一样的生命，也就是外星生命。”</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他们认为：在宇宙中，地球这么小的星球都可以进化出生命，那么宇宙 那么大，有亿万颗星球，那些星球上也很可能进化出生命，甚至出现高 等生命和文明。所以，外星人是从进化论里面出来的。 </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192544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请大家一起读出这段经文： 马太福音 </a:t>
            </a:r>
            <a:r>
              <a:rPr lang="en-US" altLang="zh-CN" sz="1800" dirty="0">
                <a:solidFill>
                  <a:srgbClr val="000000"/>
                </a:solidFill>
                <a:effectLst/>
                <a:latin typeface="宋体" panose="02010600030101010101" pitchFamily="2" charset="-122"/>
                <a:ea typeface="等线" panose="02010600030101010101" pitchFamily="2" charset="-122"/>
              </a:rPr>
              <a:t>24:34 </a:t>
            </a:r>
            <a:r>
              <a:rPr lang="zh-CN" altLang="en-US" sz="1800" dirty="0">
                <a:solidFill>
                  <a:srgbClr val="000000"/>
                </a:solidFill>
                <a:effectLst/>
                <a:latin typeface="宋体" panose="02010600030101010101" pitchFamily="2" charset="-122"/>
                <a:ea typeface="等线" panose="02010600030101010101" pitchFamily="2" charset="-122"/>
              </a:rPr>
              <a:t>因为假基督，假先知，将要起来，显大神迹，大奇事。 倘若能行，连选民也就迷惑了。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506167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根据圣经，主耶稣在 </a:t>
            </a:r>
            <a:r>
              <a:rPr lang="en-US" altLang="zh-CN" sz="1800" dirty="0">
                <a:solidFill>
                  <a:srgbClr val="000000"/>
                </a:solidFill>
                <a:effectLst/>
                <a:latin typeface="宋体" panose="02010600030101010101" pitchFamily="2" charset="-122"/>
                <a:ea typeface="等线" panose="02010600030101010101" pitchFamily="2" charset="-122"/>
              </a:rPr>
              <a:t>2000 </a:t>
            </a:r>
            <a:r>
              <a:rPr lang="zh-CN" altLang="en-US" sz="1800" dirty="0">
                <a:solidFill>
                  <a:srgbClr val="000000"/>
                </a:solidFill>
                <a:effectLst/>
                <a:latin typeface="宋体" panose="02010600030101010101" pitchFamily="2" charset="-122"/>
                <a:ea typeface="等线" panose="02010600030101010101" pitchFamily="2" charset="-122"/>
              </a:rPr>
              <a:t>多年前已经警告过会有一些假消息和假报道。 人们能听到很多骇人听闻的消息和外星人的报道，被劫持的人把外星人 当作是一种可以随意显现和消失的超越体，例如这些外星人可以被锁在 房间里面，之后会出来（把水变成油）。这些消息和报道跟主耶稣的警告和教导一致。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3585933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哥林多后书</a:t>
            </a:r>
            <a:r>
              <a:rPr lang="en-US" altLang="zh-CN" sz="1800" dirty="0">
                <a:solidFill>
                  <a:srgbClr val="000000"/>
                </a:solidFill>
                <a:effectLst/>
                <a:latin typeface="宋体" panose="02010600030101010101" pitchFamily="2" charset="-122"/>
                <a:ea typeface="等线" panose="02010600030101010101" pitchFamily="2" charset="-122"/>
              </a:rPr>
              <a:t>11:14-15</a:t>
            </a:r>
            <a:r>
              <a:rPr lang="zh-CN" altLang="en-US" sz="1800" dirty="0">
                <a:solidFill>
                  <a:srgbClr val="000000"/>
                </a:solidFill>
                <a:effectLst/>
                <a:latin typeface="宋体" panose="02010600030101010101" pitchFamily="2" charset="-122"/>
                <a:ea typeface="等线" panose="02010600030101010101" pitchFamily="2" charset="-122"/>
              </a:rPr>
              <a:t>那等人是假使徒，行事诡诈，装作基督使徒的模样。 这也不足为怪。因为连撒但也装作光明的天使。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6444466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 很多经历过被外星人劫持的人，会把这些外星人当作他们的救主和创造 主。认为这些外星人能够做很多奇事，类似神的全能，能把生命射到地球。</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这些人从外星人那里得到的信息往往是跟基督教的教义相违背的。一般 有过这样经历的人很难再接受福音信息。 </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5216469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我们再一起读这段经文：加拉太书</a:t>
            </a:r>
            <a:r>
              <a:rPr lang="en-US" altLang="zh-CN" sz="1800" dirty="0">
                <a:solidFill>
                  <a:srgbClr val="000000"/>
                </a:solidFill>
                <a:effectLst/>
                <a:latin typeface="宋体" panose="02010600030101010101" pitchFamily="2" charset="-122"/>
                <a:ea typeface="等线" panose="02010600030101010101" pitchFamily="2" charset="-122"/>
              </a:rPr>
              <a:t>1:8</a:t>
            </a:r>
            <a:r>
              <a:rPr lang="zh-CN" altLang="en-US" sz="1800" dirty="0">
                <a:solidFill>
                  <a:srgbClr val="000000"/>
                </a:solidFill>
                <a:effectLst/>
                <a:latin typeface="宋体" panose="02010600030101010101" pitchFamily="2" charset="-122"/>
                <a:ea typeface="等线" panose="02010600030101010101" pitchFamily="2" charset="-122"/>
              </a:rPr>
              <a:t>但无论是我们，是天上来的使者， 若传福音给你们，与我们所传给你们的不同，他就应当被咒诅。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35540960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1A78-AF0E-492C-90FC-30BCA4963E6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29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002947" name="Rectangle 3"/>
          <p:cNvSpPr>
            <a:spLocks noGrp="1" noChangeArrowheads="1"/>
          </p:cNvSpPr>
          <p:nvPr>
            <p:ph type="body" idx="1"/>
          </p:nvPr>
        </p:nvSpPr>
        <p:spPr/>
        <p:txBody>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所以我们必须用圣经来建造和坚实自己信仰的根基，用神的话语来衡量 和考察我们所经历的事情，因为只有圣经才是我们唯一信靠的基石。</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86144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但是我们在前面的课程已经学习过：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宇宙必定存在一个创造者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进化论无法解释生命起源问题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细胞的复杂性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首个细胞无法通过化学进化形成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基因突变在不断发生 </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生物在不断衰退，并不是在进化，而是在不断退化</a:t>
            </a:r>
            <a:endParaRPr lang="en-US" altLang="zh-CN" sz="1800" dirty="0">
              <a:solidFill>
                <a:srgbClr val="000000"/>
              </a:solidFill>
              <a:effectLst/>
              <a:latin typeface="宋体" panose="02010600030101010101" pitchFamily="2" charset="-122"/>
              <a:ea typeface="等线" panose="02010600030101010101" pitchFamily="2" charset="-122"/>
            </a:endParaRPr>
          </a:p>
          <a:p>
            <a:pPr>
              <a:tabLst>
                <a:tab pos="1620520" algn="l"/>
              </a:tabLst>
            </a:pPr>
            <a:r>
              <a:rPr lang="en-US" altLang="zh-CN" sz="1800" dirty="0">
                <a:solidFill>
                  <a:srgbClr val="000000"/>
                </a:solidFill>
                <a:effectLst/>
                <a:latin typeface="宋体" panose="02010600030101010101" pitchFamily="2" charset="-122"/>
                <a:ea typeface="等线" panose="02010600030101010101" pitchFamily="2" charset="-122"/>
              </a:rPr>
              <a:t>• </a:t>
            </a:r>
            <a:r>
              <a:rPr lang="zh-CN" altLang="en-US" sz="1800" dirty="0">
                <a:solidFill>
                  <a:srgbClr val="000000"/>
                </a:solidFill>
                <a:effectLst/>
                <a:latin typeface="宋体" panose="02010600030101010101" pitchFamily="2" charset="-122"/>
                <a:ea typeface="等线" panose="02010600030101010101" pitchFamily="2" charset="-122"/>
              </a:rPr>
              <a:t>进化事实上是完全不可能的！</a:t>
            </a:r>
          </a:p>
          <a:p>
            <a:pPr>
              <a:tabLst>
                <a:tab pos="1620520" algn="l"/>
              </a:tabLst>
            </a:pPr>
            <a:r>
              <a:rPr lang="zh-CN" altLang="en-US" sz="1800" dirty="0">
                <a:solidFill>
                  <a:srgbClr val="000000"/>
                </a:solidFill>
                <a:effectLst/>
                <a:latin typeface="宋体" panose="02010600030101010101" pitchFamily="2" charset="-122"/>
                <a:ea typeface="等线" panose="02010600030101010101" pitchFamily="2" charset="-122"/>
              </a:rPr>
              <a:t>这些客观证据都说明：地球上不可能进化出人类和生命，宇宙别的地方 也不可能进化出外星人。你可能会问：“既然如此，为什么有人说他们 见过 </a:t>
            </a:r>
            <a:r>
              <a:rPr lang="en-US" altLang="zh-CN" sz="1800" dirty="0">
                <a:solidFill>
                  <a:srgbClr val="000000"/>
                </a:solidFill>
                <a:effectLst/>
                <a:latin typeface="宋体" panose="02010600030101010101" pitchFamily="2" charset="-122"/>
                <a:ea typeface="等线" panose="02010600030101010101" pitchFamily="2" charset="-122"/>
              </a:rPr>
              <a:t>UFO </a:t>
            </a:r>
            <a:r>
              <a:rPr lang="zh-CN" altLang="en-US" sz="1800" dirty="0">
                <a:solidFill>
                  <a:srgbClr val="000000"/>
                </a:solidFill>
                <a:effectLst/>
                <a:latin typeface="宋体" panose="02010600030101010101" pitchFamily="2" charset="-122"/>
                <a:ea typeface="等线" panose="02010600030101010101" pitchFamily="2" charset="-122"/>
              </a:rPr>
              <a:t>呢 </a:t>
            </a:r>
            <a:r>
              <a:rPr lang="en-US" altLang="zh-CN" sz="1800" dirty="0">
                <a:solidFill>
                  <a:srgbClr val="000000"/>
                </a:solidFill>
                <a:effectLst/>
                <a:latin typeface="宋体" panose="02010600030101010101" pitchFamily="2" charset="-122"/>
                <a:ea typeface="等线" panose="02010600030101010101" pitchFamily="2" charset="-122"/>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4896-A9B2-4544-A0B8-D3BBA0E8AEA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57302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prstClr val="black">
                    <a:lumMod val="75000"/>
                    <a:lumOff val="25000"/>
                  </a:prstClr>
                </a:solidFill>
                <a:latin typeface="宋体" panose="02010600030101010101" pitchFamily="2" charset="-122"/>
                <a:ea typeface="+mn-ea"/>
              </a:rPr>
              <a:t>2.1. </a:t>
            </a:r>
            <a:r>
              <a:rPr lang="zh-CN" altLang="en-US" sz="1200" b="0" dirty="0">
                <a:solidFill>
                  <a:prstClr val="black">
                    <a:lumMod val="75000"/>
                    <a:lumOff val="25000"/>
                  </a:prstClr>
                </a:solidFill>
                <a:latin typeface="宋体" panose="02010600030101010101" pitchFamily="2" charset="-122"/>
                <a:ea typeface="+mn-ea"/>
              </a:rPr>
              <a:t>不明飞行物是什么？ </a:t>
            </a:r>
            <a:r>
              <a:rPr lang="en-US" altLang="zh-CN" sz="1200" b="0" dirty="0">
                <a:solidFill>
                  <a:prstClr val="black">
                    <a:lumMod val="75000"/>
                    <a:lumOff val="25000"/>
                  </a:prstClr>
                </a:solidFill>
                <a:latin typeface="宋体" panose="02010600030101010101" pitchFamily="2" charset="-122"/>
                <a:ea typeface="+mn-ea"/>
              </a:rPr>
              <a:t>UFO </a:t>
            </a:r>
            <a:r>
              <a:rPr lang="zh-CN" altLang="en-US" sz="1200" b="0" dirty="0">
                <a:solidFill>
                  <a:prstClr val="black">
                    <a:lumMod val="75000"/>
                    <a:lumOff val="25000"/>
                  </a:prstClr>
                </a:solidFill>
                <a:latin typeface="宋体" panose="02010600030101010101" pitchFamily="2" charset="-122"/>
                <a:ea typeface="+mn-ea"/>
              </a:rPr>
              <a:t>产生的原因是什么？ </a:t>
            </a:r>
            <a:endParaRPr lang="en-US" altLang="zh-CN" sz="1200" b="0" dirty="0">
              <a:solidFill>
                <a:prstClr val="black">
                  <a:lumMod val="75000"/>
                  <a:lumOff val="25000"/>
                </a:prstClr>
              </a:solidFill>
              <a:latin typeface="宋体" panose="02010600030101010101" pitchFamily="2" charset="-122"/>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prstClr val="black">
                    <a:lumMod val="75000"/>
                    <a:lumOff val="25000"/>
                  </a:prstClr>
                </a:solidFill>
                <a:latin typeface="宋体" panose="02010600030101010101" pitchFamily="2" charset="-122"/>
                <a:ea typeface="+mn-ea"/>
              </a:rPr>
              <a:t>UFO </a:t>
            </a:r>
            <a:r>
              <a:rPr lang="zh-CN" altLang="en-US" sz="1200" b="0" dirty="0">
                <a:solidFill>
                  <a:prstClr val="black">
                    <a:lumMod val="75000"/>
                    <a:lumOff val="25000"/>
                  </a:prstClr>
                </a:solidFill>
                <a:latin typeface="宋体" panose="02010600030101010101" pitchFamily="2" charset="-122"/>
                <a:ea typeface="+mn-ea"/>
              </a:rPr>
              <a:t>到底是什么东西呢？它其实是人对某些自然现象的一种错觉。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3749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蓝色的天空&#10;&#10;描述已自动生成">
            <a:extLst>
              <a:ext uri="{FF2B5EF4-FFF2-40B4-BE49-F238E27FC236}">
                <a16:creationId xmlns:a16="http://schemas.microsoft.com/office/drawing/2014/main" id="{174C2F1E-AF8A-584D-B892-03722D56D014}"/>
              </a:ext>
            </a:extLst>
          </p:cNvPr>
          <p:cNvPicPr>
            <a:picLocks noChangeAspect="1"/>
          </p:cNvPicPr>
          <p:nvPr userDrawn="1"/>
        </p:nvPicPr>
        <p:blipFill>
          <a:blip r:embed="rId2"/>
          <a:stretch>
            <a:fillRect/>
          </a:stretch>
        </p:blipFill>
        <p:spPr>
          <a:xfrm>
            <a:off x="0" y="11857"/>
            <a:ext cx="9144000" cy="6834289"/>
          </a:xfrm>
          <a:prstGeom prst="rect">
            <a:avLst/>
          </a:prstGeom>
        </p:spPr>
      </p:pic>
    </p:spTree>
    <p:extLst>
      <p:ext uri="{BB962C8B-B14F-4D97-AF65-F5344CB8AC3E}">
        <p14:creationId xmlns:p14="http://schemas.microsoft.com/office/powerpoint/2010/main" val="309530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t>2022/3/4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56932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t>2022/3/4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466781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9"/>
            <a:ext cx="6019800" cy="5851525"/>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t>2022/3/4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47307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205840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67"/>
            <a:ext cx="82296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628651" y="6356355"/>
            <a:ext cx="20574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2022/3/4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3028951" y="6356355"/>
            <a:ext cx="30861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6457951" y="6356355"/>
            <a:ext cx="20574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6224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5"/>
          </a:xfrm>
          <a:prstGeom prst="rect">
            <a:avLst/>
          </a:prstGeom>
        </p:spPr>
        <p:txBody>
          <a:bodyPr anchor="ctr" anchorCtr="0">
            <a:noAutofit/>
          </a:bodyPr>
          <a:lstStyle>
            <a:lvl1pPr>
              <a:lnSpc>
                <a:spcPct val="90000"/>
              </a:lnSpc>
              <a:defRPr sz="3039"/>
            </a:lvl1pPr>
          </a:lstStyle>
          <a:p>
            <a:r>
              <a:rPr lang="en-US"/>
              <a:t>Click to edit Master title style</a:t>
            </a:r>
            <a:endParaRPr lang="en-US" dirty="0"/>
          </a:p>
        </p:txBody>
      </p:sp>
      <p:sp>
        <p:nvSpPr>
          <p:cNvPr id="3" name="Subtitle 2"/>
          <p:cNvSpPr>
            <a:spLocks noGrp="1"/>
          </p:cNvSpPr>
          <p:nvPr>
            <p:ph type="subTitle" idx="1"/>
          </p:nvPr>
        </p:nvSpPr>
        <p:spPr>
          <a:xfrm>
            <a:off x="1368955" y="4344996"/>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257159" indent="0" algn="ctr">
              <a:buNone/>
              <a:defRPr>
                <a:solidFill>
                  <a:schemeClr val="tx1">
                    <a:tint val="75000"/>
                  </a:schemeClr>
                </a:solidFill>
              </a:defRPr>
            </a:lvl2pPr>
            <a:lvl3pPr marL="514316" indent="0" algn="ctr">
              <a:buNone/>
              <a:defRPr>
                <a:solidFill>
                  <a:schemeClr val="tx1">
                    <a:tint val="75000"/>
                  </a:schemeClr>
                </a:solidFill>
              </a:defRPr>
            </a:lvl3pPr>
            <a:lvl4pPr marL="771475" indent="0" algn="ctr">
              <a:buNone/>
              <a:defRPr>
                <a:solidFill>
                  <a:schemeClr val="tx1">
                    <a:tint val="75000"/>
                  </a:schemeClr>
                </a:solidFill>
              </a:defRPr>
            </a:lvl4pPr>
            <a:lvl5pPr marL="1028633" indent="0" algn="ctr">
              <a:buNone/>
              <a:defRPr>
                <a:solidFill>
                  <a:schemeClr val="tx1">
                    <a:tint val="75000"/>
                  </a:schemeClr>
                </a:solidFill>
              </a:defRPr>
            </a:lvl5pPr>
            <a:lvl6pPr marL="1285792" indent="0" algn="ctr">
              <a:buNone/>
              <a:defRPr>
                <a:solidFill>
                  <a:schemeClr val="tx1">
                    <a:tint val="75000"/>
                  </a:schemeClr>
                </a:solidFill>
              </a:defRPr>
            </a:lvl6pPr>
            <a:lvl7pPr marL="1542951" indent="0" algn="ctr">
              <a:buNone/>
              <a:defRPr>
                <a:solidFill>
                  <a:schemeClr val="tx1">
                    <a:tint val="75000"/>
                  </a:schemeClr>
                </a:solidFill>
              </a:defRPr>
            </a:lvl7pPr>
            <a:lvl8pPr marL="1800108" indent="0" algn="ctr">
              <a:buNone/>
              <a:defRPr>
                <a:solidFill>
                  <a:schemeClr val="tx1">
                    <a:tint val="75000"/>
                  </a:schemeClr>
                </a:solidFill>
              </a:defRPr>
            </a:lvl8pPr>
            <a:lvl9pPr marL="205726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49"/>
            <a:ext cx="7690115" cy="1384995"/>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625" b="1" i="1" u="none" strike="noStrike" kern="1200" cap="none" spc="-363"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9505506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6"/>
            <a:ext cx="7043208" cy="1523495"/>
          </a:xfrm>
          <a:prstGeom prst="rect">
            <a:avLst/>
          </a:prstGeom>
        </p:spPr>
        <p:txBody>
          <a:bodyPr anchor="ctr" anchorCtr="0">
            <a:noAutofit/>
          </a:bodyPr>
          <a:lstStyle>
            <a:lvl1pPr>
              <a:lnSpc>
                <a:spcPct val="90000"/>
              </a:lnSpc>
              <a:defRPr sz="3039"/>
            </a:lvl1pPr>
          </a:lstStyle>
          <a:p>
            <a:r>
              <a:rPr lang="en-US"/>
              <a:t>Click to edit Master title style</a:t>
            </a:r>
            <a:endParaRPr lang="en-US" dirty="0"/>
          </a:p>
        </p:txBody>
      </p:sp>
      <p:sp>
        <p:nvSpPr>
          <p:cNvPr id="3" name="Subtitle 2"/>
          <p:cNvSpPr>
            <a:spLocks noGrp="1"/>
          </p:cNvSpPr>
          <p:nvPr>
            <p:ph type="subTitle" idx="1"/>
          </p:nvPr>
        </p:nvSpPr>
        <p:spPr>
          <a:xfrm>
            <a:off x="1368955" y="4344996"/>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257159" indent="0" algn="ctr">
              <a:buNone/>
              <a:defRPr>
                <a:solidFill>
                  <a:schemeClr val="tx1">
                    <a:tint val="75000"/>
                  </a:schemeClr>
                </a:solidFill>
              </a:defRPr>
            </a:lvl2pPr>
            <a:lvl3pPr marL="514316" indent="0" algn="ctr">
              <a:buNone/>
              <a:defRPr>
                <a:solidFill>
                  <a:schemeClr val="tx1">
                    <a:tint val="75000"/>
                  </a:schemeClr>
                </a:solidFill>
              </a:defRPr>
            </a:lvl3pPr>
            <a:lvl4pPr marL="771475" indent="0" algn="ctr">
              <a:buNone/>
              <a:defRPr>
                <a:solidFill>
                  <a:schemeClr val="tx1">
                    <a:tint val="75000"/>
                  </a:schemeClr>
                </a:solidFill>
              </a:defRPr>
            </a:lvl4pPr>
            <a:lvl5pPr marL="1028633" indent="0" algn="ctr">
              <a:buNone/>
              <a:defRPr>
                <a:solidFill>
                  <a:schemeClr val="tx1">
                    <a:tint val="75000"/>
                  </a:schemeClr>
                </a:solidFill>
              </a:defRPr>
            </a:lvl5pPr>
            <a:lvl6pPr marL="1285792" indent="0" algn="ctr">
              <a:buNone/>
              <a:defRPr>
                <a:solidFill>
                  <a:schemeClr val="tx1">
                    <a:tint val="75000"/>
                  </a:schemeClr>
                </a:solidFill>
              </a:defRPr>
            </a:lvl6pPr>
            <a:lvl7pPr marL="1542951" indent="0" algn="ctr">
              <a:buNone/>
              <a:defRPr>
                <a:solidFill>
                  <a:schemeClr val="tx1">
                    <a:tint val="75000"/>
                  </a:schemeClr>
                </a:solidFill>
              </a:defRPr>
            </a:lvl7pPr>
            <a:lvl8pPr marL="1800108" indent="0" algn="ctr">
              <a:buNone/>
              <a:defRPr>
                <a:solidFill>
                  <a:schemeClr val="tx1">
                    <a:tint val="75000"/>
                  </a:schemeClr>
                </a:solidFill>
              </a:defRPr>
            </a:lvl8pPr>
            <a:lvl9pPr marL="205726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49"/>
            <a:ext cx="7690115" cy="1384995"/>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625" b="1" i="1" u="none" strike="noStrike" kern="1200" cap="none" spc="-363"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5644691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1" y="365127"/>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76373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24326"/>
            <a:ext cx="9144000" cy="46628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783">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215605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57029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8" name="图片 7" descr="蓝色的天空&#10;&#10;描述已自动生成">
            <a:extLst>
              <a:ext uri="{FF2B5EF4-FFF2-40B4-BE49-F238E27FC236}">
                <a16:creationId xmlns:a16="http://schemas.microsoft.com/office/drawing/2014/main" id="{7931EA0B-1A6E-8B4D-8EA5-C0BD8863538A}"/>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8C5BB99D-0CC7-45EA-9542-85A2FCB48C1B}"/>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8965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632142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546572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952236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28122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055964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4227768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4227453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67976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41715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420166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descr="蓝色的天空&#10;&#10;描述已自动生成">
            <a:extLst>
              <a:ext uri="{FF2B5EF4-FFF2-40B4-BE49-F238E27FC236}">
                <a16:creationId xmlns:a16="http://schemas.microsoft.com/office/drawing/2014/main" id="{5940EF99-540B-6E42-9786-10502FFA10DF}"/>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FFD49CFF-A2D6-4875-B1E6-11CEF85BD47E}"/>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72391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665999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080854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474721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662866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666831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38">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989024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840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9B0CA-1055-4D03-B77B-D6E5F5CD1A3A}"/>
              </a:ext>
            </a:extLst>
          </p:cNvPr>
          <p:cNvSpPr>
            <a:spLocks noGrp="1"/>
          </p:cNvSpPr>
          <p:nvPr>
            <p:ph type="ctrTitle"/>
          </p:nvPr>
        </p:nvSpPr>
        <p:spPr>
          <a:xfrm>
            <a:off x="1143000" y="1121833"/>
            <a:ext cx="6858000" cy="2387600"/>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id="{9CC05861-FDA9-49D6-8431-8E67F1DBBFF1}"/>
              </a:ext>
            </a:extLst>
          </p:cNvPr>
          <p:cNvSpPr>
            <a:spLocks noGrp="1"/>
          </p:cNvSpPr>
          <p:nvPr>
            <p:ph type="subTitle" idx="1"/>
          </p:nvPr>
        </p:nvSpPr>
        <p:spPr>
          <a:xfrm>
            <a:off x="1143000" y="3602568"/>
            <a:ext cx="6858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a:extLst>
              <a:ext uri="{FF2B5EF4-FFF2-40B4-BE49-F238E27FC236}">
                <a16:creationId xmlns:a16="http://schemas.microsoft.com/office/drawing/2014/main" id="{680B6D3E-377B-4626-9D83-263C1FCE4B97}"/>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页脚占位符 4">
            <a:extLst>
              <a:ext uri="{FF2B5EF4-FFF2-40B4-BE49-F238E27FC236}">
                <a16:creationId xmlns:a16="http://schemas.microsoft.com/office/drawing/2014/main" id="{9E88CCAB-6703-4AC3-A3A9-48E11F6E88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F43034-7B98-425C-90A5-B81EB5BE2C10}"/>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438800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00CAA-677E-4CC6-9274-BB2F2E6BC8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2E739F-B9C0-4BAC-95AD-3E5517554C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240BB2-68CC-4483-8DB9-F9D6F88CEA9B}"/>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页脚占位符 4">
            <a:extLst>
              <a:ext uri="{FF2B5EF4-FFF2-40B4-BE49-F238E27FC236}">
                <a16:creationId xmlns:a16="http://schemas.microsoft.com/office/drawing/2014/main" id="{34F3F6A4-2E9A-4CD4-AEFE-FD30CF7B2C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EC26AE-A5D2-4054-8B5A-8F42581B4DC8}"/>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432967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F6D9C6-CCA3-4AC8-ABDB-BFB9F5BC0AD9}"/>
              </a:ext>
            </a:extLst>
          </p:cNvPr>
          <p:cNvSpPr>
            <a:spLocks noGrp="1"/>
          </p:cNvSpPr>
          <p:nvPr>
            <p:ph type="title"/>
          </p:nvPr>
        </p:nvSpPr>
        <p:spPr>
          <a:xfrm>
            <a:off x="624418" y="1710267"/>
            <a:ext cx="7886700" cy="2853267"/>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id="{AF650F30-ED03-48D5-8411-89159FFB195A}"/>
              </a:ext>
            </a:extLst>
          </p:cNvPr>
          <p:cNvSpPr>
            <a:spLocks noGrp="1"/>
          </p:cNvSpPr>
          <p:nvPr>
            <p:ph type="body" idx="1"/>
          </p:nvPr>
        </p:nvSpPr>
        <p:spPr>
          <a:xfrm>
            <a:off x="624418" y="4588934"/>
            <a:ext cx="78867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C8FA260-26A2-4D6B-82DF-AFC76827A7BF}"/>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页脚占位符 4">
            <a:extLst>
              <a:ext uri="{FF2B5EF4-FFF2-40B4-BE49-F238E27FC236}">
                <a16:creationId xmlns:a16="http://schemas.microsoft.com/office/drawing/2014/main" id="{135BD431-0236-4363-8AC9-0ADB49DA9D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FBAB4F-B0B6-4582-B896-5ADBFCDEAF93}"/>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4193074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9" name="图片 8" descr="蓝色的天空&#10;&#10;中度可信度描述已自动生成">
            <a:extLst>
              <a:ext uri="{FF2B5EF4-FFF2-40B4-BE49-F238E27FC236}">
                <a16:creationId xmlns:a16="http://schemas.microsoft.com/office/drawing/2014/main" id="{2B0F5417-8387-8E42-A9A1-4800E036E167}"/>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CF81DC4F-4715-4A76-B6C8-3D5D735D6736}"/>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890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19673-E725-46CC-B343-0E51D1E7279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9E31F-2192-4CDE-B8D9-0F2DD5655ECF}"/>
              </a:ext>
            </a:extLst>
          </p:cNvPr>
          <p:cNvSpPr>
            <a:spLocks noGrp="1"/>
          </p:cNvSpPr>
          <p:nvPr>
            <p:ph sz="half" idx="1"/>
          </p:nvPr>
        </p:nvSpPr>
        <p:spPr>
          <a:xfrm>
            <a:off x="628651" y="1826684"/>
            <a:ext cx="3841749" cy="434974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B6ACBDE-ABA2-4B79-A857-7176D151208E}"/>
              </a:ext>
            </a:extLst>
          </p:cNvPr>
          <p:cNvSpPr>
            <a:spLocks noGrp="1"/>
          </p:cNvSpPr>
          <p:nvPr>
            <p:ph sz="half" idx="2"/>
          </p:nvPr>
        </p:nvSpPr>
        <p:spPr>
          <a:xfrm>
            <a:off x="4673601" y="1826684"/>
            <a:ext cx="3841751" cy="434974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0EF107A-E5F5-4E23-BDCC-57D9C5DBC93F}"/>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6" name="页脚占位符 5">
            <a:extLst>
              <a:ext uri="{FF2B5EF4-FFF2-40B4-BE49-F238E27FC236}">
                <a16:creationId xmlns:a16="http://schemas.microsoft.com/office/drawing/2014/main" id="{0FC6961F-831F-453E-A070-28A23CB44B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E2807A-80E8-4763-A64E-ED0227D03838}"/>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031459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F7AB4-51A6-4487-9784-DB3BDCA827D5}"/>
              </a:ext>
            </a:extLst>
          </p:cNvPr>
          <p:cNvSpPr>
            <a:spLocks noGrp="1"/>
          </p:cNvSpPr>
          <p:nvPr>
            <p:ph type="title"/>
          </p:nvPr>
        </p:nvSpPr>
        <p:spPr>
          <a:xfrm>
            <a:off x="630767" y="366185"/>
            <a:ext cx="7886700" cy="132503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3234D64-66CA-4AC7-B0C6-F7C7FEE6B8A9}"/>
              </a:ext>
            </a:extLst>
          </p:cNvPr>
          <p:cNvSpPr>
            <a:spLocks noGrp="1"/>
          </p:cNvSpPr>
          <p:nvPr>
            <p:ph type="body" idx="1"/>
          </p:nvPr>
        </p:nvSpPr>
        <p:spPr>
          <a:xfrm>
            <a:off x="630767" y="1680634"/>
            <a:ext cx="3867151"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7D0B7E4-CFEC-424F-B93D-5C2637DE0F22}"/>
              </a:ext>
            </a:extLst>
          </p:cNvPr>
          <p:cNvSpPr>
            <a:spLocks noGrp="1"/>
          </p:cNvSpPr>
          <p:nvPr>
            <p:ph sz="half" idx="2"/>
          </p:nvPr>
        </p:nvSpPr>
        <p:spPr>
          <a:xfrm>
            <a:off x="630767" y="2506133"/>
            <a:ext cx="3867151" cy="3683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BDD44F6-0922-4FFE-AE6F-FA79A2C4109A}"/>
              </a:ext>
            </a:extLst>
          </p:cNvPr>
          <p:cNvSpPr>
            <a:spLocks noGrp="1"/>
          </p:cNvSpPr>
          <p:nvPr>
            <p:ph type="body" sz="quarter" idx="3"/>
          </p:nvPr>
        </p:nvSpPr>
        <p:spPr>
          <a:xfrm>
            <a:off x="4629151" y="1680634"/>
            <a:ext cx="388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CCC2B3-E5EA-4EE8-ABC6-40377BBC0F44}"/>
              </a:ext>
            </a:extLst>
          </p:cNvPr>
          <p:cNvSpPr>
            <a:spLocks noGrp="1"/>
          </p:cNvSpPr>
          <p:nvPr>
            <p:ph sz="quarter" idx="4"/>
          </p:nvPr>
        </p:nvSpPr>
        <p:spPr>
          <a:xfrm>
            <a:off x="4629151" y="2506133"/>
            <a:ext cx="3888316" cy="3683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F250616-6161-473B-BA3C-BE82BFAF8E32}"/>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8" name="页脚占位符 7">
            <a:extLst>
              <a:ext uri="{FF2B5EF4-FFF2-40B4-BE49-F238E27FC236}">
                <a16:creationId xmlns:a16="http://schemas.microsoft.com/office/drawing/2014/main" id="{8EC44101-73C9-4B19-8B94-51228BF5AF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B4C8EFF-642A-4DA2-A758-3DA1E3F75104}"/>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2923060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9BB5C7-1EE3-4ED2-BB71-44C9F00C8DD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0648B4-62C1-45E2-9D7F-3F3702B8DC4E}"/>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4" name="页脚占位符 3">
            <a:extLst>
              <a:ext uri="{FF2B5EF4-FFF2-40B4-BE49-F238E27FC236}">
                <a16:creationId xmlns:a16="http://schemas.microsoft.com/office/drawing/2014/main" id="{B6C19B3C-2FE1-4ECE-8A2A-1309895C887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74CD930-3215-435C-9D30-9945617C9494}"/>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312603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7DA026-8833-4E37-B008-9C57A8990EC0}"/>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3" name="页脚占位符 2">
            <a:extLst>
              <a:ext uri="{FF2B5EF4-FFF2-40B4-BE49-F238E27FC236}">
                <a16:creationId xmlns:a16="http://schemas.microsoft.com/office/drawing/2014/main" id="{2E09C6AE-3C01-44CF-A335-2C6F2910D6E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66802F9-783D-4079-AC53-D8E340E396E5}"/>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3333049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4839ED-5E53-4ECF-9CB4-B0CA25211449}"/>
              </a:ext>
            </a:extLst>
          </p:cNvPr>
          <p:cNvSpPr>
            <a:spLocks noGrp="1"/>
          </p:cNvSpPr>
          <p:nvPr>
            <p:ph type="title"/>
          </p:nvPr>
        </p:nvSpPr>
        <p:spPr>
          <a:xfrm>
            <a:off x="630767" y="457200"/>
            <a:ext cx="2948517" cy="1600200"/>
          </a:xfrm>
        </p:spPr>
        <p:txBody>
          <a:bodyPr anchor="b"/>
          <a:lstStyle>
            <a:lvl1pPr>
              <a:defRPr sz="4267"/>
            </a:lvl1pPr>
          </a:lstStyle>
          <a:p>
            <a:r>
              <a:rPr lang="zh-CN" altLang="en-US"/>
              <a:t>单击此处编辑母版标题样式</a:t>
            </a:r>
          </a:p>
        </p:txBody>
      </p:sp>
      <p:sp>
        <p:nvSpPr>
          <p:cNvPr id="3" name="内容占位符 2">
            <a:extLst>
              <a:ext uri="{FF2B5EF4-FFF2-40B4-BE49-F238E27FC236}">
                <a16:creationId xmlns:a16="http://schemas.microsoft.com/office/drawing/2014/main" id="{E07FD1CB-7B76-4538-9ADA-951C58B57D05}"/>
              </a:ext>
            </a:extLst>
          </p:cNvPr>
          <p:cNvSpPr>
            <a:spLocks noGrp="1"/>
          </p:cNvSpPr>
          <p:nvPr>
            <p:ph idx="1"/>
          </p:nvPr>
        </p:nvSpPr>
        <p:spPr>
          <a:xfrm>
            <a:off x="3888318" y="988485"/>
            <a:ext cx="4629149"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364854-4A4B-4CEB-AE34-21EC4D01C2FA}"/>
              </a:ext>
            </a:extLst>
          </p:cNvPr>
          <p:cNvSpPr>
            <a:spLocks noGrp="1"/>
          </p:cNvSpPr>
          <p:nvPr>
            <p:ph type="body" sz="half" idx="2"/>
          </p:nvPr>
        </p:nvSpPr>
        <p:spPr>
          <a:xfrm>
            <a:off x="630767" y="2057400"/>
            <a:ext cx="294851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DE863F2-01CB-4DAD-B976-46020F0370C2}"/>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6" name="页脚占位符 5">
            <a:extLst>
              <a:ext uri="{FF2B5EF4-FFF2-40B4-BE49-F238E27FC236}">
                <a16:creationId xmlns:a16="http://schemas.microsoft.com/office/drawing/2014/main" id="{C83A9DF2-8B40-4FB5-8CAB-8A6BD77365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7062D0-5989-417C-830C-150429D02D87}"/>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789409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669BC-1FB4-414D-A06F-8321D6776912}"/>
              </a:ext>
            </a:extLst>
          </p:cNvPr>
          <p:cNvSpPr>
            <a:spLocks noGrp="1"/>
          </p:cNvSpPr>
          <p:nvPr>
            <p:ph type="title"/>
          </p:nvPr>
        </p:nvSpPr>
        <p:spPr>
          <a:xfrm>
            <a:off x="630767" y="457200"/>
            <a:ext cx="2948517" cy="1600200"/>
          </a:xfrm>
        </p:spPr>
        <p:txBody>
          <a:bodyPr anchor="b"/>
          <a:lstStyle>
            <a:lvl1pPr>
              <a:defRPr sz="4267"/>
            </a:lvl1pPr>
          </a:lstStyle>
          <a:p>
            <a:r>
              <a:rPr lang="zh-CN" altLang="en-US"/>
              <a:t>单击此处编辑母版标题样式</a:t>
            </a:r>
          </a:p>
        </p:txBody>
      </p:sp>
      <p:sp>
        <p:nvSpPr>
          <p:cNvPr id="3" name="图片占位符 2">
            <a:extLst>
              <a:ext uri="{FF2B5EF4-FFF2-40B4-BE49-F238E27FC236}">
                <a16:creationId xmlns:a16="http://schemas.microsoft.com/office/drawing/2014/main" id="{D35F1353-80C5-4709-9A2F-C9BD60641840}"/>
              </a:ext>
            </a:extLst>
          </p:cNvPr>
          <p:cNvSpPr>
            <a:spLocks noGrp="1"/>
          </p:cNvSpPr>
          <p:nvPr>
            <p:ph type="pic" idx="1"/>
          </p:nvPr>
        </p:nvSpPr>
        <p:spPr>
          <a:xfrm>
            <a:off x="3888318" y="988485"/>
            <a:ext cx="4629149"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a:extLst>
              <a:ext uri="{FF2B5EF4-FFF2-40B4-BE49-F238E27FC236}">
                <a16:creationId xmlns:a16="http://schemas.microsoft.com/office/drawing/2014/main" id="{D535B97C-68C3-4F18-969E-0A8F9AD29690}"/>
              </a:ext>
            </a:extLst>
          </p:cNvPr>
          <p:cNvSpPr>
            <a:spLocks noGrp="1"/>
          </p:cNvSpPr>
          <p:nvPr>
            <p:ph type="body" sz="half" idx="2"/>
          </p:nvPr>
        </p:nvSpPr>
        <p:spPr>
          <a:xfrm>
            <a:off x="630767" y="2057400"/>
            <a:ext cx="294851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3E8B22-8778-4153-907F-EA870C794F84}"/>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6" name="页脚占位符 5">
            <a:extLst>
              <a:ext uri="{FF2B5EF4-FFF2-40B4-BE49-F238E27FC236}">
                <a16:creationId xmlns:a16="http://schemas.microsoft.com/office/drawing/2014/main" id="{CDC38067-F85F-4F62-ABDD-CDF82565E6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D33DE3-50BA-4EC7-9105-750F131224DE}"/>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163533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78FAF8-57D7-4441-9F64-3A08236859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CA30079-25A0-4620-862C-2B5008818A0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AC802FC-2F02-4A97-98EF-4B1D71DAC8B6}"/>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页脚占位符 4">
            <a:extLst>
              <a:ext uri="{FF2B5EF4-FFF2-40B4-BE49-F238E27FC236}">
                <a16:creationId xmlns:a16="http://schemas.microsoft.com/office/drawing/2014/main" id="{EB400802-32EF-4565-8847-BCB4D67880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569254-8591-41E2-8EB9-D6F059F71B89}"/>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4129990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783505D-CA14-4B4C-89CB-35724F22D6D5}"/>
              </a:ext>
            </a:extLst>
          </p:cNvPr>
          <p:cNvSpPr>
            <a:spLocks noGrp="1"/>
          </p:cNvSpPr>
          <p:nvPr>
            <p:ph type="title" orient="vert"/>
          </p:nvPr>
        </p:nvSpPr>
        <p:spPr>
          <a:xfrm>
            <a:off x="6544734" y="366185"/>
            <a:ext cx="1970617" cy="581024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9B8343-C9B5-4A43-BFBE-AB6D0B2D29DB}"/>
              </a:ext>
            </a:extLst>
          </p:cNvPr>
          <p:cNvSpPr>
            <a:spLocks noGrp="1"/>
          </p:cNvSpPr>
          <p:nvPr>
            <p:ph type="body" orient="vert" idx="1"/>
          </p:nvPr>
        </p:nvSpPr>
        <p:spPr>
          <a:xfrm>
            <a:off x="628651" y="366185"/>
            <a:ext cx="5712883" cy="581024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296E12-A231-4B0D-B2C0-470E7E774A91}"/>
              </a:ext>
            </a:extLst>
          </p:cNvPr>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页脚占位符 4">
            <a:extLst>
              <a:ext uri="{FF2B5EF4-FFF2-40B4-BE49-F238E27FC236}">
                <a16:creationId xmlns:a16="http://schemas.microsoft.com/office/drawing/2014/main" id="{428361B6-AE18-46E9-A528-206C3CBD88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6F70B7-1525-497F-950C-C7FE5937CCDA}"/>
              </a:ext>
            </a:extLst>
          </p:cNvPr>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2772535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2436022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245349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1" name="图片 10" descr="蓝色的天空&#10;&#10;描述已自动生成">
            <a:extLst>
              <a:ext uri="{FF2B5EF4-FFF2-40B4-BE49-F238E27FC236}">
                <a16:creationId xmlns:a16="http://schemas.microsoft.com/office/drawing/2014/main" id="{6DF36842-CF5B-434C-A60F-40EED7A8D5E5}"/>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1C830447-81A6-4C84-A295-FDB3B191F885}"/>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730732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327945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2200234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3047709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401194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35592313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335043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480153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489241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6D72679-CAA1-40BC-8C8D-871FB411AF54}" type="datetimeFigureOut">
              <a:rPr lang="zh-CN" altLang="en-US" smtClean="0"/>
              <a:t>2022/3/4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343190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蓝色的天空&#10;&#10;描述已自动生成">
            <a:extLst>
              <a:ext uri="{FF2B5EF4-FFF2-40B4-BE49-F238E27FC236}">
                <a16:creationId xmlns:a16="http://schemas.microsoft.com/office/drawing/2014/main" id="{7931EA0B-1A6E-8B4D-8EA5-C0BD8863538A}"/>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8C5BB99D-0CC7-45EA-9542-85A2FCB48C1B}"/>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7806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A06CAFBC-8305-8B4F-94CA-568B67103E5F}"/>
              </a:ext>
            </a:extLst>
          </p:cNvPr>
          <p:cNvPicPr>
            <a:picLocks noChangeAspect="1"/>
          </p:cNvPicPr>
          <p:nvPr userDrawn="1"/>
        </p:nvPicPr>
        <p:blipFill>
          <a:blip r:embed="rId2"/>
          <a:stretch>
            <a:fillRect/>
          </a:stretch>
        </p:blipFill>
        <p:spPr>
          <a:xfrm>
            <a:off x="0" y="11857"/>
            <a:ext cx="9144000" cy="6834289"/>
          </a:xfrm>
          <a:prstGeom prst="rect">
            <a:avLst/>
          </a:prstGeom>
        </p:spPr>
      </p:pic>
    </p:spTree>
    <p:extLst>
      <p:ext uri="{BB962C8B-B14F-4D97-AF65-F5344CB8AC3E}">
        <p14:creationId xmlns:p14="http://schemas.microsoft.com/office/powerpoint/2010/main" val="3005664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8102074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90213F3-1CCC-4C4D-831D-4F3238D96088}"/>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17EAE570-6353-F346-9D55-F0A6EC9FC92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23121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2908327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829567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692560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3A926F8-FC42-D243-BA17-DA34FC42F21D}"/>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566254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532321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18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241842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26097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1"/>
            <a:ext cx="9144000" cy="590931"/>
          </a:xfrm>
          <a:prstGeom prst="rect">
            <a:avLst/>
          </a:prstGeom>
          <a:noFill/>
        </p:spPr>
        <p:txBody>
          <a:bodyPr vert="horz" wrap="square" lIns="91440" tIns="45720" rIns="91440" bIns="45720" rtlCol="0">
            <a:spAutoFit/>
          </a:bodyPr>
          <a:lstStyle>
            <a:lvl1pPr marL="0" indent="0" algn="ctr" defTabSz="914377">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377">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7"/>
            <a:ext cx="9144000" cy="6834289"/>
          </a:xfrm>
          <a:prstGeom prst="rect">
            <a:avLst/>
          </a:prstGeom>
        </p:spPr>
      </p:pic>
    </p:spTree>
    <p:extLst>
      <p:ext uri="{BB962C8B-B14F-4D97-AF65-F5344CB8AC3E}">
        <p14:creationId xmlns:p14="http://schemas.microsoft.com/office/powerpoint/2010/main" val="3360879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246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3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两项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548662C-DB25-7C43-9163-08D7FFCD7AE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946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AE8C13E4-02C3-7B44-8F68-5C753ADBA05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Tree>
    <p:extLst>
      <p:ext uri="{BB962C8B-B14F-4D97-AF65-F5344CB8AC3E}">
        <p14:creationId xmlns:p14="http://schemas.microsoft.com/office/powerpoint/2010/main" val="59754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988865-7C00-F642-BF95-D710111C1C7F}" type="datetimeFigureOut">
              <a:rPr kumimoji="1" lang="zh-CN" altLang="en-US" smtClean="0"/>
              <a:t>2022/3/4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62079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49"/>
            <a:ext cx="3008313" cy="1162051"/>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t>2022/3/4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403543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C17EF31-2847-48EB-BF26-FC87EED4C57D}"/>
              </a:ext>
            </a:extLst>
          </p:cNvPr>
          <p:cNvSpPr>
            <a:spLocks noGrp="1"/>
          </p:cNvSpPr>
          <p:nvPr>
            <p:ph type="title"/>
          </p:nvPr>
        </p:nvSpPr>
        <p:spPr>
          <a:xfrm>
            <a:off x="628651" y="366185"/>
            <a:ext cx="78867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49B2DD-212F-44DD-8456-A6583F73DE82}"/>
              </a:ext>
            </a:extLst>
          </p:cNvPr>
          <p:cNvSpPr>
            <a:spLocks noGrp="1"/>
          </p:cNvSpPr>
          <p:nvPr>
            <p:ph type="body" idx="1"/>
          </p:nvPr>
        </p:nvSpPr>
        <p:spPr>
          <a:xfrm>
            <a:off x="628651" y="1826684"/>
            <a:ext cx="78867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BF07D40-2E45-469D-9DE2-264A4A187EF9}"/>
              </a:ext>
            </a:extLst>
          </p:cNvPr>
          <p:cNvSpPr>
            <a:spLocks noGrp="1"/>
          </p:cNvSpPr>
          <p:nvPr>
            <p:ph type="dt" sz="half" idx="2"/>
          </p:nvPr>
        </p:nvSpPr>
        <p:spPr>
          <a:xfrm>
            <a:off x="628651" y="6356351"/>
            <a:ext cx="20574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16D72679-CAA1-40BC-8C8D-871FB411AF54}" type="datetimeFigureOut">
              <a:rPr lang="zh-CN" altLang="en-US" smtClean="0"/>
              <a:t>2022/3/4</a:t>
            </a:fld>
            <a:endParaRPr lang="zh-CN" altLang="en-US"/>
          </a:p>
        </p:txBody>
      </p:sp>
      <p:sp>
        <p:nvSpPr>
          <p:cNvPr id="5" name="页脚占位符 4">
            <a:extLst>
              <a:ext uri="{FF2B5EF4-FFF2-40B4-BE49-F238E27FC236}">
                <a16:creationId xmlns:a16="http://schemas.microsoft.com/office/drawing/2014/main" id="{044FE8E0-8AED-4EF4-9D2D-9539477F00C8}"/>
              </a:ext>
            </a:extLst>
          </p:cNvPr>
          <p:cNvSpPr>
            <a:spLocks noGrp="1"/>
          </p:cNvSpPr>
          <p:nvPr>
            <p:ph type="ftr" sz="quarter" idx="3"/>
          </p:nvPr>
        </p:nvSpPr>
        <p:spPr>
          <a:xfrm>
            <a:off x="3028951" y="6356351"/>
            <a:ext cx="30861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493E3C-DE9B-4F0B-8F5D-DAE47730F52C}"/>
              </a:ext>
            </a:extLst>
          </p:cNvPr>
          <p:cNvSpPr>
            <a:spLocks noGrp="1"/>
          </p:cNvSpPr>
          <p:nvPr>
            <p:ph type="sldNum" sz="quarter" idx="4"/>
          </p:nvPr>
        </p:nvSpPr>
        <p:spPr>
          <a:xfrm>
            <a:off x="6457951" y="6356351"/>
            <a:ext cx="20574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6227861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71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673" r:id="rId37"/>
    <p:sldLayoutId id="2147483674" r:id="rId38"/>
    <p:sldLayoutId id="2147483675" r:id="rId39"/>
    <p:sldLayoutId id="2147483676" r:id="rId40"/>
    <p:sldLayoutId id="2147483677" r:id="rId41"/>
    <p:sldLayoutId id="2147483678" r:id="rId42"/>
    <p:sldLayoutId id="2147483679" r:id="rId43"/>
    <p:sldLayoutId id="2147483680" r:id="rId44"/>
    <p:sldLayoutId id="2147483681" r:id="rId45"/>
    <p:sldLayoutId id="2147483682" r:id="rId46"/>
    <p:sldLayoutId id="2147483683" r:id="rId4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72679-CAA1-40BC-8C8D-871FB411AF54}" type="datetimeFigureOut">
              <a:rPr lang="zh-CN" altLang="en-US" smtClean="0"/>
              <a:t>2022/3/4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14E76-D7D1-4866-9585-80F231444970}" type="slidenum">
              <a:rPr lang="zh-CN" altLang="en-US" smtClean="0"/>
              <a:t>‹#›</a:t>
            </a:fld>
            <a:endParaRPr lang="zh-CN" altLang="en-US"/>
          </a:p>
        </p:txBody>
      </p:sp>
    </p:spTree>
    <p:extLst>
      <p:ext uri="{BB962C8B-B14F-4D97-AF65-F5344CB8AC3E}">
        <p14:creationId xmlns:p14="http://schemas.microsoft.com/office/powerpoint/2010/main" val="11284605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E2642-50E2-0944-8CF4-6F2824D6E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B713E-2E40-514E-9E86-DA6FBD4C0A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4CE44-723A-0E48-BDE3-CD31682F37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874E8-4432-D341-ABF5-3EEAC6901E98}" type="datetimeFigureOut">
              <a:rPr kumimoji="1" lang="zh-CN" altLang="en-US" smtClean="0"/>
              <a:t>2022/3/4</a:t>
            </a:fld>
            <a:endParaRPr kumimoji="1" lang="zh-CN" altLang="en-US"/>
          </a:p>
        </p:txBody>
      </p:sp>
      <p:sp>
        <p:nvSpPr>
          <p:cNvPr id="5" name="Footer Placeholder 4">
            <a:extLst>
              <a:ext uri="{FF2B5EF4-FFF2-40B4-BE49-F238E27FC236}">
                <a16:creationId xmlns:a16="http://schemas.microsoft.com/office/drawing/2014/main" id="{A6789FA4-6D76-F24A-B168-1ED3562A1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655203C-52EE-CC42-948A-E81A4C955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17944723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9.xml"/><Relationship Id="rId5" Type="http://schemas.openxmlformats.org/officeDocument/2006/relationships/image" Target="../media/image24.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9.xml"/><Relationship Id="rId5" Type="http://schemas.openxmlformats.org/officeDocument/2006/relationships/image" Target="../media/image25.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9.xml"/><Relationship Id="rId5" Type="http://schemas.openxmlformats.org/officeDocument/2006/relationships/image" Target="../media/image26.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9.xml"/><Relationship Id="rId5" Type="http://schemas.openxmlformats.org/officeDocument/2006/relationships/image" Target="../media/image14.jp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9.xml"/><Relationship Id="rId5" Type="http://schemas.openxmlformats.org/officeDocument/2006/relationships/image" Target="../media/image35.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9.xml"/><Relationship Id="rId5" Type="http://schemas.openxmlformats.org/officeDocument/2006/relationships/image" Target="../media/image36.jp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59.xml"/><Relationship Id="rId5" Type="http://schemas.openxmlformats.org/officeDocument/2006/relationships/image" Target="../media/image37.jp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9.xml"/><Relationship Id="rId5" Type="http://schemas.openxmlformats.org/officeDocument/2006/relationships/image" Target="../media/image38.jp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59.xml"/><Relationship Id="rId5" Type="http://schemas.openxmlformats.org/officeDocument/2006/relationships/image" Target="../media/image40.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9.xml"/><Relationship Id="rId5" Type="http://schemas.openxmlformats.org/officeDocument/2006/relationships/image" Target="../media/image41.jp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9.xml"/><Relationship Id="rId5" Type="http://schemas.openxmlformats.org/officeDocument/2006/relationships/image" Target="../media/image42.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9.xml"/><Relationship Id="rId5" Type="http://schemas.openxmlformats.org/officeDocument/2006/relationships/image" Target="../media/image43.jpe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59.xml"/><Relationship Id="rId5" Type="http://schemas.openxmlformats.org/officeDocument/2006/relationships/image" Target="../media/image44.jp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5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59.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59.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9.xml"/><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59.xml"/><Relationship Id="rId5" Type="http://schemas.openxmlformats.org/officeDocument/2006/relationships/image" Target="../media/image51.jp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59.xml"/><Relationship Id="rId5" Type="http://schemas.openxmlformats.org/officeDocument/2006/relationships/image" Target="../media/image52.jp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59.xml"/><Relationship Id="rId5" Type="http://schemas.openxmlformats.org/officeDocument/2006/relationships/image" Target="../media/image53.jp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59.xml"/><Relationship Id="rId5" Type="http://schemas.openxmlformats.org/officeDocument/2006/relationships/image" Target="../media/image55.jp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59.xml"/><Relationship Id="rId5" Type="http://schemas.openxmlformats.org/officeDocument/2006/relationships/image" Target="../media/image56.gif"/><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59.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59.xml"/><Relationship Id="rId6" Type="http://schemas.openxmlformats.org/officeDocument/2006/relationships/image" Target="../media/image60.png"/><Relationship Id="rId5" Type="http://schemas.openxmlformats.org/officeDocument/2006/relationships/image" Target="../media/image57.jpe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59.xml"/><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59.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59.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59.xml"/><Relationship Id="rId5" Type="http://schemas.openxmlformats.org/officeDocument/2006/relationships/image" Target="../media/image66.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59.xml"/><Relationship Id="rId5" Type="http://schemas.openxmlformats.org/officeDocument/2006/relationships/image" Target="../media/image67.jp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59.xml"/><Relationship Id="rId5" Type="http://schemas.openxmlformats.org/officeDocument/2006/relationships/image" Target="../media/image68.jpg"/><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59.xml"/><Relationship Id="rId5" Type="http://schemas.openxmlformats.org/officeDocument/2006/relationships/image" Target="../media/image69.jp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59.xml"/><Relationship Id="rId5" Type="http://schemas.openxmlformats.org/officeDocument/2006/relationships/image" Target="../media/image70.jp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59.xml"/><Relationship Id="rId5" Type="http://schemas.openxmlformats.org/officeDocument/2006/relationships/image" Target="../media/image71.jp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59.xml"/><Relationship Id="rId5" Type="http://schemas.openxmlformats.org/officeDocument/2006/relationships/image" Target="../media/image7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9.xml"/><Relationship Id="rId5" Type="http://schemas.openxmlformats.org/officeDocument/2006/relationships/image" Target="../media/image23.jp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59.xml"/><Relationship Id="rId5" Type="http://schemas.openxmlformats.org/officeDocument/2006/relationships/image" Target="../media/image74.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E1A9F3A-A624-DD4D-8C38-F6D84257A13C}"/>
              </a:ext>
            </a:extLst>
          </p:cNvPr>
          <p:cNvPicPr>
            <a:picLocks noChangeAspect="1"/>
          </p:cNvPicPr>
          <p:nvPr/>
        </p:nvPicPr>
        <p:blipFill>
          <a:blip r:embed="rId3"/>
          <a:stretch>
            <a:fillRect/>
          </a:stretch>
        </p:blipFill>
        <p:spPr>
          <a:xfrm>
            <a:off x="0" y="1758461"/>
            <a:ext cx="4000719" cy="3499337"/>
          </a:xfrm>
          <a:prstGeom prst="rect">
            <a:avLst/>
          </a:prstGeom>
        </p:spPr>
      </p:pic>
      <p:sp>
        <p:nvSpPr>
          <p:cNvPr id="5" name="标题 1">
            <a:extLst>
              <a:ext uri="{FF2B5EF4-FFF2-40B4-BE49-F238E27FC236}">
                <a16:creationId xmlns:a16="http://schemas.microsoft.com/office/drawing/2014/main" id="{66019A80-87FD-4258-99E8-6A4727416D8F}"/>
              </a:ext>
            </a:extLst>
          </p:cNvPr>
          <p:cNvSpPr txBox="1">
            <a:spLocks/>
          </p:cNvSpPr>
          <p:nvPr/>
        </p:nvSpPr>
        <p:spPr>
          <a:xfrm>
            <a:off x="327120" y="2727250"/>
            <a:ext cx="3406702" cy="138943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外星人</a:t>
            </a:r>
            <a:endParaRPr kumimoji="0" lang="en-US" altLang="zh-CN" sz="4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诗篇</a:t>
            </a:r>
            <a:r>
              <a:rPr kumimoji="0" lang="en-US" altLang="zh-CN" sz="28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19:1</a:t>
            </a:r>
            <a:endParaRPr kumimoji="0" lang="zh-CN" altLang="en-US" sz="28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p:txBody>
      </p:sp>
      <p:sp>
        <p:nvSpPr>
          <p:cNvPr id="6" name="标题 1">
            <a:extLst>
              <a:ext uri="{FF2B5EF4-FFF2-40B4-BE49-F238E27FC236}">
                <a16:creationId xmlns:a16="http://schemas.microsoft.com/office/drawing/2014/main" id="{B41DE130-0BAC-4474-9673-E5DD743BF964}"/>
              </a:ext>
            </a:extLst>
          </p:cNvPr>
          <p:cNvSpPr txBox="1">
            <a:spLocks/>
          </p:cNvSpPr>
          <p:nvPr/>
        </p:nvSpPr>
        <p:spPr>
          <a:xfrm>
            <a:off x="327120" y="4038584"/>
            <a:ext cx="3406702" cy="106487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第</a:t>
            </a:r>
            <a:r>
              <a:rPr kumimoji="0" lang="en-US" altLang="zh-CN"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19</a:t>
            </a:r>
            <a:r>
              <a:rPr kumimoji="0" lang="zh-CN" altLang="en-US"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rPr>
              <a:t>课</a:t>
            </a:r>
            <a:endParaRPr kumimoji="0" lang="en-US" altLang="zh-CN"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Microsoft YaHei" panose="020B0503020204020204" pitchFamily="34" charset="-122"/>
              <a:ea typeface="Microsoft YaHei" panose="020B0503020204020204" pitchFamily="34" charset="-122"/>
              <a:cs typeface="+mj-cs"/>
            </a:endParaRPr>
          </a:p>
        </p:txBody>
      </p:sp>
      <p:pic>
        <p:nvPicPr>
          <p:cNvPr id="7" name="图片 6">
            <a:extLst>
              <a:ext uri="{FF2B5EF4-FFF2-40B4-BE49-F238E27FC236}">
                <a16:creationId xmlns:a16="http://schemas.microsoft.com/office/drawing/2014/main" id="{4C81C5D0-3AF9-4C5D-8CE8-4BF2F9C879EC}"/>
              </a:ext>
            </a:extLst>
          </p:cNvPr>
          <p:cNvPicPr>
            <a:picLocks noChangeAspect="1"/>
          </p:cNvPicPr>
          <p:nvPr/>
        </p:nvPicPr>
        <p:blipFill>
          <a:blip r:embed="rId4">
            <a:extLst>
              <a:ext uri="{28A0092B-C50C-407E-A947-70E740481C1C}">
                <a14:useLocalDpi xmlns:a14="http://schemas.microsoft.com/office/drawing/2010/main" val="0"/>
              </a:ext>
            </a:extLst>
          </a:blip>
          <a:srcRect t="68" b="68"/>
          <a:stretch/>
        </p:blipFill>
        <p:spPr>
          <a:xfrm>
            <a:off x="4078372" y="-2894"/>
            <a:ext cx="5065628" cy="6860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dirty="0"/>
              <a:t>自然现象造成的</a:t>
            </a:r>
            <a:r>
              <a:rPr lang="en-US" altLang="zh-CN" dirty="0"/>
              <a:t>UFO</a:t>
            </a:r>
            <a:r>
              <a:rPr lang="zh-CN" altLang="en-US" dirty="0"/>
              <a:t>错觉</a:t>
            </a:r>
          </a:p>
        </p:txBody>
      </p:sp>
      <p:sp>
        <p:nvSpPr>
          <p:cNvPr id="7" name="文本1"/>
          <p:cNvSpPr>
            <a:spLocks noChangeArrowheads="1"/>
          </p:cNvSpPr>
          <p:nvPr/>
        </p:nvSpPr>
        <p:spPr bwMode="gray">
          <a:xfrm>
            <a:off x="957824" y="2301796"/>
            <a:ext cx="7384488" cy="881883"/>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UFO</a:t>
            </a:r>
            <a:r>
              <a:rPr lang="en-US" altLang="zh-CN" sz="3200"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 (Unidentified </a:t>
            </a:r>
            <a:r>
              <a:rPr lang="en-US" altLang="zh-CN" sz="320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Flying Object)</a:t>
            </a:r>
            <a:r>
              <a:rPr lang="zh-CN" altLang="en-US" sz="3200" dirty="0">
                <a:latin typeface="Arial" panose="020B0604020202020204" pitchFamily="34" charset="0"/>
                <a:ea typeface="微软雅黑" panose="020B0503020204020204" pitchFamily="34" charset="-122"/>
                <a:cs typeface="Arial" panose="020B0604020202020204" pitchFamily="34" charset="0"/>
                <a:sym typeface="Wingdings" panose="05000000000000000000" pitchFamily="2" charset="2"/>
              </a:rPr>
              <a:t>：不明飞行物；</a:t>
            </a:r>
            <a:r>
              <a:rPr lang="zh-CN" altLang="en-US" sz="3200" dirty="0">
                <a:latin typeface="Arial" panose="020B0604020202020204" pitchFamily="34" charset="0"/>
                <a:ea typeface="微软雅黑" panose="020B0503020204020204" pitchFamily="34" charset="-122"/>
                <a:cs typeface="Arial" panose="020B0604020202020204" pitchFamily="34" charset="0"/>
              </a:rPr>
              <a:t>人对一些自然现象产生的错觉</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ct val="90000"/>
              </a:lnSpc>
              <a:spcBef>
                <a:spcPct val="0"/>
              </a:spcBef>
              <a:buSzPct val="100000"/>
              <a:buFont typeface="Arial" panose="020B0604020202020204" pitchFamily="34" charset="0"/>
              <a:buChar char="•"/>
              <a:defRPr/>
            </a:pP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p:txBody>
      </p:sp>
      <p:sp>
        <p:nvSpPr>
          <p:cNvPr id="8" name="文本2"/>
          <p:cNvSpPr>
            <a:spLocks noChangeArrowheads="1"/>
          </p:cNvSpPr>
          <p:nvPr/>
        </p:nvSpPr>
        <p:spPr bwMode="gray">
          <a:xfrm>
            <a:off x="959177" y="3405149"/>
            <a:ext cx="7384488" cy="1068267"/>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罕见的自然现象加上对外星生命的执念</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1" name="文本2">
            <a:extLst>
              <a:ext uri="{FF2B5EF4-FFF2-40B4-BE49-F238E27FC236}">
                <a16:creationId xmlns:a16="http://schemas.microsoft.com/office/drawing/2014/main" id="{670DEEA7-A990-4DFA-91CB-07B15C3F8BAA}"/>
              </a:ext>
            </a:extLst>
          </p:cNvPr>
          <p:cNvSpPr>
            <a:spLocks noChangeArrowheads="1"/>
          </p:cNvSpPr>
          <p:nvPr/>
        </p:nvSpPr>
        <p:spPr bwMode="gray">
          <a:xfrm>
            <a:off x="964093" y="4694887"/>
            <a:ext cx="7384488" cy="939316"/>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把自己没有见过的自然现象误认为是</a:t>
            </a:r>
            <a:r>
              <a:rPr lang="en-US" altLang="zh-CN" sz="3200" dirty="0">
                <a:latin typeface="Arial" panose="020B0604020202020204" pitchFamily="34" charset="0"/>
                <a:ea typeface="微软雅黑" panose="020B0503020204020204" pitchFamily="34" charset="-122"/>
                <a:cs typeface="Arial" panose="020B0604020202020204" pitchFamily="34" charset="0"/>
              </a:rPr>
              <a:t>UFO</a:t>
            </a:r>
          </a:p>
        </p:txBody>
      </p:sp>
      <p:grpSp>
        <p:nvGrpSpPr>
          <p:cNvPr id="12" name="组合 11">
            <a:extLst>
              <a:ext uri="{FF2B5EF4-FFF2-40B4-BE49-F238E27FC236}">
                <a16:creationId xmlns:a16="http://schemas.microsoft.com/office/drawing/2014/main" id="{23B72B34-62EC-4E76-AFB7-387634411642}"/>
              </a:ext>
            </a:extLst>
          </p:cNvPr>
          <p:cNvGrpSpPr/>
          <p:nvPr/>
        </p:nvGrpSpPr>
        <p:grpSpPr>
          <a:xfrm>
            <a:off x="454532" y="1202433"/>
            <a:ext cx="8299161" cy="5623315"/>
            <a:chOff x="454532" y="1202433"/>
            <a:chExt cx="8299161" cy="5623315"/>
          </a:xfrm>
        </p:grpSpPr>
        <p:cxnSp>
          <p:nvCxnSpPr>
            <p:cNvPr id="13" name="直线连接符 2">
              <a:extLst>
                <a:ext uri="{FF2B5EF4-FFF2-40B4-BE49-F238E27FC236}">
                  <a16:creationId xmlns:a16="http://schemas.microsoft.com/office/drawing/2014/main" id="{F058D0EC-854F-4200-8F83-52D489917444}"/>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3">
              <a:extLst>
                <a:ext uri="{FF2B5EF4-FFF2-40B4-BE49-F238E27FC236}">
                  <a16:creationId xmlns:a16="http://schemas.microsoft.com/office/drawing/2014/main" id="{02995FB2-54B3-4430-B3EC-3C898682450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4">
              <a:extLst>
                <a:ext uri="{FF2B5EF4-FFF2-40B4-BE49-F238E27FC236}">
                  <a16:creationId xmlns:a16="http://schemas.microsoft.com/office/drawing/2014/main" id="{70D6E0D8-76BD-4A7B-8DCE-D4A0FE5EFBEB}"/>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5">
              <a:extLst>
                <a:ext uri="{FF2B5EF4-FFF2-40B4-BE49-F238E27FC236}">
                  <a16:creationId xmlns:a16="http://schemas.microsoft.com/office/drawing/2014/main" id="{0CD41EBE-46E7-4CE8-9480-7A948D48B345}"/>
                </a:ext>
              </a:extLst>
            </p:cNvPr>
            <p:cNvCxnSpPr>
              <a:cxnSpLocks/>
              <a:endCxn id="18"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a:extLst>
                <a:ext uri="{FF2B5EF4-FFF2-40B4-BE49-F238E27FC236}">
                  <a16:creationId xmlns:a16="http://schemas.microsoft.com/office/drawing/2014/main" id="{936D02CD-6AD3-40B2-9ECD-89A08F8B26E5}"/>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8" name="图片 17">
              <a:extLst>
                <a:ext uri="{FF2B5EF4-FFF2-40B4-BE49-F238E27FC236}">
                  <a16:creationId xmlns:a16="http://schemas.microsoft.com/office/drawing/2014/main" id="{B08E5F5E-2752-4FB1-818E-95236D78308E}"/>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26342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7D69B45C-DA39-455E-A108-8B481118F227}"/>
              </a:ext>
            </a:extLst>
          </p:cNvPr>
          <p:cNvSpPr txBox="1">
            <a:spLocks/>
          </p:cNvSpPr>
          <p:nvPr/>
        </p:nvSpPr>
        <p:spPr>
          <a:xfrm>
            <a:off x="454532" y="5820293"/>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金星在傍晚接近地平线会非常明亮</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8" name="文本占位符 22">
            <a:extLst>
              <a:ext uri="{FF2B5EF4-FFF2-40B4-BE49-F238E27FC236}">
                <a16:creationId xmlns:a16="http://schemas.microsoft.com/office/drawing/2014/main" id="{6569EED0-CEDC-45FA-BD2F-7914549602EC}"/>
              </a:ext>
            </a:extLst>
          </p:cNvPr>
          <p:cNvSpPr txBox="1">
            <a:spLocks/>
          </p:cNvSpPr>
          <p:nvPr/>
        </p:nvSpPr>
        <p:spPr>
          <a:xfrm>
            <a:off x="1558656" y="2273991"/>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8" indent="-457178">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DE0FF36B-BA1D-4199-8610-055E405F4408}"/>
              </a:ext>
            </a:extLst>
          </p:cNvPr>
          <p:cNvSpPr>
            <a:spLocks noGrp="1"/>
          </p:cNvSpPr>
          <p:nvPr>
            <p:ph type="title"/>
          </p:nvPr>
        </p:nvSpPr>
        <p:spPr/>
        <p:txBody>
          <a:bodyPr/>
          <a:lstStyle/>
          <a:p>
            <a:r>
              <a:rPr lang="zh-CN" altLang="en-US" dirty="0"/>
              <a:t>金星造成的错觉</a:t>
            </a:r>
          </a:p>
        </p:txBody>
      </p:sp>
      <p:grpSp>
        <p:nvGrpSpPr>
          <p:cNvPr id="6" name="组合 5">
            <a:extLst>
              <a:ext uri="{FF2B5EF4-FFF2-40B4-BE49-F238E27FC236}">
                <a16:creationId xmlns:a16="http://schemas.microsoft.com/office/drawing/2014/main" id="{0C8CB9D4-797F-4B74-8E96-5FF41FA71672}"/>
              </a:ext>
            </a:extLst>
          </p:cNvPr>
          <p:cNvGrpSpPr/>
          <p:nvPr/>
        </p:nvGrpSpPr>
        <p:grpSpPr>
          <a:xfrm>
            <a:off x="454532" y="2242084"/>
            <a:ext cx="8299161" cy="4629384"/>
            <a:chOff x="454532" y="2196364"/>
            <a:chExt cx="8299161" cy="4629384"/>
          </a:xfrm>
        </p:grpSpPr>
        <p:cxnSp>
          <p:nvCxnSpPr>
            <p:cNvPr id="10" name="直线连接符 2">
              <a:extLst>
                <a:ext uri="{FF2B5EF4-FFF2-40B4-BE49-F238E27FC236}">
                  <a16:creationId xmlns:a16="http://schemas.microsoft.com/office/drawing/2014/main" id="{B1653E53-4161-4F7B-A573-6AA29570558B}"/>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3A06B0D0-A947-4402-974C-0CC9DAC78AD2}"/>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4EEED69E-DF14-4547-AE04-C02229D7A89A}"/>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0A28071D-D477-4534-97BB-B44014C54ABB}"/>
                </a:ext>
              </a:extLst>
            </p:cNvPr>
            <p:cNvCxnSpPr>
              <a:cxnSpLocks/>
              <a:endCxn id="15"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3EDE78AE-8C45-40F2-9AB4-489CAF4C9C04}"/>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5" name="图片 14">
              <a:extLst>
                <a:ext uri="{FF2B5EF4-FFF2-40B4-BE49-F238E27FC236}">
                  <a16:creationId xmlns:a16="http://schemas.microsoft.com/office/drawing/2014/main" id="{6EB3D0B2-FFED-47D6-896A-1272C23D924E}"/>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9" name="Picture 2" descr="https://timgsa.baidu.com/timg?image&amp;quality=80&amp;size=b9999_10000&amp;sec=1528960195841&amp;di=00b9f2857980fd0c28b7c36a35e4bb7e&amp;imgtype=0&amp;src=http%3A%2F%2Fimg5.duitang.com%2Fuploads%2Fitem%2F201602%2F11%2F20160211211159_Pw84r.jpeg">
            <a:extLst>
              <a:ext uri="{FF2B5EF4-FFF2-40B4-BE49-F238E27FC236}">
                <a16:creationId xmlns:a16="http://schemas.microsoft.com/office/drawing/2014/main" id="{5D3A8A79-D4B3-450E-9E6F-F0016054D2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664" y="1448446"/>
            <a:ext cx="7483570" cy="421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21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98A166-07B4-44EE-9BC8-0D31A7F28864}"/>
              </a:ext>
            </a:extLst>
          </p:cNvPr>
          <p:cNvSpPr>
            <a:spLocks noGrp="1"/>
          </p:cNvSpPr>
          <p:nvPr>
            <p:ph type="title"/>
          </p:nvPr>
        </p:nvSpPr>
        <p:spPr/>
        <p:txBody>
          <a:bodyPr/>
          <a:lstStyle/>
          <a:p>
            <a:r>
              <a:rPr lang="zh-CN" altLang="en-US" dirty="0"/>
              <a:t>热气球造成的错觉</a:t>
            </a:r>
          </a:p>
        </p:txBody>
      </p:sp>
      <p:sp>
        <p:nvSpPr>
          <p:cNvPr id="5" name="文本占位符 22">
            <a:extLst>
              <a:ext uri="{FF2B5EF4-FFF2-40B4-BE49-F238E27FC236}">
                <a16:creationId xmlns:a16="http://schemas.microsoft.com/office/drawing/2014/main" id="{CE240E72-1779-455A-92C6-773BD5CF0251}"/>
              </a:ext>
            </a:extLst>
          </p:cNvPr>
          <p:cNvSpPr txBox="1">
            <a:spLocks/>
          </p:cNvSpPr>
          <p:nvPr/>
        </p:nvSpPr>
        <p:spPr>
          <a:xfrm>
            <a:off x="454532" y="5820293"/>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热气球也会造成</a:t>
            </a:r>
            <a:r>
              <a:rPr lang="en-US" altLang="zh-CN" sz="2800" dirty="0">
                <a:latin typeface="Arial" panose="020B0604020202020204" pitchFamily="34" charset="0"/>
                <a:ea typeface="微软雅黑" panose="020B0503020204020204" pitchFamily="34" charset="-122"/>
                <a:cs typeface="Arial" panose="020B0604020202020204" pitchFamily="34" charset="0"/>
              </a:rPr>
              <a:t>UFO</a:t>
            </a:r>
            <a:r>
              <a:rPr lang="zh-CN" altLang="en-US" sz="2800" dirty="0">
                <a:latin typeface="Arial" panose="020B0604020202020204" pitchFamily="34" charset="0"/>
                <a:ea typeface="微软雅黑" panose="020B0503020204020204" pitchFamily="34" charset="-122"/>
                <a:cs typeface="Arial" panose="020B0604020202020204" pitchFamily="34" charset="0"/>
              </a:rPr>
              <a:t>的错觉</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6" name="组合 5">
            <a:extLst>
              <a:ext uri="{FF2B5EF4-FFF2-40B4-BE49-F238E27FC236}">
                <a16:creationId xmlns:a16="http://schemas.microsoft.com/office/drawing/2014/main" id="{0F64BFB7-2C9A-4941-A5A8-A6815F269E79}"/>
              </a:ext>
            </a:extLst>
          </p:cNvPr>
          <p:cNvGrpSpPr/>
          <p:nvPr/>
        </p:nvGrpSpPr>
        <p:grpSpPr>
          <a:xfrm>
            <a:off x="454532" y="2242084"/>
            <a:ext cx="8299161" cy="4629384"/>
            <a:chOff x="454532" y="2196364"/>
            <a:chExt cx="8299161" cy="4629384"/>
          </a:xfrm>
        </p:grpSpPr>
        <p:cxnSp>
          <p:nvCxnSpPr>
            <p:cNvPr id="7" name="直线连接符 2">
              <a:extLst>
                <a:ext uri="{FF2B5EF4-FFF2-40B4-BE49-F238E27FC236}">
                  <a16:creationId xmlns:a16="http://schemas.microsoft.com/office/drawing/2014/main" id="{3A96AC3E-6A1B-4FFB-BBF1-1B790E4BB4CA}"/>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3">
              <a:extLst>
                <a:ext uri="{FF2B5EF4-FFF2-40B4-BE49-F238E27FC236}">
                  <a16:creationId xmlns:a16="http://schemas.microsoft.com/office/drawing/2014/main" id="{EBCFCE41-E0AF-43E9-A466-B7C2290F6A02}"/>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69167C0D-868F-4028-A795-5A2056AB6598}"/>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DBE74699-1269-4A4B-8B85-B0DEFAA2092F}"/>
                </a:ext>
              </a:extLst>
            </p:cNvPr>
            <p:cNvCxnSpPr>
              <a:cxnSpLocks/>
              <a:endCxn id="14"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BD6DE7D0-CACB-4B70-ACA6-FECFF49DD90C}"/>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4" name="图片 13">
              <a:extLst>
                <a:ext uri="{FF2B5EF4-FFF2-40B4-BE49-F238E27FC236}">
                  <a16:creationId xmlns:a16="http://schemas.microsoft.com/office/drawing/2014/main" id="{6081011E-056A-4FDC-8FA7-8759AE692204}"/>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0" name="Picture 2" descr="https://timgsa.baidu.com/timg?image&amp;quality=80&amp;size=b9999_10000&amp;sec=1528960849200&amp;di=fc61c4ed270d9d8f5023d13a1153b5fe&amp;imgtype=jpg&amp;src=http%3A%2F%2Fimg2.imgtn.bdimg.com%2Fit%2Fu%3D3202274972%2C1298899527%26fm%3D214%26gp%3D0.jpg">
            <a:extLst>
              <a:ext uri="{FF2B5EF4-FFF2-40B4-BE49-F238E27FC236}">
                <a16:creationId xmlns:a16="http://schemas.microsoft.com/office/drawing/2014/main" id="{D16F8F98-A6BB-4FEC-B052-6114C86A98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7859" y="1414894"/>
            <a:ext cx="6708281" cy="428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91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noFill/>
          <a:ln w="12700">
            <a:noFill/>
          </a:ln>
        </p:spPr>
        <p:txBody>
          <a:bodyPr>
            <a:noAutofit/>
          </a:bodyPr>
          <a:lstStyle/>
          <a:p>
            <a:pPr algn="ctr"/>
            <a:r>
              <a:rPr lang="zh-CN" altLang="en-US" dirty="0"/>
              <a:t>火星上的面孔 </a:t>
            </a:r>
            <a:r>
              <a:rPr lang="en-US" altLang="zh-CN" dirty="0"/>
              <a:t>/ </a:t>
            </a:r>
            <a:r>
              <a:rPr lang="zh-CN" altLang="en-US" dirty="0"/>
              <a:t>火星城市</a:t>
            </a:r>
            <a:endParaRPr lang="en-AU" dirty="0"/>
          </a:p>
        </p:txBody>
      </p:sp>
      <p:sp>
        <p:nvSpPr>
          <p:cNvPr id="8" name="文本占位符 22">
            <a:extLst>
              <a:ext uri="{FF2B5EF4-FFF2-40B4-BE49-F238E27FC236}">
                <a16:creationId xmlns:a16="http://schemas.microsoft.com/office/drawing/2014/main" id="{2E04DCE4-E23B-4B94-A2C4-7F58DBBF4924}"/>
              </a:ext>
            </a:extLst>
          </p:cNvPr>
          <p:cNvSpPr txBox="1">
            <a:spLocks/>
          </p:cNvSpPr>
          <p:nvPr/>
        </p:nvSpPr>
        <p:spPr>
          <a:xfrm>
            <a:off x="454532" y="5820293"/>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NASA</a:t>
            </a:r>
            <a:r>
              <a:rPr lang="zh-CN" altLang="en-US" sz="2800" dirty="0">
                <a:latin typeface="Arial" panose="020B0604020202020204" pitchFamily="34" charset="0"/>
                <a:ea typeface="微软雅黑" panose="020B0503020204020204" pitchFamily="34" charset="-122"/>
                <a:cs typeface="Arial" panose="020B0604020202020204" pitchFamily="34" charset="0"/>
              </a:rPr>
              <a:t>维京一号</a:t>
            </a:r>
            <a:r>
              <a:rPr lang="en-US" altLang="zh-CN" sz="2800" dirty="0">
                <a:latin typeface="Arial" panose="020B0604020202020204" pitchFamily="34" charset="0"/>
                <a:ea typeface="微软雅黑" panose="020B0503020204020204" pitchFamily="34" charset="-122"/>
                <a:cs typeface="Arial" panose="020B0604020202020204" pitchFamily="34" charset="0"/>
              </a:rPr>
              <a:t>1976</a:t>
            </a:r>
            <a:r>
              <a:rPr lang="zh-CN" altLang="en-US" sz="2800" dirty="0">
                <a:latin typeface="Arial" panose="020B0604020202020204" pitchFamily="34" charset="0"/>
                <a:ea typeface="微软雅黑" panose="020B0503020204020204" pitchFamily="34" charset="-122"/>
                <a:cs typeface="Arial" panose="020B0604020202020204" pitchFamily="34" charset="0"/>
              </a:rPr>
              <a:t>年拍摄的火星图片</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a:extLst>
              <a:ext uri="{FF2B5EF4-FFF2-40B4-BE49-F238E27FC236}">
                <a16:creationId xmlns:a16="http://schemas.microsoft.com/office/drawing/2014/main" id="{22EEAA40-5464-4863-AB69-BD3E830E69C7}"/>
              </a:ext>
            </a:extLst>
          </p:cNvPr>
          <p:cNvGrpSpPr/>
          <p:nvPr/>
        </p:nvGrpSpPr>
        <p:grpSpPr>
          <a:xfrm>
            <a:off x="454532" y="2242084"/>
            <a:ext cx="8299161" cy="4629384"/>
            <a:chOff x="454532" y="2196364"/>
            <a:chExt cx="8299161" cy="4629384"/>
          </a:xfrm>
        </p:grpSpPr>
        <p:cxnSp>
          <p:nvCxnSpPr>
            <p:cNvPr id="10" name="直线连接符 2">
              <a:extLst>
                <a:ext uri="{FF2B5EF4-FFF2-40B4-BE49-F238E27FC236}">
                  <a16:creationId xmlns:a16="http://schemas.microsoft.com/office/drawing/2014/main" id="{78A0CE06-9C5D-4D86-B3C4-B185B2B75EE2}"/>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E1999323-4880-4D01-98FB-BCB64FE96FB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58B5A574-E71E-4763-ACE3-5909EDEEC4AB}"/>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A3670DC9-9C5E-439E-9DDC-C6F0A600DF97}"/>
                </a:ext>
              </a:extLst>
            </p:cNvPr>
            <p:cNvCxnSpPr>
              <a:cxnSpLocks/>
              <a:endCxn id="15"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30CE0357-8F8A-40F7-B9D6-C807F0869270}"/>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5" name="图片 14">
              <a:extLst>
                <a:ext uri="{FF2B5EF4-FFF2-40B4-BE49-F238E27FC236}">
                  <a16:creationId xmlns:a16="http://schemas.microsoft.com/office/drawing/2014/main" id="{C699D134-4F99-44C9-8C48-CA8F5AB62034}"/>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485379" name="Picture 3" descr="Mars face"/>
          <p:cNvPicPr>
            <a:picLocks noGrp="1" noChangeAspect="1" noChangeArrowheads="1"/>
          </p:cNvPicPr>
          <p:nvPr>
            <p:ph sz="half" idx="4294967295"/>
          </p:nvPr>
        </p:nvPicPr>
        <p:blipFill>
          <a:blip r:embed="rId5" cstate="print"/>
          <a:srcRect/>
          <a:stretch>
            <a:fillRect/>
          </a:stretch>
        </p:blipFill>
        <p:spPr>
          <a:xfrm>
            <a:off x="2701290" y="1247237"/>
            <a:ext cx="3741419" cy="4087746"/>
          </a:xfrm>
          <a:noFill/>
          <a:ln w="12700">
            <a:noFill/>
          </a:ln>
        </p:spPr>
      </p:pic>
    </p:spTree>
    <p:extLst>
      <p:ext uri="{BB962C8B-B14F-4D97-AF65-F5344CB8AC3E}">
        <p14:creationId xmlns:p14="http://schemas.microsoft.com/office/powerpoint/2010/main" val="4134070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noFill/>
          <a:ln w="12700">
            <a:noFill/>
          </a:ln>
        </p:spPr>
        <p:txBody>
          <a:bodyPr>
            <a:normAutofit/>
          </a:bodyPr>
          <a:lstStyle/>
          <a:p>
            <a:pPr algn="ctr"/>
            <a:r>
              <a:rPr lang="zh-CN" altLang="en-US" dirty="0">
                <a:latin typeface="+mj-ea"/>
              </a:rPr>
              <a:t>火星面孔</a:t>
            </a:r>
            <a:endParaRPr lang="en-AU" dirty="0">
              <a:latin typeface="+mj-ea"/>
            </a:endParaRPr>
          </a:p>
        </p:txBody>
      </p:sp>
      <p:grpSp>
        <p:nvGrpSpPr>
          <p:cNvPr id="13" name="组合 12">
            <a:extLst>
              <a:ext uri="{FF2B5EF4-FFF2-40B4-BE49-F238E27FC236}">
                <a16:creationId xmlns:a16="http://schemas.microsoft.com/office/drawing/2014/main" id="{FB1223D6-D03C-497E-9DBE-BD723FF4100B}"/>
              </a:ext>
            </a:extLst>
          </p:cNvPr>
          <p:cNvGrpSpPr/>
          <p:nvPr/>
        </p:nvGrpSpPr>
        <p:grpSpPr>
          <a:xfrm>
            <a:off x="454532" y="1202433"/>
            <a:ext cx="8299161" cy="5623315"/>
            <a:chOff x="454532" y="1202433"/>
            <a:chExt cx="8299161" cy="5623315"/>
          </a:xfrm>
        </p:grpSpPr>
        <p:cxnSp>
          <p:nvCxnSpPr>
            <p:cNvPr id="14" name="直线连接符 2">
              <a:extLst>
                <a:ext uri="{FF2B5EF4-FFF2-40B4-BE49-F238E27FC236}">
                  <a16:creationId xmlns:a16="http://schemas.microsoft.com/office/drawing/2014/main" id="{D0AE26C9-73FB-4787-901A-C06760E725DF}"/>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3">
              <a:extLst>
                <a:ext uri="{FF2B5EF4-FFF2-40B4-BE49-F238E27FC236}">
                  <a16:creationId xmlns:a16="http://schemas.microsoft.com/office/drawing/2014/main" id="{D408CC4D-AC28-4CE7-A5B9-03C67D5358E4}"/>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4">
              <a:extLst>
                <a:ext uri="{FF2B5EF4-FFF2-40B4-BE49-F238E27FC236}">
                  <a16:creationId xmlns:a16="http://schemas.microsoft.com/office/drawing/2014/main" id="{7225A333-21DD-45F8-A800-415107C5B33C}"/>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5">
              <a:extLst>
                <a:ext uri="{FF2B5EF4-FFF2-40B4-BE49-F238E27FC236}">
                  <a16:creationId xmlns:a16="http://schemas.microsoft.com/office/drawing/2014/main" id="{CA756A7B-AC22-4ABB-B187-73EC4284931B}"/>
                </a:ext>
              </a:extLst>
            </p:cNvPr>
            <p:cNvCxnSpPr>
              <a:cxnSpLocks/>
              <a:endCxn id="19"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17">
              <a:extLst>
                <a:ext uri="{FF2B5EF4-FFF2-40B4-BE49-F238E27FC236}">
                  <a16:creationId xmlns:a16="http://schemas.microsoft.com/office/drawing/2014/main" id="{4488F2D3-CBBA-4592-A36C-52D4C7E6F5B5}"/>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9" name="图片 18">
              <a:extLst>
                <a:ext uri="{FF2B5EF4-FFF2-40B4-BE49-F238E27FC236}">
                  <a16:creationId xmlns:a16="http://schemas.microsoft.com/office/drawing/2014/main" id="{79899391-24C7-476B-B600-9A6D3BC830F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20" name="TextBox 4">
            <a:extLst>
              <a:ext uri="{FF2B5EF4-FFF2-40B4-BE49-F238E27FC236}">
                <a16:creationId xmlns:a16="http://schemas.microsoft.com/office/drawing/2014/main" id="{3312D06A-A734-4AAC-8A15-4F721F318EE3}"/>
              </a:ext>
            </a:extLst>
          </p:cNvPr>
          <p:cNvSpPr txBox="1"/>
          <p:nvPr/>
        </p:nvSpPr>
        <p:spPr>
          <a:xfrm>
            <a:off x="5052095" y="2829789"/>
            <a:ext cx="3192313" cy="1846655"/>
          </a:xfrm>
          <a:prstGeom prst="rect">
            <a:avLst/>
          </a:prstGeom>
          <a:noFill/>
        </p:spPr>
        <p:txBody>
          <a:bodyPr wrap="square" lIns="121917" tIns="60958" rIns="121917" bIns="60958" rtlCol="0">
            <a:spAutoFit/>
          </a:bodyPr>
          <a:lstStyle/>
          <a:p>
            <a:pPr algn="just" defTabSz="1219170">
              <a:spcAft>
                <a:spcPts val="1200"/>
              </a:spcAft>
              <a:defRPr/>
            </a:pPr>
            <a:r>
              <a:rPr lang="en-US" altLang="zh-CN" sz="2800" dirty="0">
                <a:latin typeface="微软雅黑" panose="020B0503020204020204" pitchFamily="34" charset="-122"/>
                <a:ea typeface="微软雅黑" panose="020B0503020204020204" pitchFamily="34" charset="-122"/>
              </a:rPr>
              <a:t>1998</a:t>
            </a:r>
            <a:r>
              <a:rPr lang="zh-CN" altLang="en-US" sz="2800" dirty="0">
                <a:latin typeface="微软雅黑" panose="020B0503020204020204" pitchFamily="34" charset="-122"/>
                <a:ea typeface="微软雅黑" panose="020B0503020204020204" pitchFamily="34" charset="-122"/>
              </a:rPr>
              <a:t>年</a:t>
            </a:r>
            <a:r>
              <a:rPr lang="en-US" altLang="zh-CN" sz="2800" dirty="0">
                <a:latin typeface="微软雅黑" panose="020B0503020204020204" pitchFamily="34" charset="-122"/>
                <a:ea typeface="微软雅黑" panose="020B0503020204020204" pitchFamily="34" charset="-122"/>
              </a:rPr>
              <a:t>NASA</a:t>
            </a:r>
            <a:r>
              <a:rPr lang="zh-CN" altLang="en-US" sz="2800" dirty="0">
                <a:latin typeface="微软雅黑" panose="020B0503020204020204" pitchFamily="34" charset="-122"/>
                <a:ea typeface="微软雅黑" panose="020B0503020204020204" pitchFamily="34" charset="-122"/>
              </a:rPr>
              <a:t>的探测器专门拍摄了照片，之前的火星面孔已经不见踪影。</a:t>
            </a:r>
          </a:p>
        </p:txBody>
      </p:sp>
      <p:pic>
        <p:nvPicPr>
          <p:cNvPr id="12" name="Picture 3" descr="Mars face">
            <a:extLst>
              <a:ext uri="{FF2B5EF4-FFF2-40B4-BE49-F238E27FC236}">
                <a16:creationId xmlns:a16="http://schemas.microsoft.com/office/drawing/2014/main" id="{4B4FFB04-6F9F-421B-8893-A55C896EBB89}"/>
              </a:ext>
            </a:extLst>
          </p:cNvPr>
          <p:cNvPicPr>
            <a:picLocks noChangeAspect="1" noChangeArrowheads="1"/>
          </p:cNvPicPr>
          <p:nvPr/>
        </p:nvPicPr>
        <p:blipFill>
          <a:blip r:embed="rId5" cstate="print"/>
          <a:srcRect/>
          <a:stretch>
            <a:fillRect/>
          </a:stretch>
        </p:blipFill>
        <p:spPr>
          <a:xfrm>
            <a:off x="665157" y="1709249"/>
            <a:ext cx="4060482" cy="4436343"/>
          </a:xfrm>
          <a:prstGeom prst="rect">
            <a:avLst/>
          </a:prstGeom>
          <a:noFill/>
          <a:ln w="12700">
            <a:noFill/>
          </a:ln>
        </p:spPr>
      </p:pic>
      <p:pic>
        <p:nvPicPr>
          <p:cNvPr id="487427" name="Picture 3"/>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p:blipFill>
        <p:spPr>
          <a:xfrm>
            <a:off x="4904706" y="1666646"/>
            <a:ext cx="3666158" cy="4504137"/>
          </a:xfrm>
          <a:noFill/>
          <a:ln w="12700">
            <a:noFill/>
          </a:ln>
        </p:spPr>
      </p:pic>
    </p:spTree>
    <p:extLst>
      <p:ext uri="{BB962C8B-B14F-4D97-AF65-F5344CB8AC3E}">
        <p14:creationId xmlns:p14="http://schemas.microsoft.com/office/powerpoint/2010/main" val="3914304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noFill/>
          <a:ln w="12700">
            <a:noFill/>
          </a:ln>
        </p:spPr>
        <p:txBody>
          <a:bodyPr>
            <a:normAutofit/>
          </a:bodyPr>
          <a:lstStyle/>
          <a:p>
            <a:pPr algn="ctr"/>
            <a:r>
              <a:rPr lang="zh-CN" altLang="en-US" dirty="0">
                <a:latin typeface="+mj-ea"/>
              </a:rPr>
              <a:t>麦田怪圈</a:t>
            </a:r>
            <a:endParaRPr lang="en-AU" dirty="0">
              <a:latin typeface="+mj-ea"/>
            </a:endParaRPr>
          </a:p>
        </p:txBody>
      </p:sp>
      <p:pic>
        <p:nvPicPr>
          <p:cNvPr id="3" name="图片 2" descr="墙上挂着一幅画&#10;&#10;中度可信度描述已自动生成">
            <a:extLst>
              <a:ext uri="{FF2B5EF4-FFF2-40B4-BE49-F238E27FC236}">
                <a16:creationId xmlns:a16="http://schemas.microsoft.com/office/drawing/2014/main" id="{A6E838C7-5FB8-4C94-A48D-90E1EE6E5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495425"/>
            <a:ext cx="8801100" cy="5181600"/>
          </a:xfrm>
          <a:prstGeom prst="rect">
            <a:avLst/>
          </a:prstGeom>
        </p:spPr>
      </p:pic>
    </p:spTree>
    <p:extLst>
      <p:ext uri="{BB962C8B-B14F-4D97-AF65-F5344CB8AC3E}">
        <p14:creationId xmlns:p14="http://schemas.microsoft.com/office/powerpoint/2010/main" val="3521201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noFill/>
          <a:ln w="12700">
            <a:noFill/>
          </a:ln>
        </p:spPr>
        <p:txBody>
          <a:bodyPr>
            <a:normAutofit/>
          </a:bodyPr>
          <a:lstStyle/>
          <a:p>
            <a:pPr algn="ctr"/>
            <a:r>
              <a:rPr lang="zh-CN" altLang="en-US" dirty="0">
                <a:latin typeface="+mj-ea"/>
              </a:rPr>
              <a:t>麦田怪圈</a:t>
            </a:r>
            <a:endParaRPr lang="en-AU" dirty="0">
              <a:latin typeface="+mj-ea"/>
            </a:endParaRPr>
          </a:p>
        </p:txBody>
      </p:sp>
      <p:pic>
        <p:nvPicPr>
          <p:cNvPr id="4" name="图片 3">
            <a:extLst>
              <a:ext uri="{FF2B5EF4-FFF2-40B4-BE49-F238E27FC236}">
                <a16:creationId xmlns:a16="http://schemas.microsoft.com/office/drawing/2014/main" id="{F0B4F8EA-2F9B-4D54-AB71-3256A5B748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450" y="1495425"/>
            <a:ext cx="8801100" cy="5181600"/>
          </a:xfrm>
          <a:prstGeom prst="rect">
            <a:avLst/>
          </a:prstGeom>
        </p:spPr>
      </p:pic>
    </p:spTree>
    <p:extLst>
      <p:ext uri="{BB962C8B-B14F-4D97-AF65-F5344CB8AC3E}">
        <p14:creationId xmlns:p14="http://schemas.microsoft.com/office/powerpoint/2010/main" val="233038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3F44FF29-E283-4A15-8C67-6CA1B8A85244}"/>
              </a:ext>
            </a:extLst>
          </p:cNvPr>
          <p:cNvGrpSpPr/>
          <p:nvPr/>
        </p:nvGrpSpPr>
        <p:grpSpPr>
          <a:xfrm>
            <a:off x="454532" y="2242084"/>
            <a:ext cx="8299161" cy="4629384"/>
            <a:chOff x="454532" y="2196364"/>
            <a:chExt cx="8299161" cy="4629384"/>
          </a:xfrm>
        </p:grpSpPr>
        <p:cxnSp>
          <p:nvCxnSpPr>
            <p:cNvPr id="21" name="直线连接符 2">
              <a:extLst>
                <a:ext uri="{FF2B5EF4-FFF2-40B4-BE49-F238E27FC236}">
                  <a16:creationId xmlns:a16="http://schemas.microsoft.com/office/drawing/2014/main" id="{5E42B864-E191-43D2-9421-500B8935B4CA}"/>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2" name="直线连接符 3">
              <a:extLst>
                <a:ext uri="{FF2B5EF4-FFF2-40B4-BE49-F238E27FC236}">
                  <a16:creationId xmlns:a16="http://schemas.microsoft.com/office/drawing/2014/main" id="{AE620132-221E-4BAF-AC4F-149BC71465D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3" name="直线连接符 4">
              <a:extLst>
                <a:ext uri="{FF2B5EF4-FFF2-40B4-BE49-F238E27FC236}">
                  <a16:creationId xmlns:a16="http://schemas.microsoft.com/office/drawing/2014/main" id="{B67898F7-0235-47AB-87F0-A3EA0551A323}"/>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线连接符 5">
              <a:extLst>
                <a:ext uri="{FF2B5EF4-FFF2-40B4-BE49-F238E27FC236}">
                  <a16:creationId xmlns:a16="http://schemas.microsoft.com/office/drawing/2014/main" id="{D6B1C5DC-B699-41D6-8693-02FE78716FD9}"/>
                </a:ext>
              </a:extLst>
            </p:cNvPr>
            <p:cNvCxnSpPr>
              <a:cxnSpLocks/>
              <a:endCxn id="26"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5" name="图片 24">
              <a:extLst>
                <a:ext uri="{FF2B5EF4-FFF2-40B4-BE49-F238E27FC236}">
                  <a16:creationId xmlns:a16="http://schemas.microsoft.com/office/drawing/2014/main" id="{0B09CE10-06E4-4A3B-A9DC-A8B4CE5CBF1E}"/>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26" name="图片 25">
              <a:extLst>
                <a:ext uri="{FF2B5EF4-FFF2-40B4-BE49-F238E27FC236}">
                  <a16:creationId xmlns:a16="http://schemas.microsoft.com/office/drawing/2014/main" id="{D13C26A5-D4A9-49D0-A802-1D9FD3B3521D}"/>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487426" name="Rectangle 2"/>
          <p:cNvSpPr>
            <a:spLocks noGrp="1" noChangeArrowheads="1"/>
          </p:cNvSpPr>
          <p:nvPr>
            <p:ph type="title"/>
          </p:nvPr>
        </p:nvSpPr>
        <p:spPr>
          <a:noFill/>
          <a:ln w="12700">
            <a:noFill/>
          </a:ln>
        </p:spPr>
        <p:txBody>
          <a:bodyPr>
            <a:normAutofit/>
          </a:bodyPr>
          <a:lstStyle/>
          <a:p>
            <a:pPr algn="ctr"/>
            <a:r>
              <a:rPr lang="zh-CN" altLang="en-US" dirty="0">
                <a:latin typeface="+mj-ea"/>
              </a:rPr>
              <a:t>麦田怪圈</a:t>
            </a:r>
            <a:endParaRPr lang="en-AU" dirty="0">
              <a:latin typeface="+mj-ea"/>
            </a:endParaRPr>
          </a:p>
        </p:txBody>
      </p:sp>
      <p:sp>
        <p:nvSpPr>
          <p:cNvPr id="4" name="文本占位符 22">
            <a:extLst>
              <a:ext uri="{FF2B5EF4-FFF2-40B4-BE49-F238E27FC236}">
                <a16:creationId xmlns:a16="http://schemas.microsoft.com/office/drawing/2014/main" id="{4F40CDF9-0870-42B6-A93A-D34D8508E7F2}"/>
              </a:ext>
            </a:extLst>
          </p:cNvPr>
          <p:cNvSpPr txBox="1">
            <a:spLocks/>
          </p:cNvSpPr>
          <p:nvPr/>
        </p:nvSpPr>
        <p:spPr>
          <a:xfrm>
            <a:off x="220068" y="5892460"/>
            <a:ext cx="2716844"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2012.6.29</a:t>
            </a:r>
          </a:p>
        </p:txBody>
      </p:sp>
      <p:pic>
        <p:nvPicPr>
          <p:cNvPr id="12" name="Picture 3">
            <a:extLst>
              <a:ext uri="{FF2B5EF4-FFF2-40B4-BE49-F238E27FC236}">
                <a16:creationId xmlns:a16="http://schemas.microsoft.com/office/drawing/2014/main" id="{096AC59D-23DE-42F4-BCCE-98780FB24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a:xfrm>
            <a:off x="110980" y="1516063"/>
            <a:ext cx="2935020" cy="4260367"/>
          </a:xfrm>
          <a:prstGeom prst="rect">
            <a:avLst/>
          </a:prstGeom>
          <a:noFill/>
          <a:ln w="12700">
            <a:noFill/>
          </a:ln>
        </p:spPr>
      </p:pic>
      <p:pic>
        <p:nvPicPr>
          <p:cNvPr id="14" name="Picture 3">
            <a:extLst>
              <a:ext uri="{FF2B5EF4-FFF2-40B4-BE49-F238E27FC236}">
                <a16:creationId xmlns:a16="http://schemas.microsoft.com/office/drawing/2014/main" id="{A7ECEC22-73A0-4237-AE3F-88E19AA57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a:xfrm>
            <a:off x="3104490" y="1516064"/>
            <a:ext cx="2935020" cy="4260366"/>
          </a:xfrm>
          <a:prstGeom prst="rect">
            <a:avLst/>
          </a:prstGeom>
          <a:noFill/>
          <a:ln w="12700">
            <a:noFill/>
          </a:ln>
        </p:spPr>
      </p:pic>
      <p:pic>
        <p:nvPicPr>
          <p:cNvPr id="15" name="Picture 3">
            <a:extLst>
              <a:ext uri="{FF2B5EF4-FFF2-40B4-BE49-F238E27FC236}">
                <a16:creationId xmlns:a16="http://schemas.microsoft.com/office/drawing/2014/main" id="{6C6D7451-BC3A-46B8-A750-463F2B8ED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a:xfrm>
            <a:off x="6098000" y="1532303"/>
            <a:ext cx="2935020" cy="4260366"/>
          </a:xfrm>
          <a:prstGeom prst="rect">
            <a:avLst/>
          </a:prstGeom>
          <a:noFill/>
          <a:ln w="12700">
            <a:noFill/>
          </a:ln>
        </p:spPr>
      </p:pic>
      <p:sp>
        <p:nvSpPr>
          <p:cNvPr id="16" name="文本占位符 22">
            <a:extLst>
              <a:ext uri="{FF2B5EF4-FFF2-40B4-BE49-F238E27FC236}">
                <a16:creationId xmlns:a16="http://schemas.microsoft.com/office/drawing/2014/main" id="{4BD474A0-DFD6-4FC6-B706-9CCDBAB66ADC}"/>
              </a:ext>
            </a:extLst>
          </p:cNvPr>
          <p:cNvSpPr txBox="1">
            <a:spLocks/>
          </p:cNvSpPr>
          <p:nvPr/>
        </p:nvSpPr>
        <p:spPr>
          <a:xfrm>
            <a:off x="3213578" y="5911839"/>
            <a:ext cx="2716844"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2012.7.16</a:t>
            </a:r>
          </a:p>
        </p:txBody>
      </p:sp>
      <p:sp>
        <p:nvSpPr>
          <p:cNvPr id="17" name="文本占位符 22">
            <a:extLst>
              <a:ext uri="{FF2B5EF4-FFF2-40B4-BE49-F238E27FC236}">
                <a16:creationId xmlns:a16="http://schemas.microsoft.com/office/drawing/2014/main" id="{0221B38E-9AAB-42E0-99A1-132FE1D9C228}"/>
              </a:ext>
            </a:extLst>
          </p:cNvPr>
          <p:cNvSpPr txBox="1">
            <a:spLocks/>
          </p:cNvSpPr>
          <p:nvPr/>
        </p:nvSpPr>
        <p:spPr>
          <a:xfrm>
            <a:off x="6207088" y="5892459"/>
            <a:ext cx="2716844"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2012.7.20</a:t>
            </a:r>
          </a:p>
        </p:txBody>
      </p:sp>
      <p:sp>
        <p:nvSpPr>
          <p:cNvPr id="2" name="箭头: 右 1">
            <a:extLst>
              <a:ext uri="{FF2B5EF4-FFF2-40B4-BE49-F238E27FC236}">
                <a16:creationId xmlns:a16="http://schemas.microsoft.com/office/drawing/2014/main" id="{3F5DB262-83AF-477A-93AD-6532B3A24E83}"/>
              </a:ext>
            </a:extLst>
          </p:cNvPr>
          <p:cNvSpPr/>
          <p:nvPr/>
        </p:nvSpPr>
        <p:spPr>
          <a:xfrm>
            <a:off x="2847975" y="3190875"/>
            <a:ext cx="485775" cy="590550"/>
          </a:xfrm>
          <a:prstGeom prst="rightArrow">
            <a:avLst/>
          </a:prstGeom>
          <a:solidFill>
            <a:srgbClr val="1436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902B116A-38C9-44CA-B293-FC5B3CF89CE7}"/>
              </a:ext>
            </a:extLst>
          </p:cNvPr>
          <p:cNvSpPr/>
          <p:nvPr/>
        </p:nvSpPr>
        <p:spPr>
          <a:xfrm>
            <a:off x="5855112" y="3198670"/>
            <a:ext cx="485775" cy="590550"/>
          </a:xfrm>
          <a:prstGeom prst="rightArrow">
            <a:avLst/>
          </a:prstGeom>
          <a:solidFill>
            <a:srgbClr val="1436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0975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noFill/>
          <a:ln w="12700">
            <a:noFill/>
          </a:ln>
        </p:spPr>
        <p:txBody>
          <a:bodyPr>
            <a:normAutofit/>
          </a:bodyPr>
          <a:lstStyle/>
          <a:p>
            <a:pPr algn="ctr"/>
            <a:r>
              <a:rPr lang="zh-CN" altLang="en-US">
                <a:latin typeface="+mj-ea"/>
              </a:rPr>
              <a:t>麦田怪圈</a:t>
            </a:r>
            <a:endParaRPr lang="en-AU" dirty="0">
              <a:latin typeface="+mj-ea"/>
            </a:endParaRPr>
          </a:p>
        </p:txBody>
      </p:sp>
      <p:pic>
        <p:nvPicPr>
          <p:cNvPr id="4" name="图片 3">
            <a:extLst>
              <a:ext uri="{FF2B5EF4-FFF2-40B4-BE49-F238E27FC236}">
                <a16:creationId xmlns:a16="http://schemas.microsoft.com/office/drawing/2014/main" id="{F39727C3-844A-44D8-9626-2F2483F10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450" y="1590676"/>
            <a:ext cx="8801100" cy="5010150"/>
          </a:xfrm>
          <a:prstGeom prst="rect">
            <a:avLst/>
          </a:prstGeom>
        </p:spPr>
      </p:pic>
    </p:spTree>
    <p:extLst>
      <p:ext uri="{BB962C8B-B14F-4D97-AF65-F5344CB8AC3E}">
        <p14:creationId xmlns:p14="http://schemas.microsoft.com/office/powerpoint/2010/main" val="2850143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noFill/>
          <a:ln w="12700">
            <a:noFill/>
          </a:ln>
        </p:spPr>
        <p:txBody>
          <a:bodyPr>
            <a:normAutofit/>
          </a:bodyPr>
          <a:lstStyle/>
          <a:p>
            <a:pPr algn="ctr"/>
            <a:r>
              <a:rPr lang="zh-CN" altLang="en-US" dirty="0">
                <a:latin typeface="+mj-ea"/>
              </a:rPr>
              <a:t>麦田怪圈</a:t>
            </a:r>
            <a:endParaRPr lang="en-AU" dirty="0">
              <a:latin typeface="+mj-ea"/>
            </a:endParaRPr>
          </a:p>
        </p:txBody>
      </p:sp>
      <p:pic>
        <p:nvPicPr>
          <p:cNvPr id="4" name="图片 3">
            <a:extLst>
              <a:ext uri="{FF2B5EF4-FFF2-40B4-BE49-F238E27FC236}">
                <a16:creationId xmlns:a16="http://schemas.microsoft.com/office/drawing/2014/main" id="{BE9F1B9F-398C-4C4A-945F-5BA44BDACD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500" y="1495425"/>
            <a:ext cx="8772525" cy="5181600"/>
          </a:xfrm>
          <a:prstGeom prst="rect">
            <a:avLst/>
          </a:prstGeom>
        </p:spPr>
      </p:pic>
    </p:spTree>
    <p:extLst>
      <p:ext uri="{BB962C8B-B14F-4D97-AF65-F5344CB8AC3E}">
        <p14:creationId xmlns:p14="http://schemas.microsoft.com/office/powerpoint/2010/main" val="355244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1BA0B87B-1579-410B-95C1-784FBE9F9074}"/>
              </a:ext>
            </a:extLst>
          </p:cNvPr>
          <p:cNvSpPr>
            <a:spLocks noGrp="1"/>
          </p:cNvSpPr>
          <p:nvPr>
            <p:ph type="title"/>
          </p:nvPr>
        </p:nvSpPr>
        <p:spPr/>
        <p:txBody>
          <a:bodyPr/>
          <a:lstStyle/>
          <a:p>
            <a:r>
              <a:rPr lang="zh-CN" altLang="en-US" dirty="0"/>
              <a:t>科幻电影</a:t>
            </a:r>
            <a:r>
              <a:rPr lang="en-US" altLang="zh-CN" dirty="0"/>
              <a:t>《</a:t>
            </a:r>
            <a:r>
              <a:rPr lang="zh-CN" altLang="en-US" dirty="0"/>
              <a:t>星际迷航</a:t>
            </a:r>
            <a:r>
              <a:rPr lang="en-US" altLang="zh-CN" dirty="0"/>
              <a:t>》</a:t>
            </a:r>
            <a:endParaRPr lang="zh-CN" altLang="en-US" dirty="0"/>
          </a:p>
        </p:txBody>
      </p:sp>
      <p:pic>
        <p:nvPicPr>
          <p:cNvPr id="16" name="图片 15" descr="一群人站在一起合影&#10;&#10;描述已自动生成">
            <a:extLst>
              <a:ext uri="{FF2B5EF4-FFF2-40B4-BE49-F238E27FC236}">
                <a16:creationId xmlns:a16="http://schemas.microsoft.com/office/drawing/2014/main" id="{4AB621C3-DF9A-4D6B-A884-C32863EBA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7" y="1397876"/>
            <a:ext cx="3623371" cy="4939862"/>
          </a:xfrm>
          <a:prstGeom prst="rect">
            <a:avLst/>
          </a:prstGeom>
        </p:spPr>
      </p:pic>
      <p:pic>
        <p:nvPicPr>
          <p:cNvPr id="18" name="图片 17" descr="黑暗里有星球&#10;&#10;中度可信度描述已自动生成">
            <a:extLst>
              <a:ext uri="{FF2B5EF4-FFF2-40B4-BE49-F238E27FC236}">
                <a16:creationId xmlns:a16="http://schemas.microsoft.com/office/drawing/2014/main" id="{2534219A-1371-44B2-B541-ABC6B6ECA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464" y="1397876"/>
            <a:ext cx="3623371" cy="4939862"/>
          </a:xfrm>
          <a:prstGeom prst="rect">
            <a:avLst/>
          </a:prstGeom>
        </p:spPr>
      </p:pic>
      <p:pic>
        <p:nvPicPr>
          <p:cNvPr id="14" name="图片 13" descr="一群男人和女人的合影&#10;&#10;中度可信度描述已自动生成">
            <a:extLst>
              <a:ext uri="{FF2B5EF4-FFF2-40B4-BE49-F238E27FC236}">
                <a16:creationId xmlns:a16="http://schemas.microsoft.com/office/drawing/2014/main" id="{9DF3395B-C511-4C9D-BF1E-6357C1589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5421" y="1625445"/>
            <a:ext cx="3623370" cy="4939862"/>
          </a:xfrm>
          <a:prstGeom prst="rect">
            <a:avLst/>
          </a:prstGeom>
        </p:spPr>
      </p:pic>
    </p:spTree>
    <p:extLst>
      <p:ext uri="{BB962C8B-B14F-4D97-AF65-F5344CB8AC3E}">
        <p14:creationId xmlns:p14="http://schemas.microsoft.com/office/powerpoint/2010/main" val="23989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a:noFill/>
          <a:ln w="12700">
            <a:noFill/>
          </a:ln>
        </p:spPr>
        <p:txBody>
          <a:bodyPr>
            <a:normAutofit/>
          </a:bodyPr>
          <a:lstStyle/>
          <a:p>
            <a:pPr algn="ctr"/>
            <a:r>
              <a:rPr lang="zh-CN" altLang="en-US" dirty="0"/>
              <a:t>麦田怪圈是人类所为</a:t>
            </a:r>
            <a:endParaRPr lang="en-AU" dirty="0"/>
          </a:p>
        </p:txBody>
      </p:sp>
      <p:pic>
        <p:nvPicPr>
          <p:cNvPr id="6" name="图片 5">
            <a:extLst>
              <a:ext uri="{FF2B5EF4-FFF2-40B4-BE49-F238E27FC236}">
                <a16:creationId xmlns:a16="http://schemas.microsoft.com/office/drawing/2014/main" id="{54A77B98-B747-4AA3-8BDE-21F09CE305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450" y="1349228"/>
            <a:ext cx="8801100" cy="5181600"/>
          </a:xfrm>
          <a:prstGeom prst="rect">
            <a:avLst/>
          </a:prstGeom>
        </p:spPr>
      </p:pic>
    </p:spTree>
    <p:extLst>
      <p:ext uri="{BB962C8B-B14F-4D97-AF65-F5344CB8AC3E}">
        <p14:creationId xmlns:p14="http://schemas.microsoft.com/office/powerpoint/2010/main" val="334049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2">
            <a:extLst>
              <a:ext uri="{FF2B5EF4-FFF2-40B4-BE49-F238E27FC236}">
                <a16:creationId xmlns:a16="http://schemas.microsoft.com/office/drawing/2014/main" id="{B8DF5B12-D3D8-4598-A69C-EB16162EB552}"/>
              </a:ext>
            </a:extLst>
          </p:cNvPr>
          <p:cNvCxnSpPr>
            <a:cxnSpLocks/>
          </p:cNvCxnSpPr>
          <p:nvPr/>
        </p:nvCxnSpPr>
        <p:spPr>
          <a:xfrm>
            <a:off x="454532" y="3579541"/>
            <a:ext cx="0" cy="292191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C4756010-01C9-4650-8A71-3245785F8E7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658B8B28-B829-4390-8387-04B1C2F1A8CF}"/>
              </a:ext>
            </a:extLst>
          </p:cNvPr>
          <p:cNvCxnSpPr>
            <a:cxnSpLocks/>
          </p:cNvCxnSpPr>
          <p:nvPr/>
        </p:nvCxnSpPr>
        <p:spPr>
          <a:xfrm flipH="1">
            <a:off x="971601" y="35795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33CF40DF-5CC0-4ABC-A05F-9C6A7811F5C5}"/>
              </a:ext>
            </a:extLst>
          </p:cNvPr>
          <p:cNvCxnSpPr>
            <a:cxnSpLocks/>
            <a:endCxn id="14" idx="3"/>
          </p:cNvCxnSpPr>
          <p:nvPr/>
        </p:nvCxnSpPr>
        <p:spPr>
          <a:xfrm>
            <a:off x="8730208" y="3579541"/>
            <a:ext cx="23485" cy="29230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558A0034-051F-4A92-A8D2-5530F20AD184}"/>
              </a:ext>
            </a:extLst>
          </p:cNvPr>
          <p:cNvPicPr>
            <a:picLocks noChangeAspect="1"/>
          </p:cNvPicPr>
          <p:nvPr/>
        </p:nvPicPr>
        <p:blipFill rotWithShape="1">
          <a:blip r:embed="rId3"/>
          <a:srcRect l="38822" t="7371" r="20768" b="51298"/>
          <a:stretch/>
        </p:blipFill>
        <p:spPr>
          <a:xfrm>
            <a:off x="503364" y="3314468"/>
            <a:ext cx="544010" cy="530146"/>
          </a:xfrm>
          <a:prstGeom prst="rect">
            <a:avLst/>
          </a:prstGeom>
        </p:spPr>
      </p:pic>
      <p:pic>
        <p:nvPicPr>
          <p:cNvPr id="14" name="图片 13">
            <a:extLst>
              <a:ext uri="{FF2B5EF4-FFF2-40B4-BE49-F238E27FC236}">
                <a16:creationId xmlns:a16="http://schemas.microsoft.com/office/drawing/2014/main" id="{B17FD74C-C08C-4762-9B9B-316EFB90A8A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sp>
        <p:nvSpPr>
          <p:cNvPr id="15" name="标题 1">
            <a:extLst>
              <a:ext uri="{FF2B5EF4-FFF2-40B4-BE49-F238E27FC236}">
                <a16:creationId xmlns:a16="http://schemas.microsoft.com/office/drawing/2014/main" id="{597D6110-50B8-4ACD-B04E-87D7ECF4797F}"/>
              </a:ext>
            </a:extLst>
          </p:cNvPr>
          <p:cNvSpPr txBox="1">
            <a:spLocks/>
          </p:cNvSpPr>
          <p:nvPr/>
        </p:nvSpPr>
        <p:spPr>
          <a:xfrm>
            <a:off x="390307" y="5107604"/>
            <a:ext cx="8181736" cy="151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lt"/>
              </a:rPr>
              <a:t>SETI </a:t>
            </a:r>
            <a:r>
              <a:rPr lang="zh-CN" altLang="en-US" sz="40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lt"/>
              </a:rPr>
              <a:t>计划</a:t>
            </a:r>
            <a:r>
              <a:rPr lang="en-US" altLang="zh-CN" sz="4000" dirty="0">
                <a:latin typeface="Arial" panose="020B0604020202020204" pitchFamily="34" charset="0"/>
                <a:ea typeface="微软雅黑" panose="020B0503020204020204" pitchFamily="34" charset="-122"/>
                <a:cs typeface="Arial" panose="020B0604020202020204" pitchFamily="34" charset="0"/>
                <a:sym typeface="+mn-lt"/>
              </a:rPr>
              <a:t> </a:t>
            </a:r>
          </a:p>
          <a:p>
            <a:pPr algn="ctr"/>
            <a:r>
              <a:rPr lang="zh-CN" altLang="en-US" sz="4000" dirty="0">
                <a:latin typeface="Arial" panose="020B0604020202020204" pitchFamily="34" charset="0"/>
                <a:ea typeface="微软雅黑" panose="020B0503020204020204" pitchFamily="34" charset="-122"/>
                <a:cs typeface="Arial" panose="020B0604020202020204" pitchFamily="34" charset="0"/>
                <a:sym typeface="+mn-lt"/>
              </a:rPr>
              <a:t>搜寻地外文明计划</a:t>
            </a:r>
          </a:p>
        </p:txBody>
      </p:sp>
      <p:sp>
        <p:nvSpPr>
          <p:cNvPr id="16" name="标题 1">
            <a:extLst>
              <a:ext uri="{FF2B5EF4-FFF2-40B4-BE49-F238E27FC236}">
                <a16:creationId xmlns:a16="http://schemas.microsoft.com/office/drawing/2014/main" id="{D71C4B39-022B-487C-9865-68DC5D97CBD4}"/>
              </a:ext>
            </a:extLst>
          </p:cNvPr>
          <p:cNvSpPr txBox="1">
            <a:spLocks/>
          </p:cNvSpPr>
          <p:nvPr/>
        </p:nvSpPr>
        <p:spPr>
          <a:xfrm>
            <a:off x="726003" y="592294"/>
            <a:ext cx="7988266" cy="1379581"/>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zh-TW" altLang="zh-CN" sz="4000" dirty="0">
                <a:latin typeface="Arial" panose="020B0604020202020204" pitchFamily="34" charset="0"/>
                <a:ea typeface="微软雅黑" panose="020B0503020204020204" pitchFamily="34" charset="-122"/>
                <a:cs typeface="Arial" panose="020B0604020202020204" pitchFamily="34" charset="0"/>
              </a:rPr>
              <a:t>如果要</a:t>
            </a:r>
            <a:r>
              <a:rPr lang="zh-TW"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相信</a:t>
            </a:r>
            <a:r>
              <a:rPr lang="zh-TW" altLang="zh-CN" sz="4000" dirty="0">
                <a:latin typeface="Arial" panose="020B0604020202020204" pitchFamily="34" charset="0"/>
                <a:ea typeface="微软雅黑" panose="020B0503020204020204" pitchFamily="34" charset="-122"/>
                <a:cs typeface="Arial" panose="020B0604020202020204" pitchFamily="34" charset="0"/>
              </a:rPr>
              <a:t>某样东西是存在的，</a:t>
            </a:r>
            <a:endParaRPr lang="en-US" altLang="zh-TW" sz="4000" dirty="0">
              <a:latin typeface="Arial" panose="020B0604020202020204" pitchFamily="34" charset="0"/>
              <a:ea typeface="微软雅黑" panose="020B0503020204020204" pitchFamily="34" charset="-122"/>
              <a:cs typeface="Arial" panose="020B0604020202020204" pitchFamily="34" charset="0"/>
            </a:endParaRPr>
          </a:p>
          <a:p>
            <a:pPr algn="ctr"/>
            <a:br>
              <a:rPr lang="en-US" altLang="zh-TW" sz="900" dirty="0">
                <a:latin typeface="Arial" panose="020B0604020202020204" pitchFamily="34" charset="0"/>
                <a:ea typeface="微软雅黑" panose="020B0503020204020204" pitchFamily="34" charset="-122"/>
                <a:cs typeface="Arial" panose="020B0604020202020204" pitchFamily="34" charset="0"/>
              </a:rPr>
            </a:br>
            <a:r>
              <a:rPr lang="zh-TW" altLang="zh-CN" sz="4000" dirty="0">
                <a:latin typeface="Arial" panose="020B0604020202020204" pitchFamily="34" charset="0"/>
                <a:ea typeface="微软雅黑" panose="020B0503020204020204" pitchFamily="34" charset="-122"/>
                <a:cs typeface="Arial" panose="020B0604020202020204" pitchFamily="34" charset="0"/>
              </a:rPr>
              <a:t>我们必须先找到它存在的客观</a:t>
            </a:r>
            <a:r>
              <a:rPr lang="zh-TW" altLang="zh-CN" sz="4000" b="1" dirty="0">
                <a:solidFill>
                  <a:srgbClr val="FF0000"/>
                </a:solidFill>
                <a:latin typeface="Arial" panose="020B0604020202020204" pitchFamily="34" charset="0"/>
                <a:ea typeface="微软雅黑" panose="020B0503020204020204" pitchFamily="34" charset="-122"/>
                <a:cs typeface="Arial" panose="020B0604020202020204" pitchFamily="34" charset="0"/>
              </a:rPr>
              <a:t>证据</a:t>
            </a:r>
            <a:r>
              <a:rPr lang="zh-TW" altLang="zh-CN" sz="4000" dirty="0">
                <a:latin typeface="Arial" panose="020B0604020202020204" pitchFamily="34" charset="0"/>
                <a:ea typeface="微软雅黑" panose="020B0503020204020204" pitchFamily="34" charset="-122"/>
                <a:cs typeface="Arial" panose="020B0604020202020204" pitchFamily="34" charset="0"/>
              </a:rPr>
              <a:t>。</a:t>
            </a:r>
            <a:endParaRPr lang="zh-CN" altLang="en-US" sz="4000" dirty="0">
              <a:latin typeface="Arial" panose="020B0604020202020204" pitchFamily="34" charset="0"/>
              <a:ea typeface="微软雅黑" panose="020B0503020204020204" pitchFamily="34" charset="-122"/>
              <a:cs typeface="Arial" panose="020B0604020202020204" pitchFamily="34" charset="0"/>
            </a:endParaRPr>
          </a:p>
        </p:txBody>
      </p:sp>
      <p:pic>
        <p:nvPicPr>
          <p:cNvPr id="17" name="图片 16">
            <a:extLst>
              <a:ext uri="{FF2B5EF4-FFF2-40B4-BE49-F238E27FC236}">
                <a16:creationId xmlns:a16="http://schemas.microsoft.com/office/drawing/2014/main" id="{3ECC1EC2-8D88-4DDC-B6B9-E549CCCA78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905" r="5100"/>
          <a:stretch/>
        </p:blipFill>
        <p:spPr>
          <a:xfrm>
            <a:off x="2512967" y="2053521"/>
            <a:ext cx="4540541" cy="285347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131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dirty="0"/>
              <a:t>关于</a:t>
            </a:r>
            <a:r>
              <a:rPr lang="en-US" altLang="zh-CN" dirty="0"/>
              <a:t>SETI</a:t>
            </a:r>
            <a:r>
              <a:rPr lang="zh-CN" altLang="en-US" dirty="0"/>
              <a:t>计划</a:t>
            </a:r>
          </a:p>
        </p:txBody>
      </p:sp>
      <p:grpSp>
        <p:nvGrpSpPr>
          <p:cNvPr id="6" name="组合 5">
            <a:extLst>
              <a:ext uri="{FF2B5EF4-FFF2-40B4-BE49-F238E27FC236}">
                <a16:creationId xmlns:a16="http://schemas.microsoft.com/office/drawing/2014/main" id="{24AE0C78-BB08-4093-84FA-28C12F31EBE5}"/>
              </a:ext>
            </a:extLst>
          </p:cNvPr>
          <p:cNvGrpSpPr/>
          <p:nvPr/>
        </p:nvGrpSpPr>
        <p:grpSpPr>
          <a:xfrm>
            <a:off x="454532" y="1202433"/>
            <a:ext cx="8299161" cy="5623315"/>
            <a:chOff x="454532" y="1202433"/>
            <a:chExt cx="8299161" cy="5623315"/>
          </a:xfrm>
        </p:grpSpPr>
        <p:cxnSp>
          <p:nvCxnSpPr>
            <p:cNvPr id="7" name="直线连接符 2">
              <a:extLst>
                <a:ext uri="{FF2B5EF4-FFF2-40B4-BE49-F238E27FC236}">
                  <a16:creationId xmlns:a16="http://schemas.microsoft.com/office/drawing/2014/main" id="{E49927EC-D54C-478B-B3A7-613566F96665}"/>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ADE3A05E-E87D-4A56-8AFE-7E3B18E30A3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386AD420-9043-4D6C-8CBD-36AA18B0C273}"/>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FD5C8C32-635F-4259-A669-F7C9BF6D4A07}"/>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6B15AEBC-A3D4-48E2-A213-869363B7CB83}"/>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6C49619A-6C5B-4BC0-B7F5-B06BCA3A4596}"/>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4" name="TextBox 4">
            <a:extLst>
              <a:ext uri="{FF2B5EF4-FFF2-40B4-BE49-F238E27FC236}">
                <a16:creationId xmlns:a16="http://schemas.microsoft.com/office/drawing/2014/main" id="{F61680D4-539F-4300-8E86-4EB05CC994CD}"/>
              </a:ext>
            </a:extLst>
          </p:cNvPr>
          <p:cNvSpPr txBox="1"/>
          <p:nvPr/>
        </p:nvSpPr>
        <p:spPr>
          <a:xfrm>
            <a:off x="682671" y="2020751"/>
            <a:ext cx="3781173" cy="4001091"/>
          </a:xfrm>
          <a:prstGeom prst="rect">
            <a:avLst/>
          </a:prstGeom>
          <a:noFill/>
        </p:spPr>
        <p:txBody>
          <a:bodyPr wrap="square" lIns="121917" tIns="60958" rIns="121917" bIns="60958" rtlCol="0">
            <a:spAutoFit/>
          </a:bodyPr>
          <a:lstStyle/>
          <a:p>
            <a:pPr defTabSz="1219170">
              <a:spcAft>
                <a:spcPts val="1200"/>
              </a:spcAft>
              <a:defRPr/>
            </a:pPr>
            <a:r>
              <a:rPr lang="en-US" altLang="zh-CN" sz="2800" dirty="0">
                <a:latin typeface="Microsoft YaHei" panose="020B0503020204020204" pitchFamily="34" charset="-122"/>
                <a:ea typeface="Microsoft YaHei" panose="020B0503020204020204" pitchFamily="34" charset="-122"/>
              </a:rPr>
              <a:t>SETI</a:t>
            </a:r>
            <a:r>
              <a:rPr lang="zh-CN" altLang="en-US" sz="2800" dirty="0">
                <a:latin typeface="Microsoft YaHei" panose="020B0503020204020204" pitchFamily="34" charset="-122"/>
                <a:ea typeface="Microsoft YaHei" panose="020B0503020204020204" pitchFamily="34" charset="-122"/>
              </a:rPr>
              <a:t>计划致力于用射电望远镜等先进设备接收从宇宙中传来的电磁波，从中分析有规律的信号，希望借此发现外星文明。通过大型电子天文望远镜，探测接受外太空的“声音”。</a:t>
            </a:r>
          </a:p>
        </p:txBody>
      </p:sp>
      <p:pic>
        <p:nvPicPr>
          <p:cNvPr id="15" name="图片 14">
            <a:extLst>
              <a:ext uri="{FF2B5EF4-FFF2-40B4-BE49-F238E27FC236}">
                <a16:creationId xmlns:a16="http://schemas.microsoft.com/office/drawing/2014/main" id="{2C44DB81-CBC8-438A-8086-B81BBA5F0D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64323" y="1813940"/>
            <a:ext cx="3797004" cy="4273956"/>
          </a:xfrm>
          <a:prstGeom prst="rect">
            <a:avLst/>
          </a:prstGeom>
        </p:spPr>
      </p:pic>
    </p:spTree>
    <p:extLst>
      <p:ext uri="{BB962C8B-B14F-4D97-AF65-F5344CB8AC3E}">
        <p14:creationId xmlns:p14="http://schemas.microsoft.com/office/powerpoint/2010/main" val="19254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dirty="0"/>
              <a:t>关于</a:t>
            </a:r>
            <a:r>
              <a:rPr lang="en-US" altLang="zh-CN" dirty="0"/>
              <a:t>SETI</a:t>
            </a:r>
            <a:r>
              <a:rPr lang="zh-CN" altLang="en-US" dirty="0"/>
              <a:t>计划的概况</a:t>
            </a:r>
          </a:p>
        </p:txBody>
      </p:sp>
      <p:sp>
        <p:nvSpPr>
          <p:cNvPr id="11" name="文本1">
            <a:extLst>
              <a:ext uri="{FF2B5EF4-FFF2-40B4-BE49-F238E27FC236}">
                <a16:creationId xmlns:a16="http://schemas.microsoft.com/office/drawing/2014/main" id="{EE114928-752B-43F4-BBD9-37E147B297D0}"/>
              </a:ext>
            </a:extLst>
          </p:cNvPr>
          <p:cNvSpPr>
            <a:spLocks noChangeArrowheads="1"/>
          </p:cNvSpPr>
          <p:nvPr/>
        </p:nvSpPr>
        <p:spPr bwMode="gray">
          <a:xfrm>
            <a:off x="957824" y="2216071"/>
            <a:ext cx="7384488" cy="881883"/>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该计划持续了</a:t>
            </a:r>
            <a:r>
              <a:rPr lang="en-US" altLang="zh-CN" sz="3200" dirty="0">
                <a:latin typeface="Arial" panose="020B0604020202020204" pitchFamily="34" charset="0"/>
                <a:ea typeface="微软雅黑" panose="020B0503020204020204" pitchFamily="34" charset="-122"/>
                <a:cs typeface="Arial" panose="020B0604020202020204" pitchFamily="34" charset="0"/>
              </a:rPr>
              <a:t>40</a:t>
            </a:r>
            <a:r>
              <a:rPr lang="zh-CN" altLang="en-US" sz="3200" dirty="0">
                <a:latin typeface="Arial" panose="020B0604020202020204" pitchFamily="34" charset="0"/>
                <a:ea typeface="微软雅黑" panose="020B0503020204020204" pitchFamily="34" charset="-122"/>
                <a:cs typeface="Arial" panose="020B0604020202020204" pitchFamily="34" charset="0"/>
              </a:rPr>
              <a:t>年</a:t>
            </a:r>
          </a:p>
        </p:txBody>
      </p:sp>
      <p:sp>
        <p:nvSpPr>
          <p:cNvPr id="12" name="文本2">
            <a:extLst>
              <a:ext uri="{FF2B5EF4-FFF2-40B4-BE49-F238E27FC236}">
                <a16:creationId xmlns:a16="http://schemas.microsoft.com/office/drawing/2014/main" id="{2E6BF922-2645-420C-A29A-E363552277B3}"/>
              </a:ext>
            </a:extLst>
          </p:cNvPr>
          <p:cNvSpPr>
            <a:spLocks noChangeArrowheads="1"/>
          </p:cNvSpPr>
          <p:nvPr/>
        </p:nvSpPr>
        <p:spPr bwMode="gray">
          <a:xfrm>
            <a:off x="959177" y="3342284"/>
            <a:ext cx="7384488" cy="1068267"/>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政府投资了数亿美元</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ct val="90000"/>
              </a:lnSpc>
              <a:spcBef>
                <a:spcPct val="0"/>
              </a:spcBef>
              <a:buSzPct val="100000"/>
              <a:buFont typeface="Arial" panose="020B0604020202020204" pitchFamily="34" charset="0"/>
              <a:buChar char="•"/>
              <a:defRPr/>
            </a:pP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全世界有几百万的参与者</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3" name="文本2">
            <a:extLst>
              <a:ext uri="{FF2B5EF4-FFF2-40B4-BE49-F238E27FC236}">
                <a16:creationId xmlns:a16="http://schemas.microsoft.com/office/drawing/2014/main" id="{213B7871-9C45-42B3-BE97-353289550520}"/>
              </a:ext>
            </a:extLst>
          </p:cNvPr>
          <p:cNvSpPr>
            <a:spLocks noChangeArrowheads="1"/>
          </p:cNvSpPr>
          <p:nvPr/>
        </p:nvSpPr>
        <p:spPr bwMode="gray">
          <a:xfrm>
            <a:off x="964093" y="4792042"/>
            <a:ext cx="7384488" cy="939316"/>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选择了</a:t>
            </a:r>
            <a:r>
              <a:rPr lang="en-US" altLang="zh-CN" sz="3200" dirty="0">
                <a:latin typeface="Arial" panose="020B0604020202020204" pitchFamily="34" charset="0"/>
                <a:ea typeface="微软雅黑" panose="020B0503020204020204" pitchFamily="34" charset="-122"/>
                <a:cs typeface="Arial" panose="020B0604020202020204" pitchFamily="34" charset="0"/>
              </a:rPr>
              <a:t>1000</a:t>
            </a:r>
            <a:r>
              <a:rPr lang="zh-CN" altLang="en-US" sz="3200" dirty="0">
                <a:latin typeface="Arial" panose="020B0604020202020204" pitchFamily="34" charset="0"/>
                <a:ea typeface="微软雅黑" panose="020B0503020204020204" pitchFamily="34" charset="-122"/>
                <a:cs typeface="Arial" panose="020B0604020202020204" pitchFamily="34" charset="0"/>
              </a:rPr>
              <a:t>个类似太阳系天体系统进行扫描</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14" name="组合 13">
            <a:extLst>
              <a:ext uri="{FF2B5EF4-FFF2-40B4-BE49-F238E27FC236}">
                <a16:creationId xmlns:a16="http://schemas.microsoft.com/office/drawing/2014/main" id="{9B71D72F-169E-4024-8E04-73977B204C0E}"/>
              </a:ext>
            </a:extLst>
          </p:cNvPr>
          <p:cNvGrpSpPr/>
          <p:nvPr/>
        </p:nvGrpSpPr>
        <p:grpSpPr>
          <a:xfrm>
            <a:off x="454532" y="1202433"/>
            <a:ext cx="8299161" cy="5623315"/>
            <a:chOff x="454532" y="1202433"/>
            <a:chExt cx="8299161" cy="5623315"/>
          </a:xfrm>
        </p:grpSpPr>
        <p:cxnSp>
          <p:nvCxnSpPr>
            <p:cNvPr id="15" name="直线连接符 2">
              <a:extLst>
                <a:ext uri="{FF2B5EF4-FFF2-40B4-BE49-F238E27FC236}">
                  <a16:creationId xmlns:a16="http://schemas.microsoft.com/office/drawing/2014/main" id="{5A0BAA59-D391-4629-9F69-0A874ED0C49F}"/>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3">
              <a:extLst>
                <a:ext uri="{FF2B5EF4-FFF2-40B4-BE49-F238E27FC236}">
                  <a16:creationId xmlns:a16="http://schemas.microsoft.com/office/drawing/2014/main" id="{32B61466-1FAC-4058-BAD0-E2B8F3DD53D3}"/>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4">
              <a:extLst>
                <a:ext uri="{FF2B5EF4-FFF2-40B4-BE49-F238E27FC236}">
                  <a16:creationId xmlns:a16="http://schemas.microsoft.com/office/drawing/2014/main" id="{0C26A738-1581-471D-AAB4-95F8AEF149E9}"/>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5">
              <a:extLst>
                <a:ext uri="{FF2B5EF4-FFF2-40B4-BE49-F238E27FC236}">
                  <a16:creationId xmlns:a16="http://schemas.microsoft.com/office/drawing/2014/main" id="{2E44AD07-4F59-43CE-9055-3AB3695BDB44}"/>
                </a:ext>
              </a:extLst>
            </p:cNvPr>
            <p:cNvCxnSpPr>
              <a:cxnSpLocks/>
              <a:endCxn id="20"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图片 18">
              <a:extLst>
                <a:ext uri="{FF2B5EF4-FFF2-40B4-BE49-F238E27FC236}">
                  <a16:creationId xmlns:a16="http://schemas.microsoft.com/office/drawing/2014/main" id="{640A283B-B95E-48FD-A87A-57B84AF2C9E1}"/>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20" name="图片 19">
              <a:extLst>
                <a:ext uri="{FF2B5EF4-FFF2-40B4-BE49-F238E27FC236}">
                  <a16:creationId xmlns:a16="http://schemas.microsoft.com/office/drawing/2014/main" id="{00AC8438-5BED-4034-900F-CD71167CB2AD}"/>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1293807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dirty="0"/>
              <a:t>关于</a:t>
            </a:r>
            <a:r>
              <a:rPr lang="en-US" altLang="zh-CN" dirty="0"/>
              <a:t>SETI</a:t>
            </a:r>
            <a:r>
              <a:rPr lang="zh-CN" altLang="en-US" dirty="0"/>
              <a:t>计划目前的结果</a:t>
            </a:r>
          </a:p>
        </p:txBody>
      </p:sp>
      <p:sp>
        <p:nvSpPr>
          <p:cNvPr id="8" name="竖排文字占位符 39">
            <a:extLst>
              <a:ext uri="{FF2B5EF4-FFF2-40B4-BE49-F238E27FC236}">
                <a16:creationId xmlns:a16="http://schemas.microsoft.com/office/drawing/2014/main" id="{73232FF5-C4B2-40BA-BD8D-8324B54E15FA}"/>
              </a:ext>
            </a:extLst>
          </p:cNvPr>
          <p:cNvSpPr txBox="1">
            <a:spLocks/>
          </p:cNvSpPr>
          <p:nvPr/>
        </p:nvSpPr>
        <p:spPr>
          <a:xfrm>
            <a:off x="824976" y="2294173"/>
            <a:ext cx="4055198" cy="4207287"/>
          </a:xfrm>
          <a:prstGeom prst="rect">
            <a:avLst/>
          </a:prstGeom>
        </p:spPr>
        <p:txBody>
          <a:bodyPr vert="horz" lIns="121917" tIns="60958" rIns="121917" bIns="60958"/>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1219170" eaLnBrk="0" hangingPunct="0">
              <a:lnSpc>
                <a:spcPct val="100000"/>
              </a:lnSpc>
              <a:spcBef>
                <a:spcPct val="0"/>
              </a:spcBef>
              <a:buNone/>
              <a:defRPr/>
            </a:pPr>
            <a:r>
              <a:rPr lang="zh-CN" altLang="en-US" sz="2800" dirty="0">
                <a:latin typeface="微软雅黑" panose="020B0503020204020204" pitchFamily="34" charset="-122"/>
                <a:ea typeface="微软雅黑" panose="020B0503020204020204" pitchFamily="34" charset="-122"/>
              </a:rPr>
              <a:t>过去的四十年，尽管</a:t>
            </a:r>
            <a:r>
              <a:rPr lang="en-US" altLang="zh-CN" sz="2800" dirty="0">
                <a:latin typeface="微软雅黑" panose="020B0503020204020204" pitchFamily="34" charset="-122"/>
                <a:ea typeface="微软雅黑" panose="020B0503020204020204" pitchFamily="34" charset="-122"/>
              </a:rPr>
              <a:t>SETI</a:t>
            </a:r>
            <a:r>
              <a:rPr lang="zh-CN" altLang="en-US" sz="2800" dirty="0">
                <a:latin typeface="微软雅黑" panose="020B0503020204020204" pitchFamily="34" charset="-122"/>
                <a:ea typeface="微软雅黑" panose="020B0503020204020204" pitchFamily="34" charset="-122"/>
              </a:rPr>
              <a:t>计划的参与者通过各种先进设备收集和分析来自宇宙的各种电磁波，但到目前为止，人类在外星生命探索方面仍然一无所获。</a:t>
            </a:r>
            <a:endParaRPr lang="en-US" altLang="zh-CN" sz="2800" dirty="0">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61236EBE-3FDC-4411-9448-40CCD5A93C50}"/>
              </a:ext>
            </a:extLst>
          </p:cNvPr>
          <p:cNvGrpSpPr/>
          <p:nvPr/>
        </p:nvGrpSpPr>
        <p:grpSpPr>
          <a:xfrm>
            <a:off x="454532" y="1202433"/>
            <a:ext cx="8299161" cy="5623315"/>
            <a:chOff x="454532" y="1202433"/>
            <a:chExt cx="8299161" cy="5623315"/>
          </a:xfrm>
        </p:grpSpPr>
        <p:cxnSp>
          <p:nvCxnSpPr>
            <p:cNvPr id="25" name="直线连接符 2">
              <a:extLst>
                <a:ext uri="{FF2B5EF4-FFF2-40B4-BE49-F238E27FC236}">
                  <a16:creationId xmlns:a16="http://schemas.microsoft.com/office/drawing/2014/main" id="{B0A17191-8401-44F9-BBC7-62036E96ECB8}"/>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6" name="直线连接符 3">
              <a:extLst>
                <a:ext uri="{FF2B5EF4-FFF2-40B4-BE49-F238E27FC236}">
                  <a16:creationId xmlns:a16="http://schemas.microsoft.com/office/drawing/2014/main" id="{AAB6D76F-D2D7-4C90-8E3D-F1DCE553B48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7" name="直线连接符 4">
              <a:extLst>
                <a:ext uri="{FF2B5EF4-FFF2-40B4-BE49-F238E27FC236}">
                  <a16:creationId xmlns:a16="http://schemas.microsoft.com/office/drawing/2014/main" id="{C8909FD9-8506-41A1-A194-2BB35195556D}"/>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直线连接符 5">
              <a:extLst>
                <a:ext uri="{FF2B5EF4-FFF2-40B4-BE49-F238E27FC236}">
                  <a16:creationId xmlns:a16="http://schemas.microsoft.com/office/drawing/2014/main" id="{274F21AB-7EA1-4E9D-89A1-FA3F5654FF02}"/>
                </a:ext>
              </a:extLst>
            </p:cNvPr>
            <p:cNvCxnSpPr>
              <a:cxnSpLocks/>
              <a:endCxn id="30"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9" name="图片 28">
              <a:extLst>
                <a:ext uri="{FF2B5EF4-FFF2-40B4-BE49-F238E27FC236}">
                  <a16:creationId xmlns:a16="http://schemas.microsoft.com/office/drawing/2014/main" id="{9E44B0BD-8CE5-4CFF-B49B-A05FBC8A1983}"/>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30" name="图片 29">
              <a:extLst>
                <a:ext uri="{FF2B5EF4-FFF2-40B4-BE49-F238E27FC236}">
                  <a16:creationId xmlns:a16="http://schemas.microsoft.com/office/drawing/2014/main" id="{FF2094A5-F5CB-404E-B556-56765EBFF18C}"/>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32" name="图片 31">
            <a:extLst>
              <a:ext uri="{FF2B5EF4-FFF2-40B4-BE49-F238E27FC236}">
                <a16:creationId xmlns:a16="http://schemas.microsoft.com/office/drawing/2014/main" id="{0E646DF0-E99A-40F2-8681-33A9A3CF39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2492" y="1702982"/>
            <a:ext cx="3266532" cy="4495872"/>
          </a:xfrm>
          <a:prstGeom prst="rect">
            <a:avLst/>
          </a:prstGeom>
        </p:spPr>
      </p:pic>
    </p:spTree>
    <p:extLst>
      <p:ext uri="{BB962C8B-B14F-4D97-AF65-F5344CB8AC3E}">
        <p14:creationId xmlns:p14="http://schemas.microsoft.com/office/powerpoint/2010/main" val="1483325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2A904A-3449-4C54-B097-D64BF031AF07}"/>
              </a:ext>
            </a:extLst>
          </p:cNvPr>
          <p:cNvSpPr>
            <a:spLocks noGrp="1"/>
          </p:cNvSpPr>
          <p:nvPr>
            <p:ph type="title"/>
          </p:nvPr>
        </p:nvSpPr>
        <p:spPr/>
        <p:txBody>
          <a:bodyPr/>
          <a:lstStyle/>
          <a:p>
            <a:r>
              <a:rPr lang="zh-CN" altLang="en-US" dirty="0"/>
              <a:t>一段小插曲</a:t>
            </a:r>
          </a:p>
        </p:txBody>
      </p:sp>
      <p:grpSp>
        <p:nvGrpSpPr>
          <p:cNvPr id="6" name="组合 5">
            <a:extLst>
              <a:ext uri="{FF2B5EF4-FFF2-40B4-BE49-F238E27FC236}">
                <a16:creationId xmlns:a16="http://schemas.microsoft.com/office/drawing/2014/main" id="{0BF2A8E4-45D0-4BDA-A807-C809DBA28D7E}"/>
              </a:ext>
            </a:extLst>
          </p:cNvPr>
          <p:cNvGrpSpPr/>
          <p:nvPr/>
        </p:nvGrpSpPr>
        <p:grpSpPr>
          <a:xfrm>
            <a:off x="454532" y="1202433"/>
            <a:ext cx="8299161" cy="5623315"/>
            <a:chOff x="454532" y="1202433"/>
            <a:chExt cx="8299161" cy="5623315"/>
          </a:xfrm>
        </p:grpSpPr>
        <p:cxnSp>
          <p:nvCxnSpPr>
            <p:cNvPr id="7" name="直线连接符 2">
              <a:extLst>
                <a:ext uri="{FF2B5EF4-FFF2-40B4-BE49-F238E27FC236}">
                  <a16:creationId xmlns:a16="http://schemas.microsoft.com/office/drawing/2014/main" id="{351C6F43-EA75-4A79-AFF8-143C65514DCE}"/>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FD072A9D-971E-4C60-A99E-E50F2ABDFB75}"/>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7D4177AE-E306-4838-B2B4-22B8E2F3EC5E}"/>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B3F74D8F-7394-4D59-B336-697CBFB5D33E}"/>
                </a:ext>
              </a:extLst>
            </p:cNvPr>
            <p:cNvCxnSpPr>
              <a:cxnSpLocks/>
              <a:endCxn id="14"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2A4F78DD-77CA-4A00-A278-B0850F5EDB43}"/>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4" name="图片 13">
              <a:extLst>
                <a:ext uri="{FF2B5EF4-FFF2-40B4-BE49-F238E27FC236}">
                  <a16:creationId xmlns:a16="http://schemas.microsoft.com/office/drawing/2014/main" id="{A1E90314-F1B7-4DEA-B93A-4364137B685E}"/>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5" name="图片 14">
            <a:extLst>
              <a:ext uri="{FF2B5EF4-FFF2-40B4-BE49-F238E27FC236}">
                <a16:creationId xmlns:a16="http://schemas.microsoft.com/office/drawing/2014/main" id="{28CB101F-D93D-4444-9EBA-4B579EC65B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7826" y="1673898"/>
            <a:ext cx="3434282" cy="4540016"/>
          </a:xfrm>
          <a:prstGeom prst="rect">
            <a:avLst/>
          </a:prstGeom>
        </p:spPr>
      </p:pic>
      <p:sp>
        <p:nvSpPr>
          <p:cNvPr id="16" name="文本1">
            <a:extLst>
              <a:ext uri="{FF2B5EF4-FFF2-40B4-BE49-F238E27FC236}">
                <a16:creationId xmlns:a16="http://schemas.microsoft.com/office/drawing/2014/main" id="{B783FE03-B011-41F3-8447-6BD5A1C33FB6}"/>
              </a:ext>
            </a:extLst>
          </p:cNvPr>
          <p:cNvSpPr>
            <a:spLocks noChangeArrowheads="1"/>
          </p:cNvSpPr>
          <p:nvPr/>
        </p:nvSpPr>
        <p:spPr bwMode="gray">
          <a:xfrm>
            <a:off x="4515428" y="2394390"/>
            <a:ext cx="4014226"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SETI</a:t>
            </a:r>
            <a:r>
              <a:rPr lang="zh-CN" altLang="en-US" sz="2800" dirty="0">
                <a:latin typeface="Arial" panose="020B0604020202020204" pitchFamily="34" charset="0"/>
                <a:ea typeface="微软雅黑" panose="020B0503020204020204" pitchFamily="34" charset="-122"/>
                <a:cs typeface="Arial" panose="020B0604020202020204" pitchFamily="34" charset="0"/>
              </a:rPr>
              <a:t>期间，人们发现宇宙空间出现了脉冲信号</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一开始研究人员非常兴奋，以为是外星人发来的信号</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后来经过证实，它是来自中子星旋转所发出的脉冲信号</a:t>
            </a:r>
          </a:p>
        </p:txBody>
      </p:sp>
    </p:spTree>
    <p:extLst>
      <p:ext uri="{BB962C8B-B14F-4D97-AF65-F5344CB8AC3E}">
        <p14:creationId xmlns:p14="http://schemas.microsoft.com/office/powerpoint/2010/main" val="1416537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DFC02-58C6-4C9B-9EAB-36FC08176F90}"/>
              </a:ext>
            </a:extLst>
          </p:cNvPr>
          <p:cNvSpPr>
            <a:spLocks noGrp="1"/>
          </p:cNvSpPr>
          <p:nvPr>
            <p:ph type="title"/>
          </p:nvPr>
        </p:nvSpPr>
        <p:spPr/>
        <p:txBody>
          <a:bodyPr/>
          <a:lstStyle/>
          <a:p>
            <a:r>
              <a:rPr lang="zh-CN" altLang="en-US" dirty="0"/>
              <a:t>一段小插曲</a:t>
            </a:r>
          </a:p>
        </p:txBody>
      </p:sp>
      <p:grpSp>
        <p:nvGrpSpPr>
          <p:cNvPr id="5" name="组合 4">
            <a:extLst>
              <a:ext uri="{FF2B5EF4-FFF2-40B4-BE49-F238E27FC236}">
                <a16:creationId xmlns:a16="http://schemas.microsoft.com/office/drawing/2014/main" id="{423FBDE7-6442-4DCB-879E-FFFA27FFA26E}"/>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4BBD580B-7C57-4C81-8F53-D0925B48B653}"/>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D3C8FCB9-8817-4F2A-B7CE-3B046F9FFEA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EC57C534-5545-4CC6-924E-1DE0C94A6632}"/>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2F1385C1-44B2-460A-AB99-59A85F9F5828}"/>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9EE293A9-011D-483F-9B86-ECE524AFC9DC}"/>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01CB1FE0-3CF4-4579-AEEE-91CA602C3A41}"/>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4" name="图片 13">
            <a:extLst>
              <a:ext uri="{FF2B5EF4-FFF2-40B4-BE49-F238E27FC236}">
                <a16:creationId xmlns:a16="http://schemas.microsoft.com/office/drawing/2014/main" id="{027EEF7C-E008-45C4-AF1F-002DEDB11D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415" y="1795636"/>
            <a:ext cx="3434282" cy="4422938"/>
          </a:xfrm>
          <a:prstGeom prst="rect">
            <a:avLst/>
          </a:prstGeom>
        </p:spPr>
      </p:pic>
      <p:sp>
        <p:nvSpPr>
          <p:cNvPr id="15" name="文本1">
            <a:extLst>
              <a:ext uri="{FF2B5EF4-FFF2-40B4-BE49-F238E27FC236}">
                <a16:creationId xmlns:a16="http://schemas.microsoft.com/office/drawing/2014/main" id="{D46F4B1E-1D0B-44D1-8C47-09DA207B5C66}"/>
              </a:ext>
            </a:extLst>
          </p:cNvPr>
          <p:cNvSpPr>
            <a:spLocks noChangeArrowheads="1"/>
          </p:cNvSpPr>
          <p:nvPr/>
        </p:nvSpPr>
        <p:spPr bwMode="gray">
          <a:xfrm>
            <a:off x="4214576" y="2403410"/>
            <a:ext cx="4539117"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中子星是恒星演化到末期，经由引力坍缩发生超新星爆炸后形成</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旋转速度极快，磁轴和自转轴并不重合</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磁场旋转时所产生的无线电波等各种辐射可能会以一明一灭的方式传到地球，有如人眨眼，故又称作脉冲星</a:t>
            </a:r>
          </a:p>
        </p:txBody>
      </p:sp>
    </p:spTree>
    <p:extLst>
      <p:ext uri="{BB962C8B-B14F-4D97-AF65-F5344CB8AC3E}">
        <p14:creationId xmlns:p14="http://schemas.microsoft.com/office/powerpoint/2010/main" val="2034609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511817C-7D6B-45D1-86AB-3F7D38A80AF2}"/>
              </a:ext>
            </a:extLst>
          </p:cNvPr>
          <p:cNvGrpSpPr/>
          <p:nvPr/>
        </p:nvGrpSpPr>
        <p:grpSpPr>
          <a:xfrm>
            <a:off x="454532" y="2242084"/>
            <a:ext cx="8299161" cy="4629384"/>
            <a:chOff x="454532" y="2196364"/>
            <a:chExt cx="8299161" cy="4629384"/>
          </a:xfrm>
        </p:grpSpPr>
        <p:cxnSp>
          <p:nvCxnSpPr>
            <p:cNvPr id="6" name="直线连接符 2">
              <a:extLst>
                <a:ext uri="{FF2B5EF4-FFF2-40B4-BE49-F238E27FC236}">
                  <a16:creationId xmlns:a16="http://schemas.microsoft.com/office/drawing/2014/main" id="{42A51FD8-3E3A-4AFD-9BBD-4E01F0143D2E}"/>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A3CD2855-39AB-4F73-9B8A-87D43534FFAB}"/>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60E7B025-A82D-4C0B-B92C-3C0761F59A40}"/>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1A223DE1-0282-4F6A-AE22-CFD364B337F8}"/>
                </a:ext>
              </a:extLst>
            </p:cNvPr>
            <p:cNvCxnSpPr>
              <a:cxnSpLocks/>
              <a:endCxn id="11"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52D16A14-CDAD-4861-9447-A83015224EC8}"/>
                </a:ext>
              </a:extLst>
            </p:cNvPr>
            <p:cNvPicPr>
              <a:picLocks noChangeAspect="1"/>
            </p:cNvPicPr>
            <p:nvPr/>
          </p:nvPicPr>
          <p:blipFill rotWithShape="1">
            <a:blip r:embed="rId5"/>
            <a:srcRect l="38822" t="7371" r="20768" b="51298"/>
            <a:stretch/>
          </p:blipFill>
          <p:spPr>
            <a:xfrm>
              <a:off x="503364" y="2196364"/>
              <a:ext cx="544010" cy="530146"/>
            </a:xfrm>
            <a:prstGeom prst="rect">
              <a:avLst/>
            </a:prstGeom>
          </p:spPr>
        </p:pic>
        <p:pic>
          <p:nvPicPr>
            <p:cNvPr id="11" name="图片 10">
              <a:extLst>
                <a:ext uri="{FF2B5EF4-FFF2-40B4-BE49-F238E27FC236}">
                  <a16:creationId xmlns:a16="http://schemas.microsoft.com/office/drawing/2014/main" id="{D255183D-0D30-42BC-8DC1-C45F3E173163}"/>
                </a:ext>
              </a:extLst>
            </p:cNvPr>
            <p:cNvPicPr>
              <a:picLocks noChangeAspect="1"/>
            </p:cNvPicPr>
            <p:nvPr/>
          </p:nvPicPr>
          <p:blipFill rotWithShape="1">
            <a:blip r:embed="rId6"/>
            <a:srcRect l="25549" t="49611" r="34040"/>
            <a:stretch/>
          </p:blipFill>
          <p:spPr>
            <a:xfrm>
              <a:off x="8209683" y="6179417"/>
              <a:ext cx="544010" cy="646331"/>
            </a:xfrm>
            <a:prstGeom prst="rect">
              <a:avLst/>
            </a:prstGeom>
          </p:spPr>
        </p:pic>
      </p:grpSp>
      <p:sp>
        <p:nvSpPr>
          <p:cNvPr id="3" name="标题 2">
            <a:extLst>
              <a:ext uri="{FF2B5EF4-FFF2-40B4-BE49-F238E27FC236}">
                <a16:creationId xmlns:a16="http://schemas.microsoft.com/office/drawing/2014/main" id="{7E334ACF-F738-4402-BE5B-CF756F605F26}"/>
              </a:ext>
            </a:extLst>
          </p:cNvPr>
          <p:cNvSpPr>
            <a:spLocks noGrp="1"/>
          </p:cNvSpPr>
          <p:nvPr>
            <p:ph type="title"/>
          </p:nvPr>
        </p:nvSpPr>
        <p:spPr/>
        <p:txBody>
          <a:bodyPr/>
          <a:lstStyle/>
          <a:p>
            <a:r>
              <a:rPr lang="zh-CN" altLang="en-US" dirty="0"/>
              <a:t>脉冲星（视频）</a:t>
            </a:r>
          </a:p>
        </p:txBody>
      </p:sp>
      <p:pic>
        <p:nvPicPr>
          <p:cNvPr id="4" name="媒体1">
            <a:hlinkClick r:id="" action="ppaction://media"/>
            <a:extLst>
              <a:ext uri="{FF2B5EF4-FFF2-40B4-BE49-F238E27FC236}">
                <a16:creationId xmlns:a16="http://schemas.microsoft.com/office/drawing/2014/main" id="{2DB09E6E-4D41-434B-8AC8-A3499AD4EB4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39865" y="1814159"/>
            <a:ext cx="6096000" cy="4572000"/>
          </a:xfrm>
          <a:prstGeom prst="rect">
            <a:avLst/>
          </a:prstGeom>
        </p:spPr>
      </p:pic>
    </p:spTree>
    <p:extLst>
      <p:ext uri="{BB962C8B-B14F-4D97-AF65-F5344CB8AC3E}">
        <p14:creationId xmlns:p14="http://schemas.microsoft.com/office/powerpoint/2010/main" val="52880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竖排文字占位符 39">
            <a:extLst>
              <a:ext uri="{FF2B5EF4-FFF2-40B4-BE49-F238E27FC236}">
                <a16:creationId xmlns:a16="http://schemas.microsoft.com/office/drawing/2014/main" id="{8D01E28E-263C-420D-AA05-96C87C4E84AB}"/>
              </a:ext>
            </a:extLst>
          </p:cNvPr>
          <p:cNvSpPr txBox="1">
            <a:spLocks/>
          </p:cNvSpPr>
          <p:nvPr/>
        </p:nvSpPr>
        <p:spPr bwMode="auto">
          <a:xfrm>
            <a:off x="573744" y="5857655"/>
            <a:ext cx="8009218" cy="646330"/>
          </a:xfrm>
          <a:prstGeom prst="rect">
            <a:avLst/>
          </a:prstGeom>
          <a:noFill/>
          <a:ln w="9525">
            <a:noFill/>
            <a:miter lim="800000"/>
            <a:headEnd/>
            <a:tailEnd/>
          </a:ln>
        </p:spPr>
        <p:txBody>
          <a:bodyPr vert="horz" wrap="square" lIns="121917" tIns="60958" rIns="121917" bIns="60958" numCol="1" anchor="t" anchorCtr="0" compatLnSpc="1">
            <a:prstTxWarp prst="textNoShape">
              <a:avLst/>
            </a:prstTxWarp>
          </a:bodyPr>
          <a:lstStyle/>
          <a:p>
            <a:pPr algn="ctr" defTabSz="1219170">
              <a:lnSpc>
                <a:spcPts val="4000"/>
              </a:lnSpc>
              <a:defRPr/>
            </a:pPr>
            <a:r>
              <a:rPr lang="zh-CN" altLang="en-US" sz="2800" dirty="0">
                <a:latin typeface="微软雅黑" panose="020B0503020204020204" pitchFamily="34" charset="-122"/>
                <a:ea typeface="微软雅黑" panose="020B0503020204020204" pitchFamily="34" charset="-122"/>
              </a:rPr>
              <a:t>进化论者预设的世界观使人误以为找到了外星人</a:t>
            </a:r>
            <a:endParaRPr lang="en-US" altLang="zh-CN" sz="28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5D81EAA5-EA85-4F14-9685-81BAABA269E0}"/>
              </a:ext>
            </a:extLst>
          </p:cNvPr>
          <p:cNvGrpSpPr/>
          <p:nvPr/>
        </p:nvGrpSpPr>
        <p:grpSpPr>
          <a:xfrm>
            <a:off x="454532" y="2242084"/>
            <a:ext cx="8299161" cy="4629384"/>
            <a:chOff x="454532" y="2196364"/>
            <a:chExt cx="8299161" cy="4629384"/>
          </a:xfrm>
        </p:grpSpPr>
        <p:cxnSp>
          <p:nvCxnSpPr>
            <p:cNvPr id="7" name="直线连接符 2">
              <a:extLst>
                <a:ext uri="{FF2B5EF4-FFF2-40B4-BE49-F238E27FC236}">
                  <a16:creationId xmlns:a16="http://schemas.microsoft.com/office/drawing/2014/main" id="{433A4199-CD1C-4C04-A95D-8A3E17D58B33}"/>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3">
              <a:extLst>
                <a:ext uri="{FF2B5EF4-FFF2-40B4-BE49-F238E27FC236}">
                  <a16:creationId xmlns:a16="http://schemas.microsoft.com/office/drawing/2014/main" id="{51C63350-B7EC-498E-A2ED-55A9766AFE94}"/>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4">
              <a:extLst>
                <a:ext uri="{FF2B5EF4-FFF2-40B4-BE49-F238E27FC236}">
                  <a16:creationId xmlns:a16="http://schemas.microsoft.com/office/drawing/2014/main" id="{313D8970-A7BD-4B0A-AEA6-871514962F35}"/>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5">
              <a:extLst>
                <a:ext uri="{FF2B5EF4-FFF2-40B4-BE49-F238E27FC236}">
                  <a16:creationId xmlns:a16="http://schemas.microsoft.com/office/drawing/2014/main" id="{A3813BE1-E48E-451A-AAF0-51B0CC1E4B95}"/>
                </a:ext>
              </a:extLst>
            </p:cNvPr>
            <p:cNvCxnSpPr>
              <a:cxnSpLocks/>
              <a:endCxn id="12"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9FD01627-7F18-4BB2-9706-BCC7B08206A3}"/>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2" name="图片 11">
              <a:extLst>
                <a:ext uri="{FF2B5EF4-FFF2-40B4-BE49-F238E27FC236}">
                  <a16:creationId xmlns:a16="http://schemas.microsoft.com/office/drawing/2014/main" id="{59EDD9A3-F9DE-42E7-B532-CE5C8D59F3DA}"/>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2" name="标题 1">
            <a:extLst>
              <a:ext uri="{FF2B5EF4-FFF2-40B4-BE49-F238E27FC236}">
                <a16:creationId xmlns:a16="http://schemas.microsoft.com/office/drawing/2014/main" id="{817ED13C-3986-4F1E-ABBA-36F48BF7DD03}"/>
              </a:ext>
            </a:extLst>
          </p:cNvPr>
          <p:cNvSpPr>
            <a:spLocks noGrp="1"/>
          </p:cNvSpPr>
          <p:nvPr>
            <p:ph type="title"/>
          </p:nvPr>
        </p:nvSpPr>
        <p:spPr/>
        <p:txBody>
          <a:bodyPr/>
          <a:lstStyle/>
          <a:p>
            <a:r>
              <a:rPr lang="zh-CN" altLang="en-US" dirty="0"/>
              <a:t>脉冲星（截图）</a:t>
            </a:r>
          </a:p>
        </p:txBody>
      </p:sp>
      <p:pic>
        <p:nvPicPr>
          <p:cNvPr id="3" name="图片 2">
            <a:extLst>
              <a:ext uri="{FF2B5EF4-FFF2-40B4-BE49-F238E27FC236}">
                <a16:creationId xmlns:a16="http://schemas.microsoft.com/office/drawing/2014/main" id="{C77E921F-E853-4356-87BD-6F7725E113AE}"/>
              </a:ext>
            </a:extLst>
          </p:cNvPr>
          <p:cNvPicPr>
            <a:picLocks noChangeAspect="1"/>
          </p:cNvPicPr>
          <p:nvPr/>
        </p:nvPicPr>
        <p:blipFill>
          <a:blip r:embed="rId5"/>
          <a:stretch>
            <a:fillRect/>
          </a:stretch>
        </p:blipFill>
        <p:spPr>
          <a:xfrm>
            <a:off x="1642907" y="1370445"/>
            <a:ext cx="6053480" cy="4205328"/>
          </a:xfrm>
          <a:prstGeom prst="rect">
            <a:avLst/>
          </a:prstGeom>
        </p:spPr>
      </p:pic>
      <p:sp>
        <p:nvSpPr>
          <p:cNvPr id="14" name="矩形 13">
            <a:extLst>
              <a:ext uri="{FF2B5EF4-FFF2-40B4-BE49-F238E27FC236}">
                <a16:creationId xmlns:a16="http://schemas.microsoft.com/office/drawing/2014/main" id="{00093BF0-FED2-4604-8D5E-C3DFF6D2F75C}"/>
              </a:ext>
            </a:extLst>
          </p:cNvPr>
          <p:cNvSpPr/>
          <p:nvPr/>
        </p:nvSpPr>
        <p:spPr>
          <a:xfrm>
            <a:off x="1623477" y="1372800"/>
            <a:ext cx="6053481" cy="4238961"/>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marL="457200" indent="-457200">
              <a:buFont typeface="Arial" panose="020B0604020202020204" pitchFamily="34" charset="0"/>
              <a:buChar char="•"/>
            </a:pPr>
            <a:r>
              <a:rPr lang="zh-CN" altLang="zh-CN" sz="3200" dirty="0">
                <a:solidFill>
                  <a:schemeClr val="bg1"/>
                </a:solidFill>
                <a:latin typeface="微软雅黑" panose="020B0503020204020204" pitchFamily="34" charset="-122"/>
                <a:ea typeface="微软雅黑" panose="020B0503020204020204" pitchFamily="34" charset="-122"/>
                <a:cs typeface="+mn-cs"/>
              </a:rPr>
              <a:t>这样的错误不断发生，因为进化论者太渴望找到能够证明有外星人的证据了。</a:t>
            </a:r>
            <a:endParaRPr lang="en-US" altLang="zh-CN" sz="3200" dirty="0">
              <a:solidFill>
                <a:schemeClr val="bg1"/>
              </a:solidFill>
              <a:latin typeface="微软雅黑" panose="020B0503020204020204" pitchFamily="34" charset="-122"/>
              <a:ea typeface="微软雅黑" panose="020B0503020204020204" pitchFamily="34" charset="-122"/>
              <a:cs typeface="+mn-cs"/>
            </a:endParaRPr>
          </a:p>
          <a:p>
            <a:pPr marL="457200" indent="-457200">
              <a:buFont typeface="Arial" panose="020B0604020202020204" pitchFamily="34" charset="0"/>
              <a:buChar char="•"/>
            </a:pPr>
            <a:endParaRPr lang="en-US" altLang="zh-CN" sz="1100" dirty="0">
              <a:solidFill>
                <a:schemeClr val="bg1"/>
              </a:solidFill>
              <a:latin typeface="微软雅黑" panose="020B0503020204020204" pitchFamily="34" charset="-122"/>
              <a:ea typeface="微软雅黑" panose="020B0503020204020204" pitchFamily="34" charset="-122"/>
              <a:cs typeface="+mn-cs"/>
            </a:endParaRPr>
          </a:p>
          <a:p>
            <a:pPr marL="457200" indent="-457200">
              <a:buFont typeface="Arial" panose="020B0604020202020204" pitchFamily="34" charset="0"/>
              <a:buChar char="•"/>
            </a:pPr>
            <a:r>
              <a:rPr lang="zh-CN" altLang="en-US" sz="3200" dirty="0">
                <a:solidFill>
                  <a:schemeClr val="bg1"/>
                </a:solidFill>
                <a:latin typeface="微软雅黑" panose="020B0503020204020204" pitchFamily="34" charset="-122"/>
                <a:ea typeface="微软雅黑" panose="020B0503020204020204" pitchFamily="34" charset="-122"/>
                <a:cs typeface="+mn-cs"/>
              </a:rPr>
              <a:t>但事实上，在</a:t>
            </a:r>
            <a:r>
              <a:rPr lang="zh-CN" altLang="zh-CN" sz="3200" dirty="0">
                <a:solidFill>
                  <a:schemeClr val="bg1"/>
                </a:solidFill>
                <a:latin typeface="微软雅黑" panose="020B0503020204020204" pitchFamily="34" charset="-122"/>
                <a:ea typeface="微软雅黑" panose="020B0503020204020204" pitchFamily="34" charset="-122"/>
                <a:cs typeface="+mn-cs"/>
              </a:rPr>
              <a:t>太空中找不到一点能证明外星人真实存在的证据。</a:t>
            </a:r>
            <a:endParaRPr lang="zh-CN" altLang="en-US" sz="3200" dirty="0">
              <a:solidFill>
                <a:schemeClr val="bg1"/>
              </a:solidFill>
              <a:latin typeface="微软雅黑" panose="020B0503020204020204" pitchFamily="34" charset="-122"/>
              <a:ea typeface="微软雅黑" panose="020B0503020204020204" pitchFamily="34" charset="-122"/>
              <a:cs typeface="+mn-cs"/>
              <a:sym typeface="+mn-lt"/>
            </a:endParaRPr>
          </a:p>
        </p:txBody>
      </p:sp>
    </p:spTree>
    <p:extLst>
      <p:ext uri="{BB962C8B-B14F-4D97-AF65-F5344CB8AC3E}">
        <p14:creationId xmlns:p14="http://schemas.microsoft.com/office/powerpoint/2010/main" val="322206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E0ED65E7-654D-46BC-8C94-26B3C75EFE8B}"/>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latin typeface="Arial" panose="020B0604020202020204" pitchFamily="34" charset="0"/>
                <a:ea typeface="微软雅黑" panose="020B0503020204020204" pitchFamily="34" charset="-122"/>
                <a:cs typeface="Arial" panose="020B0604020202020204" pitchFamily="34" charset="0"/>
                <a:sym typeface="+mn-lt"/>
              </a:rPr>
              <a:t>星际旅行的可能性</a:t>
            </a:r>
          </a:p>
        </p:txBody>
      </p:sp>
      <p:cxnSp>
        <p:nvCxnSpPr>
          <p:cNvPr id="9" name="直线连接符 2">
            <a:extLst>
              <a:ext uri="{FF2B5EF4-FFF2-40B4-BE49-F238E27FC236}">
                <a16:creationId xmlns:a16="http://schemas.microsoft.com/office/drawing/2014/main" id="{8E8F9C26-A82A-4090-9A69-FEDDAC1FD92B}"/>
              </a:ext>
            </a:extLst>
          </p:cNvPr>
          <p:cNvCxnSpPr>
            <a:cxnSpLocks/>
          </p:cNvCxnSpPr>
          <p:nvPr/>
        </p:nvCxnSpPr>
        <p:spPr>
          <a:xfrm>
            <a:off x="454532" y="3579541"/>
            <a:ext cx="0" cy="292191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5E5C7ED9-9707-4FF9-B507-CE2B613F042C}"/>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E4ABB39A-BDEB-4027-87A5-B57C74FD73E3}"/>
              </a:ext>
            </a:extLst>
          </p:cNvPr>
          <p:cNvCxnSpPr>
            <a:cxnSpLocks/>
          </p:cNvCxnSpPr>
          <p:nvPr/>
        </p:nvCxnSpPr>
        <p:spPr>
          <a:xfrm flipH="1">
            <a:off x="971601" y="35795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3A31034F-8191-40CF-971F-89F5BBBBD83A}"/>
              </a:ext>
            </a:extLst>
          </p:cNvPr>
          <p:cNvCxnSpPr>
            <a:cxnSpLocks/>
            <a:endCxn id="14" idx="3"/>
          </p:cNvCxnSpPr>
          <p:nvPr/>
        </p:nvCxnSpPr>
        <p:spPr>
          <a:xfrm>
            <a:off x="8730208" y="3579541"/>
            <a:ext cx="23485" cy="29230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4227A855-16F2-485E-B34B-74A3D28ABCBA}"/>
              </a:ext>
            </a:extLst>
          </p:cNvPr>
          <p:cNvPicPr>
            <a:picLocks noChangeAspect="1"/>
          </p:cNvPicPr>
          <p:nvPr/>
        </p:nvPicPr>
        <p:blipFill rotWithShape="1">
          <a:blip r:embed="rId3"/>
          <a:srcRect l="38822" t="7371" r="20768" b="51298"/>
          <a:stretch/>
        </p:blipFill>
        <p:spPr>
          <a:xfrm>
            <a:off x="503364" y="3314468"/>
            <a:ext cx="544010" cy="530146"/>
          </a:xfrm>
          <a:prstGeom prst="rect">
            <a:avLst/>
          </a:prstGeom>
        </p:spPr>
      </p:pic>
      <p:pic>
        <p:nvPicPr>
          <p:cNvPr id="14" name="图片 13">
            <a:extLst>
              <a:ext uri="{FF2B5EF4-FFF2-40B4-BE49-F238E27FC236}">
                <a16:creationId xmlns:a16="http://schemas.microsoft.com/office/drawing/2014/main" id="{2832AF5C-BFE0-47A5-BC37-1BB922F02EC2}"/>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spTree>
    <p:extLst>
      <p:ext uri="{BB962C8B-B14F-4D97-AF65-F5344CB8AC3E}">
        <p14:creationId xmlns:p14="http://schemas.microsoft.com/office/powerpoint/2010/main" val="319111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9148CBB0-F5DA-4D8C-B17C-17F22774E074}"/>
              </a:ext>
            </a:extLst>
          </p:cNvPr>
          <p:cNvSpPr>
            <a:spLocks noGrp="1"/>
          </p:cNvSpPr>
          <p:nvPr>
            <p:ph type="title"/>
          </p:nvPr>
        </p:nvSpPr>
        <p:spPr/>
        <p:txBody>
          <a:bodyPr/>
          <a:lstStyle/>
          <a:p>
            <a:r>
              <a:rPr lang="zh-CN" altLang="en-US" dirty="0"/>
              <a:t>其他科幻电影</a:t>
            </a:r>
          </a:p>
        </p:txBody>
      </p:sp>
      <p:pic>
        <p:nvPicPr>
          <p:cNvPr id="8" name="图片 7">
            <a:extLst>
              <a:ext uri="{FF2B5EF4-FFF2-40B4-BE49-F238E27FC236}">
                <a16:creationId xmlns:a16="http://schemas.microsoft.com/office/drawing/2014/main" id="{25B5F905-6284-4A67-89AA-B328A11E6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0" y="1425544"/>
            <a:ext cx="4377560" cy="2582761"/>
          </a:xfrm>
          <a:prstGeom prst="rect">
            <a:avLst/>
          </a:prstGeom>
        </p:spPr>
      </p:pic>
      <p:pic>
        <p:nvPicPr>
          <p:cNvPr id="10" name="图片 9">
            <a:extLst>
              <a:ext uri="{FF2B5EF4-FFF2-40B4-BE49-F238E27FC236}">
                <a16:creationId xmlns:a16="http://schemas.microsoft.com/office/drawing/2014/main" id="{47490EE5-B7D2-4E0F-9174-BE5A0ED4B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787" y="1425544"/>
            <a:ext cx="4377560" cy="2582761"/>
          </a:xfrm>
          <a:prstGeom prst="rect">
            <a:avLst/>
          </a:prstGeom>
        </p:spPr>
      </p:pic>
      <p:pic>
        <p:nvPicPr>
          <p:cNvPr id="12" name="图片 11">
            <a:extLst>
              <a:ext uri="{FF2B5EF4-FFF2-40B4-BE49-F238E27FC236}">
                <a16:creationId xmlns:a16="http://schemas.microsoft.com/office/drawing/2014/main" id="{B9B161F0-6084-4377-A45F-35EABA6F3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 y="4104290"/>
            <a:ext cx="4377560" cy="2582761"/>
          </a:xfrm>
          <a:prstGeom prst="rect">
            <a:avLst/>
          </a:prstGeom>
        </p:spPr>
      </p:pic>
      <p:pic>
        <p:nvPicPr>
          <p:cNvPr id="14" name="图片 13">
            <a:extLst>
              <a:ext uri="{FF2B5EF4-FFF2-40B4-BE49-F238E27FC236}">
                <a16:creationId xmlns:a16="http://schemas.microsoft.com/office/drawing/2014/main" id="{3381A747-3267-4F2B-9262-26A22B6A1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787" y="4104290"/>
            <a:ext cx="4377560" cy="2582761"/>
          </a:xfrm>
          <a:prstGeom prst="rect">
            <a:avLst/>
          </a:prstGeom>
        </p:spPr>
      </p:pic>
      <p:sp>
        <p:nvSpPr>
          <p:cNvPr id="9" name="矩形: 圆角 8">
            <a:extLst>
              <a:ext uri="{FF2B5EF4-FFF2-40B4-BE49-F238E27FC236}">
                <a16:creationId xmlns:a16="http://schemas.microsoft.com/office/drawing/2014/main" id="{8D1AF3CD-5DF7-4259-9A13-34C399021A3E}"/>
              </a:ext>
            </a:extLst>
          </p:cNvPr>
          <p:cNvSpPr/>
          <p:nvPr/>
        </p:nvSpPr>
        <p:spPr>
          <a:xfrm>
            <a:off x="36787" y="3662490"/>
            <a:ext cx="9144000" cy="883599"/>
          </a:xfrm>
          <a:prstGeom prst="roundRect">
            <a:avLst/>
          </a:prstGeom>
          <a:solidFill>
            <a:srgbClr val="002060"/>
          </a:solidFill>
          <a:ln w="1905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zh-CN" sz="3200" b="1" dirty="0">
                <a:solidFill>
                  <a:schemeClr val="bg1"/>
                </a:solidFill>
                <a:latin typeface="Microsoft YaHei" panose="020B0503020204020204" pitchFamily="34" charset="-122"/>
                <a:ea typeface="Microsoft YaHei" panose="020B0503020204020204" pitchFamily="34" charset="-122"/>
                <a:cs typeface="+mj-cs"/>
              </a:rPr>
              <a:t>在真实的世界里，到底有没有外星人</a:t>
            </a:r>
            <a:r>
              <a:rPr lang="en-US" altLang="zh-CN" sz="3200" b="1" dirty="0">
                <a:solidFill>
                  <a:schemeClr val="bg1"/>
                </a:solidFill>
                <a:latin typeface="Microsoft YaHei" panose="020B0503020204020204" pitchFamily="34" charset="-122"/>
                <a:ea typeface="Microsoft YaHei" panose="020B0503020204020204" pitchFamily="34" charset="-122"/>
                <a:cs typeface="+mj-cs"/>
              </a:rPr>
              <a:t>?</a:t>
            </a:r>
            <a:endParaRPr lang="zh-CN" altLang="en-US" sz="3200" dirty="0">
              <a:solidFill>
                <a:schemeClr val="bg1"/>
              </a:solidFill>
            </a:endParaRPr>
          </a:p>
        </p:txBody>
      </p:sp>
    </p:spTree>
    <p:extLst>
      <p:ext uri="{BB962C8B-B14F-4D97-AF65-F5344CB8AC3E}">
        <p14:creationId xmlns:p14="http://schemas.microsoft.com/office/powerpoint/2010/main" val="169767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77854-94D1-4C7B-AFFB-67B6E97AEA9D}"/>
              </a:ext>
            </a:extLst>
          </p:cNvPr>
          <p:cNvSpPr>
            <a:spLocks noGrp="1"/>
          </p:cNvSpPr>
          <p:nvPr>
            <p:ph type="title"/>
          </p:nvPr>
        </p:nvSpPr>
        <p:spPr/>
        <p:txBody>
          <a:bodyPr/>
          <a:lstStyle/>
          <a:p>
            <a:r>
              <a:rPr lang="zh-CN" altLang="en-US" dirty="0"/>
              <a:t>星际旅行的可能性</a:t>
            </a:r>
          </a:p>
        </p:txBody>
      </p:sp>
      <p:sp>
        <p:nvSpPr>
          <p:cNvPr id="5" name="文本占位符 22">
            <a:extLst>
              <a:ext uri="{FF2B5EF4-FFF2-40B4-BE49-F238E27FC236}">
                <a16:creationId xmlns:a16="http://schemas.microsoft.com/office/drawing/2014/main" id="{4862D30B-6BDE-4285-BB39-F31525A2D255}"/>
              </a:ext>
            </a:extLst>
          </p:cNvPr>
          <p:cNvSpPr txBox="1">
            <a:spLocks/>
          </p:cNvSpPr>
          <p:nvPr/>
        </p:nvSpPr>
        <p:spPr>
          <a:xfrm>
            <a:off x="595794" y="5546539"/>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假如真的存在外星人，他们能否在这个宇宙的物理定律之下访问我们地球呢？</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文本占位符 22">
            <a:extLst>
              <a:ext uri="{FF2B5EF4-FFF2-40B4-BE49-F238E27FC236}">
                <a16:creationId xmlns:a16="http://schemas.microsoft.com/office/drawing/2014/main" id="{8A9F82C6-C65C-48ED-B73D-8DEABC68C425}"/>
              </a:ext>
            </a:extLst>
          </p:cNvPr>
          <p:cNvSpPr txBox="1">
            <a:spLocks/>
          </p:cNvSpPr>
          <p:nvPr/>
        </p:nvSpPr>
        <p:spPr>
          <a:xfrm>
            <a:off x="1558656" y="2273991"/>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8" indent="-457178">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4C8852EC-6CCA-4A7E-8BDC-EB12F333D59F}"/>
              </a:ext>
            </a:extLst>
          </p:cNvPr>
          <p:cNvGrpSpPr/>
          <p:nvPr/>
        </p:nvGrpSpPr>
        <p:grpSpPr>
          <a:xfrm>
            <a:off x="454532" y="2242084"/>
            <a:ext cx="8299161" cy="4629384"/>
            <a:chOff x="454532" y="2196364"/>
            <a:chExt cx="8299161" cy="4629384"/>
          </a:xfrm>
        </p:grpSpPr>
        <p:cxnSp>
          <p:nvCxnSpPr>
            <p:cNvPr id="10" name="直线连接符 2">
              <a:extLst>
                <a:ext uri="{FF2B5EF4-FFF2-40B4-BE49-F238E27FC236}">
                  <a16:creationId xmlns:a16="http://schemas.microsoft.com/office/drawing/2014/main" id="{E140773E-289D-47BC-A4D7-B546D68BDA18}"/>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E899641D-9113-44A1-8FE0-8759DD714CCB}"/>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BBD26B96-BAD1-4FA4-8BBC-CEFBA712EB0B}"/>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5449B0DF-A7BB-4A44-A472-22CA66E1E9DB}"/>
                </a:ext>
              </a:extLst>
            </p:cNvPr>
            <p:cNvCxnSpPr>
              <a:cxnSpLocks/>
              <a:endCxn id="15"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79FC5ED5-3224-4446-880F-CDED2383784F}"/>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5" name="图片 14">
              <a:extLst>
                <a:ext uri="{FF2B5EF4-FFF2-40B4-BE49-F238E27FC236}">
                  <a16:creationId xmlns:a16="http://schemas.microsoft.com/office/drawing/2014/main" id="{603B6B0C-BE6B-4AB0-9306-8CB5CB92F229}"/>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6" name="Picture 2">
            <a:extLst>
              <a:ext uri="{FF2B5EF4-FFF2-40B4-BE49-F238E27FC236}">
                <a16:creationId xmlns:a16="http://schemas.microsoft.com/office/drawing/2014/main" id="{71F41918-7119-478E-8FCB-5D6E9ABFF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65679" y="1442604"/>
            <a:ext cx="6917540" cy="388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621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5371C0-9E0A-40EA-BF33-5F0C1DBAE801}"/>
              </a:ext>
            </a:extLst>
          </p:cNvPr>
          <p:cNvSpPr>
            <a:spLocks noGrp="1"/>
          </p:cNvSpPr>
          <p:nvPr>
            <p:ph type="title"/>
          </p:nvPr>
        </p:nvSpPr>
        <p:spPr/>
        <p:txBody>
          <a:bodyPr/>
          <a:lstStyle/>
          <a:p>
            <a:r>
              <a:rPr lang="zh-CN" altLang="en-US" dirty="0"/>
              <a:t>星际旅行的可能性</a:t>
            </a:r>
          </a:p>
        </p:txBody>
      </p:sp>
      <p:sp>
        <p:nvSpPr>
          <p:cNvPr id="5" name="文本占位符 22">
            <a:extLst>
              <a:ext uri="{FF2B5EF4-FFF2-40B4-BE49-F238E27FC236}">
                <a16:creationId xmlns:a16="http://schemas.microsoft.com/office/drawing/2014/main" id="{327595D3-8652-4780-8986-9B6713CE7248}"/>
              </a:ext>
            </a:extLst>
          </p:cNvPr>
          <p:cNvSpPr txBox="1">
            <a:spLocks/>
          </p:cNvSpPr>
          <p:nvPr/>
        </p:nvSpPr>
        <p:spPr>
          <a:xfrm>
            <a:off x="454532" y="5880320"/>
            <a:ext cx="8299161" cy="56586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ctr" defTabSz="1219170">
              <a:lnSpc>
                <a:spcPct val="90000"/>
              </a:lnSpc>
              <a:spcBef>
                <a:spcPct val="0"/>
              </a:spcBef>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仙女座星系</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文本占位符 22">
            <a:extLst>
              <a:ext uri="{FF2B5EF4-FFF2-40B4-BE49-F238E27FC236}">
                <a16:creationId xmlns:a16="http://schemas.microsoft.com/office/drawing/2014/main" id="{D786CA8B-8FD9-46A6-9A24-630D53585259}"/>
              </a:ext>
            </a:extLst>
          </p:cNvPr>
          <p:cNvSpPr txBox="1">
            <a:spLocks/>
          </p:cNvSpPr>
          <p:nvPr/>
        </p:nvSpPr>
        <p:spPr>
          <a:xfrm>
            <a:off x="1558656" y="2273991"/>
            <a:ext cx="5832747" cy="281236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8" indent="-457178">
              <a:buFont typeface="Arial" panose="020B0604020202020204" pitchFamily="34" charset="0"/>
              <a:buChar char="•"/>
            </a:pP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AD104F0A-F9BF-4E56-B3D1-A127C15576E5}"/>
              </a:ext>
            </a:extLst>
          </p:cNvPr>
          <p:cNvGrpSpPr/>
          <p:nvPr/>
        </p:nvGrpSpPr>
        <p:grpSpPr>
          <a:xfrm>
            <a:off x="454532" y="2242084"/>
            <a:ext cx="8299161" cy="4629384"/>
            <a:chOff x="454532" y="2196364"/>
            <a:chExt cx="8299161" cy="4629384"/>
          </a:xfrm>
        </p:grpSpPr>
        <p:cxnSp>
          <p:nvCxnSpPr>
            <p:cNvPr id="8" name="直线连接符 2">
              <a:extLst>
                <a:ext uri="{FF2B5EF4-FFF2-40B4-BE49-F238E27FC236}">
                  <a16:creationId xmlns:a16="http://schemas.microsoft.com/office/drawing/2014/main" id="{8A93668D-2432-4B30-A438-EAD33D2EFEDE}"/>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DE8F5AB1-D452-47A8-8091-404511EB8BFF}"/>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8A6495A2-B01F-49F1-905F-37EDDCC2D04B}"/>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FD474DA1-C505-4431-81F8-C053283A79CD}"/>
                </a:ext>
              </a:extLst>
            </p:cNvPr>
            <p:cNvCxnSpPr>
              <a:cxnSpLocks/>
              <a:endCxn id="15"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61ADFDF1-64D3-4447-8CD2-4DEA42D1B5C1}"/>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5" name="图片 14">
              <a:extLst>
                <a:ext uri="{FF2B5EF4-FFF2-40B4-BE49-F238E27FC236}">
                  <a16:creationId xmlns:a16="http://schemas.microsoft.com/office/drawing/2014/main" id="{4A3CACFE-AFC4-44CA-90A0-8BBA7BEB7C5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1" name="图片 10">
            <a:extLst>
              <a:ext uri="{FF2B5EF4-FFF2-40B4-BE49-F238E27FC236}">
                <a16:creationId xmlns:a16="http://schemas.microsoft.com/office/drawing/2014/main" id="{AF6EEED3-98E4-45A2-A07A-9405395ECC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377" y="1442740"/>
            <a:ext cx="7079658" cy="4336586"/>
          </a:xfrm>
          <a:prstGeom prst="rect">
            <a:avLst/>
          </a:prstGeom>
        </p:spPr>
      </p:pic>
    </p:spTree>
    <p:extLst>
      <p:ext uri="{BB962C8B-B14F-4D97-AF65-F5344CB8AC3E}">
        <p14:creationId xmlns:p14="http://schemas.microsoft.com/office/powerpoint/2010/main" val="3334490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0AB4EB26-42B7-4D82-9181-2ED935AD79CB}"/>
              </a:ext>
            </a:extLst>
          </p:cNvPr>
          <p:cNvGrpSpPr/>
          <p:nvPr/>
        </p:nvGrpSpPr>
        <p:grpSpPr>
          <a:xfrm>
            <a:off x="454532" y="1202433"/>
            <a:ext cx="8299161" cy="5623315"/>
            <a:chOff x="454532" y="1202433"/>
            <a:chExt cx="8299161" cy="5623315"/>
          </a:xfrm>
        </p:grpSpPr>
        <p:cxnSp>
          <p:nvCxnSpPr>
            <p:cNvPr id="18" name="直线连接符 2">
              <a:extLst>
                <a:ext uri="{FF2B5EF4-FFF2-40B4-BE49-F238E27FC236}">
                  <a16:creationId xmlns:a16="http://schemas.microsoft.com/office/drawing/2014/main" id="{8CDBEE4D-10A1-480C-9C49-6EB6EE5A4F64}"/>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9" name="直线连接符 3">
              <a:extLst>
                <a:ext uri="{FF2B5EF4-FFF2-40B4-BE49-F238E27FC236}">
                  <a16:creationId xmlns:a16="http://schemas.microsoft.com/office/drawing/2014/main" id="{CC66A7E6-6460-4A0C-9EBC-C4385CF90393}"/>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0" name="直线连接符 4">
              <a:extLst>
                <a:ext uri="{FF2B5EF4-FFF2-40B4-BE49-F238E27FC236}">
                  <a16:creationId xmlns:a16="http://schemas.microsoft.com/office/drawing/2014/main" id="{FB3251F2-524E-456C-BCE5-0DC2FA154D2D}"/>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线连接符 5">
              <a:extLst>
                <a:ext uri="{FF2B5EF4-FFF2-40B4-BE49-F238E27FC236}">
                  <a16:creationId xmlns:a16="http://schemas.microsoft.com/office/drawing/2014/main" id="{D802B290-98FC-40D6-9DDB-569E239BC417}"/>
                </a:ext>
              </a:extLst>
            </p:cNvPr>
            <p:cNvCxnSpPr>
              <a:cxnSpLocks/>
              <a:endCxn id="2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 name="图片 21">
              <a:extLst>
                <a:ext uri="{FF2B5EF4-FFF2-40B4-BE49-F238E27FC236}">
                  <a16:creationId xmlns:a16="http://schemas.microsoft.com/office/drawing/2014/main" id="{63373227-53B4-4C48-B88D-A2AC3FD68044}"/>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23" name="图片 22">
              <a:extLst>
                <a:ext uri="{FF2B5EF4-FFF2-40B4-BE49-F238E27FC236}">
                  <a16:creationId xmlns:a16="http://schemas.microsoft.com/office/drawing/2014/main" id="{915CA9BF-45CD-47CE-A5E0-E08D9BFFE965}"/>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24" name="文本1">
            <a:extLst>
              <a:ext uri="{FF2B5EF4-FFF2-40B4-BE49-F238E27FC236}">
                <a16:creationId xmlns:a16="http://schemas.microsoft.com/office/drawing/2014/main" id="{28A3DE04-1729-4945-92E9-BF6E1789F48C}"/>
              </a:ext>
            </a:extLst>
          </p:cNvPr>
          <p:cNvSpPr>
            <a:spLocks noChangeArrowheads="1"/>
          </p:cNvSpPr>
          <p:nvPr/>
        </p:nvSpPr>
        <p:spPr bwMode="gray">
          <a:xfrm>
            <a:off x="638923" y="1800806"/>
            <a:ext cx="3588754"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距离我们有大概</a:t>
            </a:r>
            <a:r>
              <a:rPr lang="en-US" altLang="zh-CN" sz="2800" dirty="0">
                <a:latin typeface="Arial" panose="020B0604020202020204" pitchFamily="34" charset="0"/>
                <a:ea typeface="微软雅黑" panose="020B0503020204020204" pitchFamily="34" charset="-122"/>
                <a:cs typeface="Arial" panose="020B0604020202020204" pitchFamily="34" charset="0"/>
              </a:rPr>
              <a:t>250</a:t>
            </a:r>
            <a:r>
              <a:rPr lang="zh-CN" altLang="en-US" sz="2800" dirty="0">
                <a:latin typeface="Arial" panose="020B0604020202020204" pitchFamily="34" charset="0"/>
                <a:ea typeface="微软雅黑" panose="020B0503020204020204" pitchFamily="34" charset="-122"/>
                <a:cs typeface="Arial" panose="020B0604020202020204" pitchFamily="34" charset="0"/>
              </a:rPr>
              <a:t>万光年，不是特别遥远的天体</a:t>
            </a:r>
          </a:p>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它跟我们银河系的结构非常像，同样是螺旋星系，有几条旋臂</a:t>
            </a:r>
          </a:p>
        </p:txBody>
      </p:sp>
      <p:pic>
        <p:nvPicPr>
          <p:cNvPr id="8" name="图片 7" descr="xianlvzuol.jpg">
            <a:extLst>
              <a:ext uri="{FF2B5EF4-FFF2-40B4-BE49-F238E27FC236}">
                <a16:creationId xmlns:a16="http://schemas.microsoft.com/office/drawing/2014/main" id="{11C913D7-ADA7-451F-BB68-2BC0DC34DD4D}"/>
              </a:ext>
            </a:extLst>
          </p:cNvPr>
          <p:cNvPicPr>
            <a:picLocks noChangeAspect="1"/>
          </p:cNvPicPr>
          <p:nvPr/>
        </p:nvPicPr>
        <p:blipFill>
          <a:blip r:embed="rId5" cstate="print"/>
          <a:stretch>
            <a:fillRect/>
          </a:stretch>
        </p:blipFill>
        <p:spPr>
          <a:xfrm>
            <a:off x="4161693" y="1828545"/>
            <a:ext cx="4982307" cy="3098371"/>
          </a:xfrm>
          <a:prstGeom prst="rect">
            <a:avLst/>
          </a:prstGeom>
        </p:spPr>
      </p:pic>
      <p:sp>
        <p:nvSpPr>
          <p:cNvPr id="9" name="TextBox 7">
            <a:extLst>
              <a:ext uri="{FF2B5EF4-FFF2-40B4-BE49-F238E27FC236}">
                <a16:creationId xmlns:a16="http://schemas.microsoft.com/office/drawing/2014/main" id="{32D8AD27-EEBD-4607-A657-96E713CE4DC0}"/>
              </a:ext>
            </a:extLst>
          </p:cNvPr>
          <p:cNvSpPr txBox="1"/>
          <p:nvPr/>
        </p:nvSpPr>
        <p:spPr>
          <a:xfrm>
            <a:off x="700666" y="5150938"/>
            <a:ext cx="8053027" cy="954107"/>
          </a:xfrm>
          <a:prstGeom prst="rect">
            <a:avLst/>
          </a:prstGeom>
          <a:noFill/>
        </p:spPr>
        <p:txBody>
          <a:bodyPr wrap="square" rtlCol="0">
            <a:spAutoFit/>
          </a:bodyPr>
          <a:lstStyle/>
          <a:p>
            <a:r>
              <a:rPr lang="zh-CN" altLang="en-US" sz="2800" dirty="0">
                <a:latin typeface="Arial" panose="020B0604020202020204" pitchFamily="34" charset="0"/>
                <a:ea typeface="微软雅黑" panose="020B0503020204020204" pitchFamily="34" charset="-122"/>
                <a:cs typeface="Arial" panose="020B0604020202020204" pitchFamily="34" charset="0"/>
              </a:rPr>
              <a:t>仙女座也有数千亿颗恒星，按照相信有地外生命的人的说法，这样的星系更有可能产生生命。</a:t>
            </a:r>
          </a:p>
        </p:txBody>
      </p:sp>
      <p:sp>
        <p:nvSpPr>
          <p:cNvPr id="2" name="标题 1">
            <a:extLst>
              <a:ext uri="{FF2B5EF4-FFF2-40B4-BE49-F238E27FC236}">
                <a16:creationId xmlns:a16="http://schemas.microsoft.com/office/drawing/2014/main" id="{F96A3532-CB61-4827-A970-FA34FFBE0B08}"/>
              </a:ext>
            </a:extLst>
          </p:cNvPr>
          <p:cNvSpPr>
            <a:spLocks noGrp="1"/>
          </p:cNvSpPr>
          <p:nvPr>
            <p:ph type="title"/>
          </p:nvPr>
        </p:nvSpPr>
        <p:spPr/>
        <p:txBody>
          <a:bodyPr>
            <a:normAutofit/>
          </a:bodyPr>
          <a:lstStyle/>
          <a:p>
            <a:r>
              <a:rPr lang="zh-CN" altLang="en-US" dirty="0"/>
              <a:t>星际旅行的可能性</a:t>
            </a:r>
          </a:p>
        </p:txBody>
      </p:sp>
    </p:spTree>
    <p:extLst>
      <p:ext uri="{BB962C8B-B14F-4D97-AF65-F5344CB8AC3E}">
        <p14:creationId xmlns:p14="http://schemas.microsoft.com/office/powerpoint/2010/main" val="553356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10A02A-967B-4B36-9BEC-F43CE8AB3491}"/>
              </a:ext>
            </a:extLst>
          </p:cNvPr>
          <p:cNvSpPr>
            <a:spLocks noGrp="1"/>
          </p:cNvSpPr>
          <p:nvPr>
            <p:ph type="title"/>
          </p:nvPr>
        </p:nvSpPr>
        <p:spPr/>
        <p:txBody>
          <a:bodyPr/>
          <a:lstStyle/>
          <a:p>
            <a:r>
              <a:rPr lang="zh-CN" altLang="en-US" dirty="0"/>
              <a:t>星际旅行的可能性</a:t>
            </a:r>
          </a:p>
        </p:txBody>
      </p:sp>
      <p:grpSp>
        <p:nvGrpSpPr>
          <p:cNvPr id="4" name="组合 3">
            <a:extLst>
              <a:ext uri="{FF2B5EF4-FFF2-40B4-BE49-F238E27FC236}">
                <a16:creationId xmlns:a16="http://schemas.microsoft.com/office/drawing/2014/main" id="{ACDC182B-D548-4E77-8834-323BCD0CAD3F}"/>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60B15C85-60F5-446C-8440-4298FE3F3CED}"/>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50958351-8603-4BA9-A47E-99DE50DE6772}"/>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DCA6F740-E288-4BF6-957E-1C68C4570688}"/>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5793AC31-3F15-4A1D-96FE-546B6D5442D2}"/>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F4D2AEE2-D093-496D-9C88-2CD6250AFE40}"/>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ADC59913-4719-4991-BFF8-4760AD1C0B53}"/>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2" name="文本1">
            <a:extLst>
              <a:ext uri="{FF2B5EF4-FFF2-40B4-BE49-F238E27FC236}">
                <a16:creationId xmlns:a16="http://schemas.microsoft.com/office/drawing/2014/main" id="{61F7D5C0-7E09-4D4D-9935-C25960696376}"/>
              </a:ext>
            </a:extLst>
          </p:cNvPr>
          <p:cNvSpPr>
            <a:spLocks noChangeArrowheads="1"/>
          </p:cNvSpPr>
          <p:nvPr/>
        </p:nvSpPr>
        <p:spPr bwMode="gray">
          <a:xfrm>
            <a:off x="454533" y="2378593"/>
            <a:ext cx="4825781" cy="3207390"/>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人类的航天器，每秒</a:t>
            </a:r>
            <a:r>
              <a:rPr lang="en-US" altLang="zh-CN" sz="2800" dirty="0">
                <a:latin typeface="Arial" panose="020B0604020202020204" pitchFamily="34" charset="0"/>
                <a:ea typeface="微软雅黑" panose="020B0503020204020204" pitchFamily="34" charset="-122"/>
                <a:cs typeface="Arial" panose="020B0604020202020204" pitchFamily="34" charset="0"/>
              </a:rPr>
              <a:t>16.7</a:t>
            </a:r>
            <a:r>
              <a:rPr lang="zh-CN" altLang="en-US" sz="2800" dirty="0">
                <a:latin typeface="Arial" panose="020B0604020202020204" pitchFamily="34" charset="0"/>
                <a:ea typeface="微软雅黑" panose="020B0503020204020204" pitchFamily="34" charset="-122"/>
                <a:cs typeface="Arial" panose="020B0604020202020204" pitchFamily="34" charset="0"/>
              </a:rPr>
              <a:t>公里，约</a:t>
            </a:r>
            <a:r>
              <a:rPr lang="en-US" altLang="zh-CN" sz="2800" dirty="0">
                <a:latin typeface="Arial" panose="020B0604020202020204" pitchFamily="34" charset="0"/>
                <a:ea typeface="微软雅黑" panose="020B0503020204020204" pitchFamily="34" charset="-122"/>
                <a:cs typeface="Arial" panose="020B0604020202020204" pitchFamily="34" charset="0"/>
              </a:rPr>
              <a:t>450</a:t>
            </a:r>
            <a:r>
              <a:rPr lang="zh-CN" altLang="en-US" sz="2800" dirty="0">
                <a:latin typeface="Arial" panose="020B0604020202020204" pitchFamily="34" charset="0"/>
                <a:ea typeface="微软雅黑" panose="020B0503020204020204" pitchFamily="34" charset="-122"/>
                <a:cs typeface="Arial" panose="020B0604020202020204" pitchFamily="34" charset="0"/>
              </a:rPr>
              <a:t>亿年（</a:t>
            </a:r>
            <a:r>
              <a:rPr lang="en-US" altLang="zh-CN" sz="2800" dirty="0">
                <a:latin typeface="Arial" panose="020B0604020202020204" pitchFamily="34" charset="0"/>
                <a:ea typeface="微软雅黑" panose="020B0503020204020204" pitchFamily="34" charset="-122"/>
                <a:cs typeface="Arial" panose="020B0604020202020204" pitchFamily="34" charset="0"/>
              </a:rPr>
              <a:t> 44910179641</a:t>
            </a:r>
            <a:r>
              <a:rPr lang="zh-CN" altLang="en-US" sz="2800" dirty="0">
                <a:latin typeface="Arial" panose="020B0604020202020204" pitchFamily="34" charset="0"/>
                <a:ea typeface="微软雅黑" panose="020B0503020204020204" pitchFamily="34" charset="-122"/>
                <a:cs typeface="Arial" panose="020B0604020202020204" pitchFamily="34" charset="0"/>
              </a:rPr>
              <a:t>年），才能从地球飞到仙女座</a:t>
            </a:r>
          </a:p>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假如外星人的航天器到达光速的一半，他们也要</a:t>
            </a:r>
            <a:r>
              <a:rPr lang="en-US" altLang="zh-CN" sz="2800" dirty="0">
                <a:latin typeface="Arial" panose="020B0604020202020204" pitchFamily="34" charset="0"/>
                <a:ea typeface="微软雅黑" panose="020B0503020204020204" pitchFamily="34" charset="-122"/>
                <a:cs typeface="Arial" panose="020B0604020202020204" pitchFamily="34" charset="0"/>
              </a:rPr>
              <a:t>500</a:t>
            </a:r>
            <a:r>
              <a:rPr lang="zh-CN" altLang="en-US" sz="2800" dirty="0">
                <a:latin typeface="Arial" panose="020B0604020202020204" pitchFamily="34" charset="0"/>
                <a:ea typeface="微软雅黑" panose="020B0503020204020204" pitchFamily="34" charset="-122"/>
                <a:cs typeface="Arial" panose="020B0604020202020204" pitchFamily="34" charset="0"/>
              </a:rPr>
              <a:t>万年的时间，从仙女座飞到地球！</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从物理学和生物学的角度，没有任何生命可以如此长寿！</a:t>
            </a:r>
          </a:p>
        </p:txBody>
      </p:sp>
      <p:pic>
        <p:nvPicPr>
          <p:cNvPr id="13" name="图片 12">
            <a:extLst>
              <a:ext uri="{FF2B5EF4-FFF2-40B4-BE49-F238E27FC236}">
                <a16:creationId xmlns:a16="http://schemas.microsoft.com/office/drawing/2014/main" id="{5B2F62E6-D672-4B42-82AD-3543A12ABD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8238" y="1574545"/>
            <a:ext cx="3995762" cy="4744968"/>
          </a:xfrm>
          <a:prstGeom prst="rect">
            <a:avLst/>
          </a:prstGeom>
        </p:spPr>
      </p:pic>
    </p:spTree>
    <p:extLst>
      <p:ext uri="{BB962C8B-B14F-4D97-AF65-F5344CB8AC3E}">
        <p14:creationId xmlns:p14="http://schemas.microsoft.com/office/powerpoint/2010/main" val="1173817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FE8F733A-A105-4A9A-A25B-ADA69432A90D}"/>
              </a:ext>
            </a:extLst>
          </p:cNvPr>
          <p:cNvGrpSpPr/>
          <p:nvPr/>
        </p:nvGrpSpPr>
        <p:grpSpPr>
          <a:xfrm>
            <a:off x="454532" y="2242084"/>
            <a:ext cx="8299161" cy="4629384"/>
            <a:chOff x="454532" y="2196364"/>
            <a:chExt cx="8299161" cy="4629384"/>
          </a:xfrm>
        </p:grpSpPr>
        <p:cxnSp>
          <p:nvCxnSpPr>
            <p:cNvPr id="23" name="直线连接符 2">
              <a:extLst>
                <a:ext uri="{FF2B5EF4-FFF2-40B4-BE49-F238E27FC236}">
                  <a16:creationId xmlns:a16="http://schemas.microsoft.com/office/drawing/2014/main" id="{A0C1E01C-99AF-4986-B118-87B79656F3E8}"/>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4" name="直线连接符 3">
              <a:extLst>
                <a:ext uri="{FF2B5EF4-FFF2-40B4-BE49-F238E27FC236}">
                  <a16:creationId xmlns:a16="http://schemas.microsoft.com/office/drawing/2014/main" id="{E6DA7BDC-6C41-4456-ADD6-15A6C616AD4B}"/>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5" name="直线连接符 4">
              <a:extLst>
                <a:ext uri="{FF2B5EF4-FFF2-40B4-BE49-F238E27FC236}">
                  <a16:creationId xmlns:a16="http://schemas.microsoft.com/office/drawing/2014/main" id="{452D2E5B-130F-4255-9498-A7E7BB491558}"/>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直线连接符 5">
              <a:extLst>
                <a:ext uri="{FF2B5EF4-FFF2-40B4-BE49-F238E27FC236}">
                  <a16:creationId xmlns:a16="http://schemas.microsoft.com/office/drawing/2014/main" id="{54A9DD94-33AD-474B-8AA5-DE7617BFF0DC}"/>
                </a:ext>
              </a:extLst>
            </p:cNvPr>
            <p:cNvCxnSpPr>
              <a:cxnSpLocks/>
              <a:endCxn id="28"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7" name="图片 26">
              <a:extLst>
                <a:ext uri="{FF2B5EF4-FFF2-40B4-BE49-F238E27FC236}">
                  <a16:creationId xmlns:a16="http://schemas.microsoft.com/office/drawing/2014/main" id="{5604DD63-DA83-44BB-A9BA-C477F2DC36CB}"/>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28" name="图片 27">
              <a:extLst>
                <a:ext uri="{FF2B5EF4-FFF2-40B4-BE49-F238E27FC236}">
                  <a16:creationId xmlns:a16="http://schemas.microsoft.com/office/drawing/2014/main" id="{FABED7C8-48FC-4426-8767-B4A045E17DBA}"/>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2" name="标题 1">
            <a:extLst>
              <a:ext uri="{FF2B5EF4-FFF2-40B4-BE49-F238E27FC236}">
                <a16:creationId xmlns:a16="http://schemas.microsoft.com/office/drawing/2014/main" id="{FD8632AC-A7E3-4F01-B20B-4892053E4147}"/>
              </a:ext>
            </a:extLst>
          </p:cNvPr>
          <p:cNvSpPr>
            <a:spLocks noGrp="1"/>
          </p:cNvSpPr>
          <p:nvPr>
            <p:ph type="title"/>
          </p:nvPr>
        </p:nvSpPr>
        <p:spPr/>
        <p:txBody>
          <a:bodyPr/>
          <a:lstStyle/>
          <a:p>
            <a:r>
              <a:rPr lang="zh-CN" altLang="en-US" dirty="0"/>
              <a:t>人类航天器的能量消耗</a:t>
            </a:r>
          </a:p>
        </p:txBody>
      </p:sp>
      <p:pic>
        <p:nvPicPr>
          <p:cNvPr id="20" name="图片 19">
            <a:extLst>
              <a:ext uri="{FF2B5EF4-FFF2-40B4-BE49-F238E27FC236}">
                <a16:creationId xmlns:a16="http://schemas.microsoft.com/office/drawing/2014/main" id="{CC68B1BA-AB39-453E-B11D-68B221A524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5369" y="1560805"/>
            <a:ext cx="5753074" cy="3845929"/>
          </a:xfrm>
          <a:prstGeom prst="rect">
            <a:avLst/>
          </a:prstGeom>
        </p:spPr>
      </p:pic>
      <p:sp>
        <p:nvSpPr>
          <p:cNvPr id="21" name="文本1">
            <a:extLst>
              <a:ext uri="{FF2B5EF4-FFF2-40B4-BE49-F238E27FC236}">
                <a16:creationId xmlns:a16="http://schemas.microsoft.com/office/drawing/2014/main" id="{58BAC723-2B8A-4030-A292-6872FEE11D13}"/>
              </a:ext>
            </a:extLst>
          </p:cNvPr>
          <p:cNvSpPr>
            <a:spLocks noChangeArrowheads="1"/>
          </p:cNvSpPr>
          <p:nvPr/>
        </p:nvSpPr>
        <p:spPr bwMode="gray">
          <a:xfrm>
            <a:off x="897826" y="5416506"/>
            <a:ext cx="7631828" cy="10015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航天器的升空与减速需要大量的燃料</a:t>
            </a:r>
          </a:p>
        </p:txBody>
      </p:sp>
      <p:grpSp>
        <p:nvGrpSpPr>
          <p:cNvPr id="3" name="组合 2">
            <a:extLst>
              <a:ext uri="{FF2B5EF4-FFF2-40B4-BE49-F238E27FC236}">
                <a16:creationId xmlns:a16="http://schemas.microsoft.com/office/drawing/2014/main" id="{ECBF1C27-96A6-42DE-8CB2-789C22E1F266}"/>
              </a:ext>
            </a:extLst>
          </p:cNvPr>
          <p:cNvGrpSpPr/>
          <p:nvPr/>
        </p:nvGrpSpPr>
        <p:grpSpPr>
          <a:xfrm>
            <a:off x="3450633" y="1456663"/>
            <a:ext cx="4840154" cy="3379262"/>
            <a:chOff x="3450633" y="1456663"/>
            <a:chExt cx="4840154" cy="3379262"/>
          </a:xfrm>
        </p:grpSpPr>
        <p:pic>
          <p:nvPicPr>
            <p:cNvPr id="29" name="图片 28">
              <a:extLst>
                <a:ext uri="{FF2B5EF4-FFF2-40B4-BE49-F238E27FC236}">
                  <a16:creationId xmlns:a16="http://schemas.microsoft.com/office/drawing/2014/main" id="{DE925B1B-4047-4644-82D5-AE7E59F60B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50633" y="1456663"/>
              <a:ext cx="4840154" cy="3379262"/>
            </a:xfrm>
            <a:prstGeom prst="rect">
              <a:avLst/>
            </a:prstGeom>
          </p:spPr>
        </p:pic>
        <p:sp>
          <p:nvSpPr>
            <p:cNvPr id="12" name="文本框 4">
              <a:extLst>
                <a:ext uri="{FF2B5EF4-FFF2-40B4-BE49-F238E27FC236}">
                  <a16:creationId xmlns:a16="http://schemas.microsoft.com/office/drawing/2014/main" id="{F7B997D2-2B89-41D8-A0AE-77580F4B56AA}"/>
                </a:ext>
              </a:extLst>
            </p:cNvPr>
            <p:cNvSpPr txBox="1"/>
            <p:nvPr/>
          </p:nvSpPr>
          <p:spPr>
            <a:xfrm>
              <a:off x="6255609" y="1690797"/>
              <a:ext cx="1931880" cy="1569660"/>
            </a:xfrm>
            <a:prstGeom prst="rect">
              <a:avLst/>
            </a:prstGeom>
            <a:noFill/>
          </p:spPr>
          <p:txBody>
            <a:bodyPr wrap="square" rtlCol="0">
              <a:spAutoFit/>
            </a:bodyPr>
            <a:lstStyle/>
            <a:p>
              <a:r>
                <a:rPr lang="zh-CN" altLang="en-US" sz="3200" dirty="0">
                  <a:latin typeface="Arial" panose="020B0604020202020204" pitchFamily="34" charset="0"/>
                  <a:ea typeface="微软雅黑" panose="020B0503020204020204" pitchFamily="34" charset="-122"/>
                  <a:cs typeface="Arial" panose="020B0604020202020204" pitchFamily="34" charset="0"/>
                </a:rPr>
                <a:t>需要</a:t>
              </a:r>
              <a:r>
                <a:rPr lang="en-US" altLang="zh-CN" sz="3200" dirty="0">
                  <a:latin typeface="Arial" panose="020B0604020202020204" pitchFamily="34" charset="0"/>
                  <a:ea typeface="微软雅黑" panose="020B0503020204020204" pitchFamily="34" charset="-122"/>
                  <a:cs typeface="Arial" panose="020B0604020202020204" pitchFamily="34" charset="0"/>
                </a:rPr>
                <a:t>330</a:t>
              </a:r>
              <a:r>
                <a:rPr lang="zh-CN" altLang="en-US" sz="3200" dirty="0">
                  <a:latin typeface="Arial" panose="020B0604020202020204" pitchFamily="34" charset="0"/>
                  <a:ea typeface="微软雅黑" panose="020B0503020204020204" pitchFamily="34" charset="-122"/>
                  <a:cs typeface="Arial" panose="020B0604020202020204" pitchFamily="34" charset="0"/>
                </a:rPr>
                <a:t>万公斤的推力</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92024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D0AA1C-A554-4FFC-A168-FFD6A2CA93A1}"/>
              </a:ext>
            </a:extLst>
          </p:cNvPr>
          <p:cNvSpPr>
            <a:spLocks noGrp="1"/>
          </p:cNvSpPr>
          <p:nvPr>
            <p:ph type="title"/>
          </p:nvPr>
        </p:nvSpPr>
        <p:spPr/>
        <p:txBody>
          <a:bodyPr/>
          <a:lstStyle/>
          <a:p>
            <a:r>
              <a:rPr lang="zh-CN" altLang="en-US" dirty="0"/>
              <a:t>人类航天器的能量消耗</a:t>
            </a:r>
          </a:p>
        </p:txBody>
      </p:sp>
      <p:grpSp>
        <p:nvGrpSpPr>
          <p:cNvPr id="21" name="组合 20">
            <a:extLst>
              <a:ext uri="{FF2B5EF4-FFF2-40B4-BE49-F238E27FC236}">
                <a16:creationId xmlns:a16="http://schemas.microsoft.com/office/drawing/2014/main" id="{DCE9E3C8-2EB5-4C22-BAFA-7E3BA0FAAB47}"/>
              </a:ext>
            </a:extLst>
          </p:cNvPr>
          <p:cNvGrpSpPr/>
          <p:nvPr/>
        </p:nvGrpSpPr>
        <p:grpSpPr>
          <a:xfrm>
            <a:off x="454532" y="2242084"/>
            <a:ext cx="8299161" cy="4629384"/>
            <a:chOff x="454532" y="2196364"/>
            <a:chExt cx="8299161" cy="4629384"/>
          </a:xfrm>
        </p:grpSpPr>
        <p:cxnSp>
          <p:nvCxnSpPr>
            <p:cNvPr id="22" name="直线连接符 2">
              <a:extLst>
                <a:ext uri="{FF2B5EF4-FFF2-40B4-BE49-F238E27FC236}">
                  <a16:creationId xmlns:a16="http://schemas.microsoft.com/office/drawing/2014/main" id="{B59CB130-F919-414E-8502-79671A2BB02D}"/>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3" name="直线连接符 3">
              <a:extLst>
                <a:ext uri="{FF2B5EF4-FFF2-40B4-BE49-F238E27FC236}">
                  <a16:creationId xmlns:a16="http://schemas.microsoft.com/office/drawing/2014/main" id="{1D07A5A6-B1BA-4D92-9CE2-F106E60ACD3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4" name="直线连接符 4">
              <a:extLst>
                <a:ext uri="{FF2B5EF4-FFF2-40B4-BE49-F238E27FC236}">
                  <a16:creationId xmlns:a16="http://schemas.microsoft.com/office/drawing/2014/main" id="{0D7CB9CA-6D8E-4735-AC15-38D78BE51966}"/>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直线连接符 5">
              <a:extLst>
                <a:ext uri="{FF2B5EF4-FFF2-40B4-BE49-F238E27FC236}">
                  <a16:creationId xmlns:a16="http://schemas.microsoft.com/office/drawing/2014/main" id="{9B8AAF35-855A-4B63-A684-24B49F275565}"/>
                </a:ext>
              </a:extLst>
            </p:cNvPr>
            <p:cNvCxnSpPr>
              <a:cxnSpLocks/>
              <a:endCxn id="27"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6" name="图片 25">
              <a:extLst>
                <a:ext uri="{FF2B5EF4-FFF2-40B4-BE49-F238E27FC236}">
                  <a16:creationId xmlns:a16="http://schemas.microsoft.com/office/drawing/2014/main" id="{6E8218CB-1144-4643-AF5F-32496B954E69}"/>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27" name="图片 26">
              <a:extLst>
                <a:ext uri="{FF2B5EF4-FFF2-40B4-BE49-F238E27FC236}">
                  <a16:creationId xmlns:a16="http://schemas.microsoft.com/office/drawing/2014/main" id="{7EDA8715-B7B9-4AE9-BF03-6E245C2F244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29" name="文本1">
            <a:extLst>
              <a:ext uri="{FF2B5EF4-FFF2-40B4-BE49-F238E27FC236}">
                <a16:creationId xmlns:a16="http://schemas.microsoft.com/office/drawing/2014/main" id="{9450D3B6-B67C-4072-8A0E-3466C6B432F2}"/>
              </a:ext>
            </a:extLst>
          </p:cNvPr>
          <p:cNvSpPr>
            <a:spLocks noChangeArrowheads="1"/>
          </p:cNvSpPr>
          <p:nvPr/>
        </p:nvSpPr>
        <p:spPr bwMode="gray">
          <a:xfrm>
            <a:off x="897826" y="5241480"/>
            <a:ext cx="7631828" cy="968489"/>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两分钟消耗的能量可以供给</a:t>
            </a:r>
            <a:r>
              <a:rPr lang="en-US" altLang="zh-CN" sz="2800" dirty="0">
                <a:latin typeface="Arial" panose="020B0604020202020204" pitchFamily="34" charset="0"/>
                <a:ea typeface="微软雅黑" panose="020B0503020204020204" pitchFamily="34" charset="-122"/>
                <a:cs typeface="Arial" panose="020B0604020202020204" pitchFamily="34" charset="0"/>
              </a:rPr>
              <a:t>87000</a:t>
            </a:r>
            <a:r>
              <a:rPr lang="zh-CN" altLang="en-US" sz="2800" dirty="0">
                <a:latin typeface="Arial" panose="020B0604020202020204" pitchFamily="34" charset="0"/>
                <a:ea typeface="微软雅黑" panose="020B0503020204020204" pitchFamily="34" charset="-122"/>
                <a:cs typeface="Arial" panose="020B0604020202020204" pitchFamily="34" charset="0"/>
              </a:rPr>
              <a:t>个家庭一整天的能源消耗</a:t>
            </a:r>
          </a:p>
        </p:txBody>
      </p:sp>
      <p:pic>
        <p:nvPicPr>
          <p:cNvPr id="32" name="图片 31">
            <a:extLst>
              <a:ext uri="{FF2B5EF4-FFF2-40B4-BE49-F238E27FC236}">
                <a16:creationId xmlns:a16="http://schemas.microsoft.com/office/drawing/2014/main" id="{CF4795D3-444B-4387-AD70-43F9C628288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7024" y="1441494"/>
            <a:ext cx="5054993" cy="3379262"/>
          </a:xfrm>
          <a:prstGeom prst="rect">
            <a:avLst/>
          </a:prstGeom>
        </p:spPr>
      </p:pic>
      <p:grpSp>
        <p:nvGrpSpPr>
          <p:cNvPr id="33" name="组合 32">
            <a:extLst>
              <a:ext uri="{FF2B5EF4-FFF2-40B4-BE49-F238E27FC236}">
                <a16:creationId xmlns:a16="http://schemas.microsoft.com/office/drawing/2014/main" id="{39561818-8D05-4FAB-925E-0D4C8B9D02D8}"/>
              </a:ext>
            </a:extLst>
          </p:cNvPr>
          <p:cNvGrpSpPr/>
          <p:nvPr/>
        </p:nvGrpSpPr>
        <p:grpSpPr>
          <a:xfrm>
            <a:off x="3450633" y="1456663"/>
            <a:ext cx="4840154" cy="3379261"/>
            <a:chOff x="3450633" y="1456663"/>
            <a:chExt cx="4840154" cy="3379261"/>
          </a:xfrm>
        </p:grpSpPr>
        <p:pic>
          <p:nvPicPr>
            <p:cNvPr id="34" name="图片 33">
              <a:extLst>
                <a:ext uri="{FF2B5EF4-FFF2-40B4-BE49-F238E27FC236}">
                  <a16:creationId xmlns:a16="http://schemas.microsoft.com/office/drawing/2014/main" id="{97239232-7D74-441E-BEF6-B9FF27B55A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50633" y="1456663"/>
              <a:ext cx="4840154" cy="3379261"/>
            </a:xfrm>
            <a:prstGeom prst="rect">
              <a:avLst/>
            </a:prstGeom>
          </p:spPr>
        </p:pic>
        <p:sp>
          <p:nvSpPr>
            <p:cNvPr id="35" name="文本框 4">
              <a:extLst>
                <a:ext uri="{FF2B5EF4-FFF2-40B4-BE49-F238E27FC236}">
                  <a16:creationId xmlns:a16="http://schemas.microsoft.com/office/drawing/2014/main" id="{D9E13925-6AB4-4747-AB66-DABF376912E6}"/>
                </a:ext>
              </a:extLst>
            </p:cNvPr>
            <p:cNvSpPr txBox="1"/>
            <p:nvPr/>
          </p:nvSpPr>
          <p:spPr>
            <a:xfrm>
              <a:off x="6155895" y="1533143"/>
              <a:ext cx="2120478" cy="1077218"/>
            </a:xfrm>
            <a:prstGeom prst="rect">
              <a:avLst/>
            </a:prstGeom>
            <a:noFill/>
          </p:spPr>
          <p:txBody>
            <a:bodyPr wrap="square" rtlCol="0">
              <a:spAutoFit/>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分钟可供</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87000</a:t>
              </a:r>
              <a:r>
                <a:rPr lang="zh-CN" altLang="en-US" sz="3200" dirty="0">
                  <a:latin typeface="Arial" panose="020B0604020202020204" pitchFamily="34" charset="0"/>
                  <a:ea typeface="微软雅黑" panose="020B0503020204020204" pitchFamily="34" charset="-122"/>
                  <a:cs typeface="Arial" panose="020B0604020202020204" pitchFamily="34" charset="0"/>
                </a:rPr>
                <a:t>个</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5514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649B2BDD-8439-4ED5-ACD8-5B5F69A45B44}"/>
              </a:ext>
            </a:extLst>
          </p:cNvPr>
          <p:cNvGrpSpPr/>
          <p:nvPr/>
        </p:nvGrpSpPr>
        <p:grpSpPr>
          <a:xfrm>
            <a:off x="454532" y="1202433"/>
            <a:ext cx="8299161" cy="5623315"/>
            <a:chOff x="454532" y="1202433"/>
            <a:chExt cx="8299161" cy="5623315"/>
          </a:xfrm>
        </p:grpSpPr>
        <p:cxnSp>
          <p:nvCxnSpPr>
            <p:cNvPr id="10" name="直线连接符 2">
              <a:extLst>
                <a:ext uri="{FF2B5EF4-FFF2-40B4-BE49-F238E27FC236}">
                  <a16:creationId xmlns:a16="http://schemas.microsoft.com/office/drawing/2014/main" id="{BB1CB74A-6061-4F7D-81F9-8AAFFD833FE4}"/>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7C89D49B-8BA7-47E9-9F38-88939572A068}"/>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06795EB7-E1B3-4664-9597-D0A8B366B5E5}"/>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A71034AF-DDC5-425A-B83B-F99DEECA442C}"/>
                </a:ext>
              </a:extLst>
            </p:cNvPr>
            <p:cNvCxnSpPr>
              <a:cxnSpLocks/>
              <a:endCxn id="15"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C93E7C2A-2774-48D8-8C63-9E0A3F00AD4E}"/>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5" name="图片 14">
              <a:extLst>
                <a:ext uri="{FF2B5EF4-FFF2-40B4-BE49-F238E27FC236}">
                  <a16:creationId xmlns:a16="http://schemas.microsoft.com/office/drawing/2014/main" id="{560F1784-76E4-4519-9F4D-186EC924A5C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7" name="文本占位符 22">
            <a:extLst>
              <a:ext uri="{FF2B5EF4-FFF2-40B4-BE49-F238E27FC236}">
                <a16:creationId xmlns:a16="http://schemas.microsoft.com/office/drawing/2014/main" id="{242B5F68-6F08-4970-948D-2A2E1EDD71DC}"/>
              </a:ext>
            </a:extLst>
          </p:cNvPr>
          <p:cNvSpPr txBox="1">
            <a:spLocks/>
          </p:cNvSpPr>
          <p:nvPr/>
        </p:nvSpPr>
        <p:spPr>
          <a:xfrm>
            <a:off x="769037" y="2059871"/>
            <a:ext cx="4668451" cy="307339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spcBef>
                <a:spcPct val="0"/>
              </a:spcBef>
              <a:spcAft>
                <a:spcPts val="1200"/>
              </a:spcAft>
              <a:buSzPct val="100000"/>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一个</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1000</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吨的航天器要加速到光速的三分之二，根据动能公式，需要的能量为：</a:t>
            </a:r>
            <a:r>
              <a:rPr lang="en-US" altLang="zh-CN" sz="2800" dirty="0">
                <a:solidFill>
                  <a:schemeClr val="tx1"/>
                </a:solidFill>
                <a:latin typeface="微软雅黑" panose="020B0503020204020204" pitchFamily="34" charset="-122"/>
                <a:ea typeface="微软雅黑" panose="020B0503020204020204" pitchFamily="34" charset="-122"/>
              </a:rPr>
              <a:t>2x10</a:t>
            </a:r>
            <a:r>
              <a:rPr lang="en-US" altLang="zh-CN" sz="2800" baseline="30000" dirty="0">
                <a:solidFill>
                  <a:schemeClr val="tx1"/>
                </a:solidFill>
                <a:latin typeface="微软雅黑" panose="020B0503020204020204" pitchFamily="34" charset="-122"/>
                <a:ea typeface="微软雅黑" panose="020B0503020204020204" pitchFamily="34" charset="-122"/>
              </a:rPr>
              <a:t>16</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焦耳。</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a:extLst>
              <a:ext uri="{FF2B5EF4-FFF2-40B4-BE49-F238E27FC236}">
                <a16:creationId xmlns:a16="http://schemas.microsoft.com/office/drawing/2014/main" id="{953EF7BB-6150-48CA-9766-17D9E86AA2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63151" y="1290184"/>
            <a:ext cx="3411325" cy="2530983"/>
          </a:xfrm>
          <a:prstGeom prst="rect">
            <a:avLst/>
          </a:prstGeom>
        </p:spPr>
      </p:pic>
      <p:sp>
        <p:nvSpPr>
          <p:cNvPr id="9" name="矩形 8">
            <a:extLst>
              <a:ext uri="{FF2B5EF4-FFF2-40B4-BE49-F238E27FC236}">
                <a16:creationId xmlns:a16="http://schemas.microsoft.com/office/drawing/2014/main" id="{65592665-C78E-41A1-AC96-5639DBD2229B}"/>
              </a:ext>
            </a:extLst>
          </p:cNvPr>
          <p:cNvSpPr/>
          <p:nvPr/>
        </p:nvSpPr>
        <p:spPr>
          <a:xfrm>
            <a:off x="769038" y="4491133"/>
            <a:ext cx="4668450" cy="1384995"/>
          </a:xfrm>
          <a:prstGeom prst="rect">
            <a:avLst/>
          </a:prstGeom>
        </p:spPr>
        <p:txBody>
          <a:bodyPr wrap="square">
            <a:spAutoFit/>
          </a:bodyPr>
          <a:lstStyle/>
          <a:p>
            <a:pPr defTabSz="1219170">
              <a:spcBef>
                <a:spcPct val="0"/>
              </a:spcBef>
              <a:spcAft>
                <a:spcPts val="12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这大概是一个像太阳普通恒星每秒钟辐射到地球的能量的十分之一！</a:t>
            </a:r>
          </a:p>
        </p:txBody>
      </p:sp>
      <p:sp>
        <p:nvSpPr>
          <p:cNvPr id="2" name="标题 1">
            <a:extLst>
              <a:ext uri="{FF2B5EF4-FFF2-40B4-BE49-F238E27FC236}">
                <a16:creationId xmlns:a16="http://schemas.microsoft.com/office/drawing/2014/main" id="{F8A58069-20D7-4972-8A97-8B036C14DEC0}"/>
              </a:ext>
            </a:extLst>
          </p:cNvPr>
          <p:cNvSpPr>
            <a:spLocks noGrp="1"/>
          </p:cNvSpPr>
          <p:nvPr>
            <p:ph type="title"/>
          </p:nvPr>
        </p:nvSpPr>
        <p:spPr/>
        <p:txBody>
          <a:bodyPr/>
          <a:lstStyle/>
          <a:p>
            <a:r>
              <a:rPr lang="zh-CN" altLang="en-US" dirty="0"/>
              <a:t>飞行器燃料消耗</a:t>
            </a:r>
          </a:p>
        </p:txBody>
      </p:sp>
      <p:pic>
        <p:nvPicPr>
          <p:cNvPr id="16" name="图片 15">
            <a:extLst>
              <a:ext uri="{FF2B5EF4-FFF2-40B4-BE49-F238E27FC236}">
                <a16:creationId xmlns:a16="http://schemas.microsoft.com/office/drawing/2014/main" id="{9C6CE4BB-0E93-4BC0-9CA2-29587BA6136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89867" y="3993900"/>
            <a:ext cx="3384609" cy="2256968"/>
          </a:xfrm>
          <a:prstGeom prst="rect">
            <a:avLst/>
          </a:prstGeom>
        </p:spPr>
      </p:pic>
    </p:spTree>
    <p:extLst>
      <p:ext uri="{BB962C8B-B14F-4D97-AF65-F5344CB8AC3E}">
        <p14:creationId xmlns:p14="http://schemas.microsoft.com/office/powerpoint/2010/main" val="203786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ss0.bdstatic.com/94oJfD_bAAcT8t7mm9GUKT-xh_/timg?image&amp;quality=100&amp;size=b4000_4000&amp;sec=1528941633&amp;di=d4c7e54b4f0228560c735e5e50e73a5c&amp;src=http://www.cnr.cn/js2014/wqzb/zbdt/201410/W020141031355302586014.jpg">
            <a:extLst>
              <a:ext uri="{FF2B5EF4-FFF2-40B4-BE49-F238E27FC236}">
                <a16:creationId xmlns:a16="http://schemas.microsoft.com/office/drawing/2014/main" id="{D383A61E-53CC-4C31-A2BF-AB7327BF21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629" y="3326517"/>
            <a:ext cx="3483119" cy="297458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53D1BCD8-8FE0-476A-9D7C-ED5CCCBA4D6F}"/>
              </a:ext>
            </a:extLst>
          </p:cNvPr>
          <p:cNvSpPr txBox="1"/>
          <p:nvPr/>
        </p:nvSpPr>
        <p:spPr>
          <a:xfrm>
            <a:off x="577811" y="1666646"/>
            <a:ext cx="7742668" cy="523220"/>
          </a:xfrm>
          <a:prstGeom prst="rect">
            <a:avLst/>
          </a:prstGeom>
          <a:noFill/>
        </p:spPr>
        <p:txBody>
          <a:bodyPr wrap="square" rtlCol="0">
            <a:spAutoFit/>
          </a:bodyPr>
          <a:lstStyle/>
          <a:p>
            <a:pPr defTabSz="1219170">
              <a:spcBef>
                <a:spcPct val="0"/>
              </a:spcBef>
              <a:spcAft>
                <a:spcPts val="12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为什么这么小的鸟会产生这么大的撞击力？</a:t>
            </a:r>
          </a:p>
        </p:txBody>
      </p:sp>
      <p:sp>
        <p:nvSpPr>
          <p:cNvPr id="9" name="文本框 8">
            <a:extLst>
              <a:ext uri="{FF2B5EF4-FFF2-40B4-BE49-F238E27FC236}">
                <a16:creationId xmlns:a16="http://schemas.microsoft.com/office/drawing/2014/main" id="{9C0594E5-7CBB-41C2-901A-512BEBEBCE51}"/>
              </a:ext>
            </a:extLst>
          </p:cNvPr>
          <p:cNvSpPr txBox="1"/>
          <p:nvPr/>
        </p:nvSpPr>
        <p:spPr>
          <a:xfrm>
            <a:off x="542877" y="2357612"/>
            <a:ext cx="8011885" cy="954107"/>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因为破坏主要来自飞行器的速度而非小鸟本身的质量。</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4525377B-8B69-4F6E-8D1D-459477580D89}"/>
              </a:ext>
            </a:extLst>
          </p:cNvPr>
          <p:cNvSpPr>
            <a:spLocks noGrp="1"/>
          </p:cNvSpPr>
          <p:nvPr>
            <p:ph type="title"/>
          </p:nvPr>
        </p:nvSpPr>
        <p:spPr/>
        <p:txBody>
          <a:bodyPr/>
          <a:lstStyle/>
          <a:p>
            <a:r>
              <a:rPr lang="zh-CN" altLang="en-US" dirty="0"/>
              <a:t>飞机撞鸟</a:t>
            </a:r>
          </a:p>
        </p:txBody>
      </p:sp>
      <p:grpSp>
        <p:nvGrpSpPr>
          <p:cNvPr id="6" name="组合 5">
            <a:extLst>
              <a:ext uri="{FF2B5EF4-FFF2-40B4-BE49-F238E27FC236}">
                <a16:creationId xmlns:a16="http://schemas.microsoft.com/office/drawing/2014/main" id="{CC20D911-B4CD-48E3-A046-6DB06FE0552C}"/>
              </a:ext>
            </a:extLst>
          </p:cNvPr>
          <p:cNvGrpSpPr/>
          <p:nvPr/>
        </p:nvGrpSpPr>
        <p:grpSpPr>
          <a:xfrm>
            <a:off x="454532" y="1202433"/>
            <a:ext cx="8299161" cy="5623315"/>
            <a:chOff x="454532" y="1202433"/>
            <a:chExt cx="8299161" cy="5623315"/>
          </a:xfrm>
        </p:grpSpPr>
        <p:cxnSp>
          <p:nvCxnSpPr>
            <p:cNvPr id="10" name="直线连接符 2">
              <a:extLst>
                <a:ext uri="{FF2B5EF4-FFF2-40B4-BE49-F238E27FC236}">
                  <a16:creationId xmlns:a16="http://schemas.microsoft.com/office/drawing/2014/main" id="{4D29DA9C-B9AF-467E-B4F8-780871B5F30B}"/>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A772459A-CB45-425A-A892-F954B8A3FEAF}"/>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F8B87EA8-9D83-41AB-B748-44C42159C3DD}"/>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519AA637-A453-4549-8498-AB280D45E147}"/>
                </a:ext>
              </a:extLst>
            </p:cNvPr>
            <p:cNvCxnSpPr>
              <a:cxnSpLocks/>
              <a:endCxn id="15"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641C143A-C1D0-4672-BFB9-63BD0D7F5618}"/>
                </a:ext>
              </a:extLst>
            </p:cNvPr>
            <p:cNvPicPr>
              <a:picLocks noChangeAspect="1"/>
            </p:cNvPicPr>
            <p:nvPr/>
          </p:nvPicPr>
          <p:blipFill rotWithShape="1">
            <a:blip r:embed="rId4"/>
            <a:srcRect l="38822" t="7371" r="20768" b="51298"/>
            <a:stretch/>
          </p:blipFill>
          <p:spPr>
            <a:xfrm>
              <a:off x="503364" y="1202433"/>
              <a:ext cx="544010" cy="530146"/>
            </a:xfrm>
            <a:prstGeom prst="rect">
              <a:avLst/>
            </a:prstGeom>
          </p:spPr>
        </p:pic>
        <p:pic>
          <p:nvPicPr>
            <p:cNvPr id="15" name="图片 14">
              <a:extLst>
                <a:ext uri="{FF2B5EF4-FFF2-40B4-BE49-F238E27FC236}">
                  <a16:creationId xmlns:a16="http://schemas.microsoft.com/office/drawing/2014/main" id="{10E7EEB6-3509-4B1C-B645-305D81DEF19D}"/>
                </a:ext>
              </a:extLst>
            </p:cNvPr>
            <p:cNvPicPr>
              <a:picLocks noChangeAspect="1"/>
            </p:cNvPicPr>
            <p:nvPr/>
          </p:nvPicPr>
          <p:blipFill rotWithShape="1">
            <a:blip r:embed="rId5"/>
            <a:srcRect l="25549" t="49611" r="34040"/>
            <a:stretch/>
          </p:blipFill>
          <p:spPr>
            <a:xfrm>
              <a:off x="8209683" y="6179417"/>
              <a:ext cx="544010" cy="646331"/>
            </a:xfrm>
            <a:prstGeom prst="rect">
              <a:avLst/>
            </a:prstGeom>
          </p:spPr>
        </p:pic>
      </p:grpSp>
      <p:sp>
        <p:nvSpPr>
          <p:cNvPr id="16" name="文本框 15">
            <a:extLst>
              <a:ext uri="{FF2B5EF4-FFF2-40B4-BE49-F238E27FC236}">
                <a16:creationId xmlns:a16="http://schemas.microsoft.com/office/drawing/2014/main" id="{964D5704-AB44-4069-AC67-7AB96ACB81F2}"/>
              </a:ext>
            </a:extLst>
          </p:cNvPr>
          <p:cNvSpPr txBox="1"/>
          <p:nvPr/>
        </p:nvSpPr>
        <p:spPr>
          <a:xfrm>
            <a:off x="542957" y="3276265"/>
            <a:ext cx="4622672" cy="3185487"/>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根据物理定理，一只</a:t>
            </a:r>
            <a:r>
              <a:rPr lang="en-US" altLang="zh-CN" sz="2800" dirty="0">
                <a:latin typeface="Arial" panose="020B0604020202020204" pitchFamily="34" charset="0"/>
                <a:ea typeface="微软雅黑" panose="020B0503020204020204" pitchFamily="34" charset="-122"/>
                <a:cs typeface="Arial" panose="020B0604020202020204" pitchFamily="34" charset="0"/>
              </a:rPr>
              <a:t>0.45</a:t>
            </a:r>
            <a:r>
              <a:rPr lang="zh-CN" altLang="en-US" sz="2800" dirty="0">
                <a:latin typeface="Arial" panose="020B0604020202020204" pitchFamily="34" charset="0"/>
                <a:ea typeface="微软雅黑" panose="020B0503020204020204" pitchFamily="34" charset="-122"/>
                <a:cs typeface="Arial" panose="020B0604020202020204" pitchFamily="34" charset="0"/>
              </a:rPr>
              <a:t>公斤的鸟与时速</a:t>
            </a:r>
            <a:r>
              <a:rPr lang="en-US" altLang="zh-CN" sz="2800" dirty="0">
                <a:latin typeface="Arial" panose="020B0604020202020204" pitchFamily="34" charset="0"/>
                <a:ea typeface="微软雅黑" panose="020B0503020204020204" pitchFamily="34" charset="-122"/>
                <a:cs typeface="Arial" panose="020B0604020202020204" pitchFamily="34" charset="0"/>
              </a:rPr>
              <a:t>800</a:t>
            </a:r>
            <a:r>
              <a:rPr lang="zh-CN" altLang="en-US" sz="2800" dirty="0">
                <a:latin typeface="Arial" panose="020B0604020202020204" pitchFamily="34" charset="0"/>
                <a:ea typeface="微软雅黑" panose="020B0503020204020204" pitchFamily="34" charset="-122"/>
                <a:cs typeface="Arial" panose="020B0604020202020204" pitchFamily="34" charset="0"/>
              </a:rPr>
              <a:t>公里的飞机相撞，会产生</a:t>
            </a:r>
            <a:r>
              <a:rPr lang="en-US" altLang="zh-CN" sz="2800" dirty="0">
                <a:latin typeface="Arial" panose="020B0604020202020204" pitchFamily="34" charset="0"/>
                <a:ea typeface="微软雅黑" panose="020B0503020204020204" pitchFamily="34" charset="-122"/>
                <a:cs typeface="Arial" panose="020B0604020202020204" pitchFamily="34" charset="0"/>
              </a:rPr>
              <a:t>153</a:t>
            </a:r>
            <a:r>
              <a:rPr lang="zh-CN" altLang="en-US" sz="2800" dirty="0">
                <a:latin typeface="Arial" panose="020B0604020202020204" pitchFamily="34" charset="0"/>
                <a:ea typeface="微软雅黑" panose="020B0503020204020204" pitchFamily="34" charset="-122"/>
                <a:cs typeface="Arial" panose="020B0604020202020204" pitchFamily="34" charset="0"/>
              </a:rPr>
              <a:t>公斤的冲击力</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一只</a:t>
            </a:r>
            <a:r>
              <a:rPr lang="en-US" altLang="zh-CN" sz="2800" dirty="0">
                <a:latin typeface="Arial" panose="020B0604020202020204" pitchFamily="34" charset="0"/>
                <a:ea typeface="微软雅黑" panose="020B0503020204020204" pitchFamily="34" charset="-122"/>
                <a:cs typeface="Arial" panose="020B0604020202020204" pitchFamily="34" charset="0"/>
              </a:rPr>
              <a:t>7</a:t>
            </a:r>
            <a:r>
              <a:rPr lang="zh-CN" altLang="en-US" sz="2800" dirty="0">
                <a:latin typeface="Arial" panose="020B0604020202020204" pitchFamily="34" charset="0"/>
                <a:ea typeface="微软雅黑" panose="020B0503020204020204" pitchFamily="34" charset="-122"/>
                <a:cs typeface="Arial" panose="020B0604020202020204" pitchFamily="34" charset="0"/>
              </a:rPr>
              <a:t>公斤的大鸟撞在时速</a:t>
            </a:r>
            <a:r>
              <a:rPr lang="en-US" altLang="zh-CN" sz="2800" dirty="0">
                <a:latin typeface="Arial" panose="020B0604020202020204" pitchFamily="34" charset="0"/>
                <a:ea typeface="微软雅黑" panose="020B0503020204020204" pitchFamily="34" charset="-122"/>
                <a:cs typeface="Arial" panose="020B0604020202020204" pitchFamily="34" charset="0"/>
              </a:rPr>
              <a:t>960</a:t>
            </a:r>
            <a:r>
              <a:rPr lang="zh-CN" altLang="en-US" sz="2800" dirty="0">
                <a:latin typeface="Arial" panose="020B0604020202020204" pitchFamily="34" charset="0"/>
                <a:ea typeface="微软雅黑" panose="020B0503020204020204" pitchFamily="34" charset="-122"/>
                <a:cs typeface="Arial" panose="020B0604020202020204" pitchFamily="34" charset="0"/>
              </a:rPr>
              <a:t>公里的飞机上，冲击力将达到</a:t>
            </a:r>
            <a:r>
              <a:rPr lang="en-US" altLang="zh-CN" sz="2800" dirty="0">
                <a:latin typeface="Arial" panose="020B0604020202020204" pitchFamily="34" charset="0"/>
                <a:ea typeface="微软雅黑" panose="020B0503020204020204" pitchFamily="34" charset="-122"/>
                <a:cs typeface="Arial" panose="020B0604020202020204" pitchFamily="34" charset="0"/>
              </a:rPr>
              <a:t>144</a:t>
            </a:r>
            <a:r>
              <a:rPr lang="zh-CN" altLang="en-US" sz="2800" dirty="0">
                <a:latin typeface="Arial" panose="020B0604020202020204" pitchFamily="34" charset="0"/>
                <a:ea typeface="微软雅黑" panose="020B0503020204020204" pitchFamily="34" charset="-122"/>
                <a:cs typeface="Arial" panose="020B0604020202020204" pitchFamily="34" charset="0"/>
              </a:rPr>
              <a:t>吨</a:t>
            </a:r>
          </a:p>
        </p:txBody>
      </p:sp>
    </p:spTree>
    <p:extLst>
      <p:ext uri="{BB962C8B-B14F-4D97-AF65-F5344CB8AC3E}">
        <p14:creationId xmlns:p14="http://schemas.microsoft.com/office/powerpoint/2010/main" val="95620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4ED70DE-7E91-4A77-AE92-3B66D39286CE}"/>
              </a:ext>
            </a:extLst>
          </p:cNvPr>
          <p:cNvSpPr txBox="1"/>
          <p:nvPr/>
        </p:nvSpPr>
        <p:spPr>
          <a:xfrm>
            <a:off x="720195" y="1675133"/>
            <a:ext cx="3851805" cy="1384995"/>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如果航天器高速运动，会很容易跟宇宙空间的物质发生碰撞。</a:t>
            </a:r>
          </a:p>
        </p:txBody>
      </p:sp>
      <p:sp>
        <p:nvSpPr>
          <p:cNvPr id="9" name="文本框 8">
            <a:extLst>
              <a:ext uri="{FF2B5EF4-FFF2-40B4-BE49-F238E27FC236}">
                <a16:creationId xmlns:a16="http://schemas.microsoft.com/office/drawing/2014/main" id="{E06E1883-DC21-4C25-B9DC-5BE8969A8576}"/>
              </a:ext>
            </a:extLst>
          </p:cNvPr>
          <p:cNvSpPr txBox="1"/>
          <p:nvPr/>
        </p:nvSpPr>
        <p:spPr>
          <a:xfrm>
            <a:off x="720196" y="3101940"/>
            <a:ext cx="3628282" cy="2246769"/>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en-US" altLang="zh-CN" sz="2800" dirty="0">
                <a:latin typeface="Arial" panose="020B0604020202020204" pitchFamily="34" charset="0"/>
                <a:ea typeface="微软雅黑" panose="020B0503020204020204" pitchFamily="34" charset="-122"/>
                <a:cs typeface="Arial" panose="020B0604020202020204" pitchFamily="34" charset="0"/>
              </a:rPr>
              <a:t>1983</a:t>
            </a:r>
            <a:r>
              <a:rPr lang="zh-CN" altLang="en-US" sz="2800" dirty="0">
                <a:latin typeface="Arial" panose="020B0604020202020204" pitchFamily="34" charset="0"/>
                <a:ea typeface="微软雅黑" panose="020B0503020204020204" pitchFamily="34" charset="-122"/>
                <a:cs typeface="Arial" panose="020B0604020202020204" pitchFamily="34" charset="0"/>
              </a:rPr>
              <a:t>年，一块直径只有</a:t>
            </a:r>
            <a:r>
              <a:rPr lang="en-US" altLang="zh-CN" sz="2800" dirty="0">
                <a:latin typeface="Arial" panose="020B0604020202020204" pitchFamily="34" charset="0"/>
                <a:ea typeface="微软雅黑" panose="020B0503020204020204" pitchFamily="34" charset="-122"/>
                <a:cs typeface="Arial" panose="020B0604020202020204" pitchFamily="34" charset="0"/>
              </a:rPr>
              <a:t>0.7</a:t>
            </a:r>
            <a:r>
              <a:rPr lang="zh-CN" altLang="en-US" sz="2800" dirty="0">
                <a:latin typeface="Arial" panose="020B0604020202020204" pitchFamily="34" charset="0"/>
                <a:ea typeface="微软雅黑" panose="020B0503020204020204" pitchFamily="34" charset="-122"/>
                <a:cs typeface="Arial" panose="020B0604020202020204" pitchFamily="34" charset="0"/>
              </a:rPr>
              <a:t>毫米的碎片打在挑战者号航天飞机的窗户上，维修费用达</a:t>
            </a:r>
            <a:r>
              <a:rPr lang="en-US" altLang="zh-CN" sz="2800" dirty="0">
                <a:latin typeface="Arial" panose="020B0604020202020204" pitchFamily="34" charset="0"/>
                <a:ea typeface="微软雅黑" panose="020B0503020204020204" pitchFamily="34" charset="-122"/>
                <a:cs typeface="Arial" panose="020B0604020202020204" pitchFamily="34" charset="0"/>
              </a:rPr>
              <a:t>5</a:t>
            </a:r>
            <a:r>
              <a:rPr lang="zh-CN" altLang="en-US" sz="2800" dirty="0">
                <a:latin typeface="Arial" panose="020B0604020202020204" pitchFamily="34" charset="0"/>
                <a:ea typeface="微软雅黑" panose="020B0503020204020204" pitchFamily="34" charset="-122"/>
                <a:cs typeface="Arial" panose="020B0604020202020204" pitchFamily="34" charset="0"/>
              </a:rPr>
              <a:t>万美元</a:t>
            </a:r>
          </a:p>
        </p:txBody>
      </p:sp>
      <p:sp>
        <p:nvSpPr>
          <p:cNvPr id="10" name="文本框 9">
            <a:extLst>
              <a:ext uri="{FF2B5EF4-FFF2-40B4-BE49-F238E27FC236}">
                <a16:creationId xmlns:a16="http://schemas.microsoft.com/office/drawing/2014/main" id="{2828B8C3-DCFC-4078-812D-320C8FB25DE7}"/>
              </a:ext>
            </a:extLst>
          </p:cNvPr>
          <p:cNvSpPr txBox="1"/>
          <p:nvPr/>
        </p:nvSpPr>
        <p:spPr>
          <a:xfrm>
            <a:off x="720193" y="5348709"/>
            <a:ext cx="7779307" cy="954107"/>
          </a:xfrm>
          <a:prstGeom prst="rect">
            <a:avLst/>
          </a:prstGeom>
          <a:noFill/>
        </p:spPr>
        <p:txBody>
          <a:bodyPr wrap="square" rtlCol="0">
            <a:spAutoFit/>
          </a:bodyPr>
          <a:lstStyle/>
          <a:p>
            <a:pPr marL="457200" indent="-457200" defTabSz="1219170">
              <a:spcBef>
                <a:spcPct val="0"/>
              </a:spcBef>
              <a:spcAft>
                <a:spcPts val="600"/>
              </a:spcAft>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高速运动的航天器就算碰到细小的物质，也会产生巨大的损伤</a:t>
            </a:r>
          </a:p>
        </p:txBody>
      </p:sp>
      <p:sp>
        <p:nvSpPr>
          <p:cNvPr id="2" name="标题 1">
            <a:extLst>
              <a:ext uri="{FF2B5EF4-FFF2-40B4-BE49-F238E27FC236}">
                <a16:creationId xmlns:a16="http://schemas.microsoft.com/office/drawing/2014/main" id="{663F88A0-046A-4985-AC86-3792F294406A}"/>
              </a:ext>
            </a:extLst>
          </p:cNvPr>
          <p:cNvSpPr>
            <a:spLocks noGrp="1"/>
          </p:cNvSpPr>
          <p:nvPr>
            <p:ph type="title"/>
          </p:nvPr>
        </p:nvSpPr>
        <p:spPr/>
        <p:txBody>
          <a:bodyPr/>
          <a:lstStyle/>
          <a:p>
            <a:r>
              <a:rPr lang="zh-CN" altLang="en-US" dirty="0"/>
              <a:t>星际旅行的可能性</a:t>
            </a:r>
          </a:p>
        </p:txBody>
      </p:sp>
      <p:grpSp>
        <p:nvGrpSpPr>
          <p:cNvPr id="11" name="组合 10">
            <a:extLst>
              <a:ext uri="{FF2B5EF4-FFF2-40B4-BE49-F238E27FC236}">
                <a16:creationId xmlns:a16="http://schemas.microsoft.com/office/drawing/2014/main" id="{2CC22BFC-295E-4849-8547-DB88148085EE}"/>
              </a:ext>
            </a:extLst>
          </p:cNvPr>
          <p:cNvGrpSpPr/>
          <p:nvPr/>
        </p:nvGrpSpPr>
        <p:grpSpPr>
          <a:xfrm>
            <a:off x="454532" y="1202433"/>
            <a:ext cx="8299161" cy="5623315"/>
            <a:chOff x="454532" y="1202433"/>
            <a:chExt cx="8299161" cy="5623315"/>
          </a:xfrm>
        </p:grpSpPr>
        <p:cxnSp>
          <p:nvCxnSpPr>
            <p:cNvPr id="12" name="直线连接符 2">
              <a:extLst>
                <a:ext uri="{FF2B5EF4-FFF2-40B4-BE49-F238E27FC236}">
                  <a16:creationId xmlns:a16="http://schemas.microsoft.com/office/drawing/2014/main" id="{5A1D771D-309A-4211-BD91-8DEC0D49AC01}"/>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3">
              <a:extLst>
                <a:ext uri="{FF2B5EF4-FFF2-40B4-BE49-F238E27FC236}">
                  <a16:creationId xmlns:a16="http://schemas.microsoft.com/office/drawing/2014/main" id="{567FA098-E48F-48DB-815E-14F1A0A8DB15}"/>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4">
              <a:extLst>
                <a:ext uri="{FF2B5EF4-FFF2-40B4-BE49-F238E27FC236}">
                  <a16:creationId xmlns:a16="http://schemas.microsoft.com/office/drawing/2014/main" id="{02B148E7-07D3-4EF3-B773-8F01D3B2E7F9}"/>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5">
              <a:extLst>
                <a:ext uri="{FF2B5EF4-FFF2-40B4-BE49-F238E27FC236}">
                  <a16:creationId xmlns:a16="http://schemas.microsoft.com/office/drawing/2014/main" id="{C083FEA5-F36A-4AB2-AA1E-FA19912D3E4D}"/>
                </a:ext>
              </a:extLst>
            </p:cNvPr>
            <p:cNvCxnSpPr>
              <a:cxnSpLocks/>
              <a:endCxn id="17"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a:extLst>
                <a:ext uri="{FF2B5EF4-FFF2-40B4-BE49-F238E27FC236}">
                  <a16:creationId xmlns:a16="http://schemas.microsoft.com/office/drawing/2014/main" id="{0D04EBE9-6E1C-44D5-A999-9344FF4D2EB2}"/>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7" name="图片 16">
              <a:extLst>
                <a:ext uri="{FF2B5EF4-FFF2-40B4-BE49-F238E27FC236}">
                  <a16:creationId xmlns:a16="http://schemas.microsoft.com/office/drawing/2014/main" id="{EB026843-BB07-46A3-AA76-99B1FF418DE2}"/>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7" name="图片 6">
            <a:extLst>
              <a:ext uri="{FF2B5EF4-FFF2-40B4-BE49-F238E27FC236}">
                <a16:creationId xmlns:a16="http://schemas.microsoft.com/office/drawing/2014/main" id="{1B1BC739-FBD8-4973-BE19-900DC08189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8831" y="1715880"/>
            <a:ext cx="4645914" cy="3482988"/>
          </a:xfrm>
          <a:prstGeom prst="rect">
            <a:avLst/>
          </a:prstGeom>
        </p:spPr>
      </p:pic>
    </p:spTree>
    <p:extLst>
      <p:ext uri="{BB962C8B-B14F-4D97-AF65-F5344CB8AC3E}">
        <p14:creationId xmlns:p14="http://schemas.microsoft.com/office/powerpoint/2010/main" val="2642281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E0CF39-1C74-42B3-956C-316C6EC8AB31}"/>
              </a:ext>
            </a:extLst>
          </p:cNvPr>
          <p:cNvSpPr>
            <a:spLocks noGrp="1"/>
          </p:cNvSpPr>
          <p:nvPr>
            <p:ph type="title"/>
          </p:nvPr>
        </p:nvSpPr>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grpSp>
        <p:nvGrpSpPr>
          <p:cNvPr id="5" name="组合 4">
            <a:extLst>
              <a:ext uri="{FF2B5EF4-FFF2-40B4-BE49-F238E27FC236}">
                <a16:creationId xmlns:a16="http://schemas.microsoft.com/office/drawing/2014/main" id="{27A00058-5971-41FB-8753-76C6C6B38FA3}"/>
              </a:ext>
            </a:extLst>
          </p:cNvPr>
          <p:cNvGrpSpPr/>
          <p:nvPr/>
        </p:nvGrpSpPr>
        <p:grpSpPr>
          <a:xfrm>
            <a:off x="454532" y="2242084"/>
            <a:ext cx="8299161" cy="4629384"/>
            <a:chOff x="454532" y="2196364"/>
            <a:chExt cx="8299161" cy="4629384"/>
          </a:xfrm>
        </p:grpSpPr>
        <p:cxnSp>
          <p:nvCxnSpPr>
            <p:cNvPr id="6" name="直线连接符 2">
              <a:extLst>
                <a:ext uri="{FF2B5EF4-FFF2-40B4-BE49-F238E27FC236}">
                  <a16:creationId xmlns:a16="http://schemas.microsoft.com/office/drawing/2014/main" id="{1DE38611-1D51-4CDF-8A02-0956BF1AF74A}"/>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935F33D6-D543-40C9-BBAA-F8F1BE6549B1}"/>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24470F4D-926F-402F-A4C1-E98E92BCB2CA}"/>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1A45519D-5B84-45D0-9C18-C269261DEAD3}"/>
                </a:ext>
              </a:extLst>
            </p:cNvPr>
            <p:cNvCxnSpPr>
              <a:cxnSpLocks/>
              <a:endCxn id="13"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73390F00-3905-4C90-91C3-25455C4C4459}"/>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3" name="图片 12">
              <a:extLst>
                <a:ext uri="{FF2B5EF4-FFF2-40B4-BE49-F238E27FC236}">
                  <a16:creationId xmlns:a16="http://schemas.microsoft.com/office/drawing/2014/main" id="{909AE6C9-0C18-443C-8639-3E10FE80010E}"/>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7" name="文本占位符 22">
            <a:extLst>
              <a:ext uri="{FF2B5EF4-FFF2-40B4-BE49-F238E27FC236}">
                <a16:creationId xmlns:a16="http://schemas.microsoft.com/office/drawing/2014/main" id="{3F3B2957-F484-45F0-A031-ED87D1752EE9}"/>
              </a:ext>
            </a:extLst>
          </p:cNvPr>
          <p:cNvSpPr txBox="1">
            <a:spLocks/>
          </p:cNvSpPr>
          <p:nvPr/>
        </p:nvSpPr>
        <p:spPr>
          <a:xfrm>
            <a:off x="638880" y="5446314"/>
            <a:ext cx="7467765" cy="837539"/>
          </a:xfrm>
          <a:prstGeom prst="rect">
            <a:avLst/>
          </a:prstGeom>
        </p:spPr>
        <p:txBody>
          <a:bodyPr vert="horz" lIns="91440" tIns="45720" rIns="91440" bIns="45720" rtlCol="0">
            <a:noAutofit/>
          </a:bodyPr>
          <a:lstStyle/>
          <a:p>
            <a:pP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有人会问宇宙不是真空吗？</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会有这么多的小碎石之类的物质吗？</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8" name="图片 7">
            <a:extLst>
              <a:ext uri="{FF2B5EF4-FFF2-40B4-BE49-F238E27FC236}">
                <a16:creationId xmlns:a16="http://schemas.microsoft.com/office/drawing/2014/main" id="{F22F3396-47D4-4F93-9E81-E757C9BDE7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2565" y="1370765"/>
            <a:ext cx="6638869" cy="4040022"/>
          </a:xfrm>
          <a:prstGeom prst="rect">
            <a:avLst/>
          </a:prstGeom>
        </p:spPr>
      </p:pic>
    </p:spTree>
    <p:extLst>
      <p:ext uri="{BB962C8B-B14F-4D97-AF65-F5344CB8AC3E}">
        <p14:creationId xmlns:p14="http://schemas.microsoft.com/office/powerpoint/2010/main" val="401413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503207EC-7D7F-4C95-BCF7-E0948326A048}"/>
              </a:ext>
            </a:extLst>
          </p:cNvPr>
          <p:cNvSpPr>
            <a:spLocks noGrp="1"/>
          </p:cNvSpPr>
          <p:nvPr>
            <p:ph type="title"/>
          </p:nvPr>
        </p:nvSpPr>
        <p:spPr>
          <a:xfrm>
            <a:off x="-137160" y="262890"/>
            <a:ext cx="9281160" cy="1498267"/>
          </a:xfrm>
        </p:spPr>
        <p:txBody>
          <a:bodyPr/>
          <a:lstStyle/>
          <a:p>
            <a:r>
              <a:rPr kumimoji="1" lang="zh-TW" altLang="zh-CN" dirty="0"/>
              <a:t>如果要</a:t>
            </a:r>
            <a:r>
              <a:rPr kumimoji="1" lang="zh-TW" altLang="zh-CN" dirty="0">
                <a:solidFill>
                  <a:srgbClr val="FF0000"/>
                </a:solidFill>
              </a:rPr>
              <a:t>相信</a:t>
            </a:r>
            <a:r>
              <a:rPr kumimoji="1" lang="zh-TW" altLang="zh-CN" dirty="0"/>
              <a:t>某样东西是存在的，</a:t>
            </a:r>
            <a:br>
              <a:rPr kumimoji="1" lang="en-US" altLang="zh-TW" dirty="0"/>
            </a:br>
            <a:br>
              <a:rPr kumimoji="1" lang="en-US" altLang="zh-TW" sz="800" dirty="0"/>
            </a:br>
            <a:r>
              <a:rPr kumimoji="1" lang="zh-TW" altLang="zh-CN" dirty="0"/>
              <a:t>我们必须先找到它存在的客观</a:t>
            </a:r>
            <a:r>
              <a:rPr kumimoji="1" lang="zh-TW" altLang="zh-CN" dirty="0">
                <a:solidFill>
                  <a:srgbClr val="FF0000"/>
                </a:solidFill>
              </a:rPr>
              <a:t>证据</a:t>
            </a:r>
            <a:r>
              <a:rPr kumimoji="1" lang="zh-TW" altLang="zh-CN" dirty="0"/>
              <a:t>。</a:t>
            </a:r>
            <a:endParaRPr kumimoji="1" lang="zh-CN" altLang="en-US" dirty="0"/>
          </a:p>
        </p:txBody>
      </p:sp>
      <p:pic>
        <p:nvPicPr>
          <p:cNvPr id="8" name="图片 7">
            <a:extLst>
              <a:ext uri="{FF2B5EF4-FFF2-40B4-BE49-F238E27FC236}">
                <a16:creationId xmlns:a16="http://schemas.microsoft.com/office/drawing/2014/main" id="{63BDEFCD-8EC1-4486-893E-0C27167EE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7" y="1638831"/>
            <a:ext cx="8785746" cy="49562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1">
            <a:extLst>
              <a:ext uri="{FF2B5EF4-FFF2-40B4-BE49-F238E27FC236}">
                <a16:creationId xmlns:a16="http://schemas.microsoft.com/office/drawing/2014/main" id="{5E9D2521-7B26-4F6E-95FC-53021C67D80A}"/>
              </a:ext>
            </a:extLst>
          </p:cNvPr>
          <p:cNvSpPr txBox="1">
            <a:spLocks/>
          </p:cNvSpPr>
          <p:nvPr/>
        </p:nvSpPr>
        <p:spPr>
          <a:xfrm>
            <a:off x="202504" y="6195059"/>
            <a:ext cx="9093896" cy="62211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endParaRPr kumimoji="1" lang="zh-CN" altLang="en-US" dirty="0"/>
          </a:p>
        </p:txBody>
      </p:sp>
      <p:sp>
        <p:nvSpPr>
          <p:cNvPr id="10" name="矩形: 圆角 9">
            <a:extLst>
              <a:ext uri="{FF2B5EF4-FFF2-40B4-BE49-F238E27FC236}">
                <a16:creationId xmlns:a16="http://schemas.microsoft.com/office/drawing/2014/main" id="{384621B9-18E9-4703-BE84-80D4FBD133B8}"/>
              </a:ext>
            </a:extLst>
          </p:cNvPr>
          <p:cNvSpPr/>
          <p:nvPr/>
        </p:nvSpPr>
        <p:spPr>
          <a:xfrm>
            <a:off x="0" y="6235887"/>
            <a:ext cx="9128646" cy="622113"/>
          </a:xfrm>
          <a:prstGeom prst="roundRect">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zh-CN" sz="3200" b="1" kern="0" dirty="0">
                <a:latin typeface="Microsoft YaHei" panose="020B0503020204020204" pitchFamily="34" charset="-122"/>
                <a:ea typeface="Microsoft YaHei" panose="020B0503020204020204" pitchFamily="34" charset="-122"/>
                <a:cs typeface="Times New Roman" panose="02020603050405020304" pitchFamily="18" charset="0"/>
              </a:rPr>
              <a:t>化石证明恐龙真实存在</a:t>
            </a: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kumimoji="1" lang="zh-CN" alt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7353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22">
            <a:extLst>
              <a:ext uri="{FF2B5EF4-FFF2-40B4-BE49-F238E27FC236}">
                <a16:creationId xmlns:a16="http://schemas.microsoft.com/office/drawing/2014/main" id="{A3A566FA-2218-48EE-AEA0-4D6BAF19F055}"/>
              </a:ext>
            </a:extLst>
          </p:cNvPr>
          <p:cNvSpPr txBox="1">
            <a:spLocks/>
          </p:cNvSpPr>
          <p:nvPr/>
        </p:nvSpPr>
        <p:spPr>
          <a:xfrm>
            <a:off x="454532" y="5747744"/>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小行星带存在大量碎石</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B1F10236-7348-454D-A1BA-7723D9993B52}"/>
              </a:ext>
            </a:extLst>
          </p:cNvPr>
          <p:cNvSpPr>
            <a:spLocks noGrp="1"/>
          </p:cNvSpPr>
          <p:nvPr>
            <p:ph type="title"/>
          </p:nvPr>
        </p:nvSpPr>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grpSp>
        <p:nvGrpSpPr>
          <p:cNvPr id="5" name="组合 4">
            <a:extLst>
              <a:ext uri="{FF2B5EF4-FFF2-40B4-BE49-F238E27FC236}">
                <a16:creationId xmlns:a16="http://schemas.microsoft.com/office/drawing/2014/main" id="{AB311662-84C2-4465-A370-70801401D923}"/>
              </a:ext>
            </a:extLst>
          </p:cNvPr>
          <p:cNvGrpSpPr/>
          <p:nvPr/>
        </p:nvGrpSpPr>
        <p:grpSpPr>
          <a:xfrm>
            <a:off x="454532" y="2242084"/>
            <a:ext cx="8299161" cy="4629384"/>
            <a:chOff x="454532" y="2196364"/>
            <a:chExt cx="8299161" cy="4629384"/>
          </a:xfrm>
        </p:grpSpPr>
        <p:cxnSp>
          <p:nvCxnSpPr>
            <p:cNvPr id="6" name="直线连接符 2">
              <a:extLst>
                <a:ext uri="{FF2B5EF4-FFF2-40B4-BE49-F238E27FC236}">
                  <a16:creationId xmlns:a16="http://schemas.microsoft.com/office/drawing/2014/main" id="{F99239E9-D3D5-4945-9C5E-A3FC8E73AB7D}"/>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53EF3814-26D6-4D98-8332-40315786A99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F4196C70-1D46-40BB-9C3B-6BAAB7D34EC9}"/>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F869264B-F491-4841-89DF-1563E5CE5857}"/>
                </a:ext>
              </a:extLst>
            </p:cNvPr>
            <p:cNvCxnSpPr>
              <a:cxnSpLocks/>
              <a:endCxn id="13"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E42953DD-4B35-4150-BC6B-A06063E3832A}"/>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3" name="图片 12">
              <a:extLst>
                <a:ext uri="{FF2B5EF4-FFF2-40B4-BE49-F238E27FC236}">
                  <a16:creationId xmlns:a16="http://schemas.microsoft.com/office/drawing/2014/main" id="{CD968474-E2A3-43F7-891A-1CB8E29A3B26}"/>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9" name="Picture 2">
            <a:extLst>
              <a:ext uri="{FF2B5EF4-FFF2-40B4-BE49-F238E27FC236}">
                <a16:creationId xmlns:a16="http://schemas.microsoft.com/office/drawing/2014/main" id="{89854FC7-28BD-4AC8-A622-6D17B58B3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83696" y="1463042"/>
            <a:ext cx="7260710" cy="4163843"/>
          </a:xfrm>
          <a:prstGeom prst="rect">
            <a:avLst/>
          </a:prstGeom>
          <a:noFill/>
          <a:ln w="9525">
            <a:noFill/>
            <a:miter lim="800000"/>
            <a:headEnd/>
            <a:tailEnd/>
          </a:ln>
        </p:spPr>
      </p:pic>
    </p:spTree>
    <p:extLst>
      <p:ext uri="{BB962C8B-B14F-4D97-AF65-F5344CB8AC3E}">
        <p14:creationId xmlns:p14="http://schemas.microsoft.com/office/powerpoint/2010/main" val="719807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EC534F8-66C2-44FC-AAE1-160DD6897B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标题 1">
            <a:extLst>
              <a:ext uri="{FF2B5EF4-FFF2-40B4-BE49-F238E27FC236}">
                <a16:creationId xmlns:a16="http://schemas.microsoft.com/office/drawing/2014/main" id="{D9DD1C09-5E14-461A-B394-6013AA925A63}"/>
              </a:ext>
            </a:extLst>
          </p:cNvPr>
          <p:cNvSpPr>
            <a:spLocks noGrp="1"/>
          </p:cNvSpPr>
          <p:nvPr>
            <p:ph type="title"/>
          </p:nvPr>
        </p:nvSpPr>
        <p:spPr>
          <a:xfrm>
            <a:off x="0" y="0"/>
            <a:ext cx="9144000" cy="780075"/>
          </a:xfrm>
        </p:spPr>
        <p:txBody>
          <a:bodyPr/>
          <a:lstStyle/>
          <a:p>
            <a:r>
              <a:rPr lang="zh-CN" altLang="en-US" dirty="0"/>
              <a:t>宇宙空间并不是真空</a:t>
            </a:r>
            <a:r>
              <a:rPr lang="en-US" altLang="zh-CN" dirty="0"/>
              <a:t>(</a:t>
            </a:r>
            <a:r>
              <a:rPr lang="zh-CN" altLang="en-US" dirty="0"/>
              <a:t>小行星带</a:t>
            </a:r>
            <a:r>
              <a:rPr lang="en-US" altLang="zh-CN" dirty="0"/>
              <a:t>)</a:t>
            </a:r>
            <a:endParaRPr lang="zh-CN" altLang="en-US" dirty="0"/>
          </a:p>
        </p:txBody>
      </p:sp>
    </p:spTree>
    <p:extLst>
      <p:ext uri="{BB962C8B-B14F-4D97-AF65-F5344CB8AC3E}">
        <p14:creationId xmlns:p14="http://schemas.microsoft.com/office/powerpoint/2010/main" val="2014647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B94FF9-37C6-41EB-973D-CC30A27C646C}"/>
              </a:ext>
            </a:extLst>
          </p:cNvPr>
          <p:cNvSpPr>
            <a:spLocks noGrp="1"/>
          </p:cNvSpPr>
          <p:nvPr>
            <p:ph type="title"/>
          </p:nvPr>
        </p:nvSpPr>
        <p:spPr/>
        <p:txBody>
          <a:bodyPr/>
          <a:lstStyle/>
          <a:p>
            <a:r>
              <a:rPr lang="zh-CN" altLang="en-US" dirty="0"/>
              <a:t>宇宙空间并不是真空</a:t>
            </a:r>
            <a:r>
              <a:rPr lang="en-US" altLang="zh-CN" dirty="0"/>
              <a:t>(</a:t>
            </a:r>
            <a:r>
              <a:rPr lang="zh-CN" altLang="en-US" dirty="0"/>
              <a:t>超新星爆发</a:t>
            </a:r>
            <a:r>
              <a:rPr lang="en-US" altLang="zh-CN" dirty="0"/>
              <a:t>)</a:t>
            </a:r>
            <a:endParaRPr lang="zh-CN" altLang="en-US" dirty="0"/>
          </a:p>
        </p:txBody>
      </p:sp>
      <p:sp>
        <p:nvSpPr>
          <p:cNvPr id="5" name="文本占位符 22">
            <a:extLst>
              <a:ext uri="{FF2B5EF4-FFF2-40B4-BE49-F238E27FC236}">
                <a16:creationId xmlns:a16="http://schemas.microsoft.com/office/drawing/2014/main" id="{CE0C545E-D4B1-43C9-85DF-BB530864AE2F}"/>
              </a:ext>
            </a:extLst>
          </p:cNvPr>
          <p:cNvSpPr txBox="1">
            <a:spLocks/>
          </p:cNvSpPr>
          <p:nvPr/>
        </p:nvSpPr>
        <p:spPr>
          <a:xfrm>
            <a:off x="454532" y="5747744"/>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超新星爆发会把大量物质高速抛入太空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6" name="组合 5">
            <a:extLst>
              <a:ext uri="{FF2B5EF4-FFF2-40B4-BE49-F238E27FC236}">
                <a16:creationId xmlns:a16="http://schemas.microsoft.com/office/drawing/2014/main" id="{376501B2-79A3-41F2-A43F-CFFB3DEB2240}"/>
              </a:ext>
            </a:extLst>
          </p:cNvPr>
          <p:cNvGrpSpPr/>
          <p:nvPr/>
        </p:nvGrpSpPr>
        <p:grpSpPr>
          <a:xfrm>
            <a:off x="454532" y="2242084"/>
            <a:ext cx="8299161" cy="4629384"/>
            <a:chOff x="454532" y="2196364"/>
            <a:chExt cx="8299161" cy="4629384"/>
          </a:xfrm>
        </p:grpSpPr>
        <p:cxnSp>
          <p:nvCxnSpPr>
            <p:cNvPr id="9" name="直线连接符 2">
              <a:extLst>
                <a:ext uri="{FF2B5EF4-FFF2-40B4-BE49-F238E27FC236}">
                  <a16:creationId xmlns:a16="http://schemas.microsoft.com/office/drawing/2014/main" id="{5985C568-8B22-45DB-B0BC-F6241E8BAB50}"/>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6A51D8CC-22A5-46B0-943F-5986B6004DA1}"/>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E95A3F5D-7A39-4EA6-91FB-1B9D16821002}"/>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F3D7E653-9D45-4D9F-BBCF-BD5466572409}"/>
                </a:ext>
              </a:extLst>
            </p:cNvPr>
            <p:cNvCxnSpPr>
              <a:cxnSpLocks/>
              <a:endCxn id="14"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FDC7AA01-951F-492A-869B-00FE93E2ACED}"/>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4" name="图片 13">
              <a:extLst>
                <a:ext uri="{FF2B5EF4-FFF2-40B4-BE49-F238E27FC236}">
                  <a16:creationId xmlns:a16="http://schemas.microsoft.com/office/drawing/2014/main" id="{316668FC-7CD7-4FA2-85AF-87EF0DBE143E}"/>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5" name="Picture 2">
            <a:extLst>
              <a:ext uri="{FF2B5EF4-FFF2-40B4-BE49-F238E27FC236}">
                <a16:creationId xmlns:a16="http://schemas.microsoft.com/office/drawing/2014/main" id="{E3FD3784-BD75-49DF-977C-6573138FC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83696" y="1502889"/>
            <a:ext cx="7260710" cy="4084149"/>
          </a:xfrm>
          <a:prstGeom prst="rect">
            <a:avLst/>
          </a:prstGeom>
          <a:noFill/>
          <a:ln w="9525">
            <a:noFill/>
            <a:miter lim="800000"/>
            <a:headEnd/>
            <a:tailEnd/>
          </a:ln>
        </p:spPr>
      </p:pic>
    </p:spTree>
    <p:extLst>
      <p:ext uri="{BB962C8B-B14F-4D97-AF65-F5344CB8AC3E}">
        <p14:creationId xmlns:p14="http://schemas.microsoft.com/office/powerpoint/2010/main" val="1382212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E1D0563-2822-4FC4-9805-5EE3A4D2CA3F}"/>
              </a:ext>
            </a:extLst>
          </p:cNvPr>
          <p:cNvSpPr>
            <a:spLocks noGrp="1"/>
          </p:cNvSpPr>
          <p:nvPr>
            <p:ph type="title"/>
          </p:nvPr>
        </p:nvSpPr>
        <p:spPr/>
        <p:txBody>
          <a:bodyPr/>
          <a:lstStyle/>
          <a:p>
            <a:r>
              <a:rPr lang="zh-CN" altLang="en-US" dirty="0"/>
              <a:t>宇宙空间并不是真空</a:t>
            </a:r>
            <a:r>
              <a:rPr lang="en-US" altLang="zh-CN" dirty="0"/>
              <a:t>(</a:t>
            </a:r>
            <a:r>
              <a:rPr lang="zh-CN" altLang="en-US" dirty="0"/>
              <a:t>超新星爆发</a:t>
            </a:r>
            <a:r>
              <a:rPr lang="en-US" altLang="zh-CN" dirty="0"/>
              <a:t>)</a:t>
            </a:r>
            <a:endParaRPr lang="zh-CN" altLang="en-US" dirty="0"/>
          </a:p>
        </p:txBody>
      </p:sp>
      <p:sp>
        <p:nvSpPr>
          <p:cNvPr id="4" name="文本占位符 22">
            <a:extLst>
              <a:ext uri="{FF2B5EF4-FFF2-40B4-BE49-F238E27FC236}">
                <a16:creationId xmlns:a16="http://schemas.microsoft.com/office/drawing/2014/main" id="{75015C4D-4EBC-46EF-88E0-B5E2FD3761CE}"/>
              </a:ext>
            </a:extLst>
          </p:cNvPr>
          <p:cNvSpPr txBox="1">
            <a:spLocks/>
          </p:cNvSpPr>
          <p:nvPr/>
        </p:nvSpPr>
        <p:spPr>
          <a:xfrm>
            <a:off x="454532" y="5747744"/>
            <a:ext cx="8299157" cy="679703"/>
          </a:xfrm>
          <a:prstGeom prst="rect">
            <a:avLst/>
          </a:prstGeom>
        </p:spPr>
        <p:txBody>
          <a:bodyPr vert="horz" lIns="91440" tIns="45720" rIns="91440" bIns="45720" rtlCol="0">
            <a:noAutofit/>
          </a:bodyPr>
          <a:lstStyle/>
          <a:p>
            <a:pPr algn="ctr" defTabSz="1219170">
              <a:spcBef>
                <a:spcPct val="0"/>
              </a:spcBef>
              <a:spcAft>
                <a:spcPts val="600"/>
              </a:spcAft>
              <a:buSzPct val="100000"/>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超新星爆发会把大量物质高速抛入太空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5" name="组合 4">
            <a:extLst>
              <a:ext uri="{FF2B5EF4-FFF2-40B4-BE49-F238E27FC236}">
                <a16:creationId xmlns:a16="http://schemas.microsoft.com/office/drawing/2014/main" id="{9D7184F5-01C6-4894-B77F-33702C9860FD}"/>
              </a:ext>
            </a:extLst>
          </p:cNvPr>
          <p:cNvGrpSpPr/>
          <p:nvPr/>
        </p:nvGrpSpPr>
        <p:grpSpPr>
          <a:xfrm>
            <a:off x="454532" y="2242084"/>
            <a:ext cx="8299161" cy="4629384"/>
            <a:chOff x="454532" y="2196364"/>
            <a:chExt cx="8299161" cy="4629384"/>
          </a:xfrm>
        </p:grpSpPr>
        <p:cxnSp>
          <p:nvCxnSpPr>
            <p:cNvPr id="6" name="直线连接符 2">
              <a:extLst>
                <a:ext uri="{FF2B5EF4-FFF2-40B4-BE49-F238E27FC236}">
                  <a16:creationId xmlns:a16="http://schemas.microsoft.com/office/drawing/2014/main" id="{70FEB30D-B0A6-4438-89AE-E863FBF7B656}"/>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87B5D9E9-D3BD-4977-918B-761A510A960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03EDFF61-7738-4662-B645-43A989D06B6D}"/>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96DD025F-D000-4F1C-A8DC-7BFB165E62D8}"/>
                </a:ext>
              </a:extLst>
            </p:cNvPr>
            <p:cNvCxnSpPr>
              <a:cxnSpLocks/>
              <a:endCxn id="11"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9F8223DE-B083-495E-9D9B-3C2EC650EF9C}"/>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1" name="图片 10">
              <a:extLst>
                <a:ext uri="{FF2B5EF4-FFF2-40B4-BE49-F238E27FC236}">
                  <a16:creationId xmlns:a16="http://schemas.microsoft.com/office/drawing/2014/main" id="{5174278D-EF6A-44BA-B31C-23868BA51705}"/>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96" y="1502887"/>
            <a:ext cx="7260710" cy="4084150"/>
          </a:xfrm>
          <a:prstGeom prst="rect">
            <a:avLst/>
          </a:prstGeom>
        </p:spPr>
      </p:pic>
    </p:spTree>
    <p:extLst>
      <p:ext uri="{BB962C8B-B14F-4D97-AF65-F5344CB8AC3E}">
        <p14:creationId xmlns:p14="http://schemas.microsoft.com/office/powerpoint/2010/main" val="4239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22">
            <a:extLst>
              <a:ext uri="{FF2B5EF4-FFF2-40B4-BE49-F238E27FC236}">
                <a16:creationId xmlns:a16="http://schemas.microsoft.com/office/drawing/2014/main" id="{51E044BA-4D29-4E45-B971-654C6AD6E5FB}"/>
              </a:ext>
            </a:extLst>
          </p:cNvPr>
          <p:cNvSpPr txBox="1">
            <a:spLocks/>
          </p:cNvSpPr>
          <p:nvPr/>
        </p:nvSpPr>
        <p:spPr>
          <a:xfrm>
            <a:off x="672776" y="1727644"/>
            <a:ext cx="4155883" cy="174299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spcBef>
                <a:spcPct val="0"/>
              </a:spcBef>
              <a:spcAft>
                <a:spcPts val="600"/>
              </a:spcAft>
              <a:buSzPct val="100000"/>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假如飞行器的速度达到光速的三分之二，碰上一颗质量是</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10</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吨的陨石，产生的冲撞力有多大呢？</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文本占位符 22">
            <a:extLst>
              <a:ext uri="{FF2B5EF4-FFF2-40B4-BE49-F238E27FC236}">
                <a16:creationId xmlns:a16="http://schemas.microsoft.com/office/drawing/2014/main" id="{7C841188-2FC5-468F-9BE4-5ED7EA5047E5}"/>
              </a:ext>
            </a:extLst>
          </p:cNvPr>
          <p:cNvSpPr txBox="1">
            <a:spLocks/>
          </p:cNvSpPr>
          <p:nvPr/>
        </p:nvSpPr>
        <p:spPr>
          <a:xfrm>
            <a:off x="834442" y="3686361"/>
            <a:ext cx="3832549" cy="893677"/>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答案是</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20</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万吨的冲击力</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6">
            <a:extLst>
              <a:ext uri="{FF2B5EF4-FFF2-40B4-BE49-F238E27FC236}">
                <a16:creationId xmlns:a16="http://schemas.microsoft.com/office/drawing/2014/main" id="{9352471A-13F1-4AD0-A86A-3B75CD0A4CF6}"/>
              </a:ext>
            </a:extLst>
          </p:cNvPr>
          <p:cNvSpPr txBox="1"/>
          <p:nvPr/>
        </p:nvSpPr>
        <p:spPr>
          <a:xfrm>
            <a:off x="775369" y="5866390"/>
            <a:ext cx="2993723" cy="307777"/>
          </a:xfrm>
          <a:prstGeom prst="rect">
            <a:avLst/>
          </a:prstGeom>
          <a:noFill/>
        </p:spPr>
        <p:txBody>
          <a:bodyPr wrap="square" rtlCol="0">
            <a:spAutoFit/>
          </a:bodyPr>
          <a:lstStyle/>
          <a:p>
            <a:pPr defTabSz="1219170">
              <a:spcBef>
                <a:spcPct val="0"/>
              </a:spcBef>
              <a:spcAft>
                <a:spcPts val="600"/>
              </a:spcAft>
              <a:buSzPct val="100000"/>
              <a:defRPr/>
            </a:pPr>
            <a:r>
              <a:rPr lang="en-US" altLang="zh-CN" sz="1400" dirty="0">
                <a:latin typeface="Arial" panose="020B0604020202020204" pitchFamily="34" charset="0"/>
                <a:ea typeface="微软雅黑" panose="020B0503020204020204" pitchFamily="34" charset="-122"/>
                <a:cs typeface="Arial" panose="020B0604020202020204" pitchFamily="34" charset="0"/>
              </a:rPr>
              <a:t>F=MV/t=10000x200000=2</a:t>
            </a:r>
            <a:r>
              <a:rPr lang="zh-CN" altLang="en-US" sz="1400" dirty="0">
                <a:latin typeface="Arial" panose="020B0604020202020204" pitchFamily="34" charset="0"/>
                <a:ea typeface="微软雅黑" panose="020B0503020204020204" pitchFamily="34" charset="-122"/>
                <a:cs typeface="Arial" panose="020B0604020202020204" pitchFamily="34" charset="0"/>
              </a:rPr>
              <a:t>亿公斤</a:t>
            </a:r>
          </a:p>
        </p:txBody>
      </p:sp>
      <p:sp>
        <p:nvSpPr>
          <p:cNvPr id="2" name="标题 1">
            <a:extLst>
              <a:ext uri="{FF2B5EF4-FFF2-40B4-BE49-F238E27FC236}">
                <a16:creationId xmlns:a16="http://schemas.microsoft.com/office/drawing/2014/main" id="{6327FE92-933A-4B31-A02F-894D0DB0AA0A}"/>
              </a:ext>
            </a:extLst>
          </p:cNvPr>
          <p:cNvSpPr>
            <a:spLocks noGrp="1"/>
          </p:cNvSpPr>
          <p:nvPr>
            <p:ph type="title"/>
          </p:nvPr>
        </p:nvSpPr>
        <p:spPr/>
        <p:txBody>
          <a:bodyPr>
            <a:normAutofit/>
          </a:bodyPr>
          <a:lstStyle/>
          <a:p>
            <a:r>
              <a:rPr lang="zh-CN" altLang="en-US" dirty="0"/>
              <a:t>飞行器与空间石块碰撞</a:t>
            </a:r>
          </a:p>
        </p:txBody>
      </p:sp>
      <p:grpSp>
        <p:nvGrpSpPr>
          <p:cNvPr id="11" name="组合 10">
            <a:extLst>
              <a:ext uri="{FF2B5EF4-FFF2-40B4-BE49-F238E27FC236}">
                <a16:creationId xmlns:a16="http://schemas.microsoft.com/office/drawing/2014/main" id="{284946E9-9B70-4FEC-B157-3190CB6444D7}"/>
              </a:ext>
            </a:extLst>
          </p:cNvPr>
          <p:cNvGrpSpPr/>
          <p:nvPr/>
        </p:nvGrpSpPr>
        <p:grpSpPr>
          <a:xfrm>
            <a:off x="454532" y="1202433"/>
            <a:ext cx="8299161" cy="5623315"/>
            <a:chOff x="454532" y="1202433"/>
            <a:chExt cx="8299161" cy="5623315"/>
          </a:xfrm>
        </p:grpSpPr>
        <p:cxnSp>
          <p:nvCxnSpPr>
            <p:cNvPr id="12" name="直线连接符 2">
              <a:extLst>
                <a:ext uri="{FF2B5EF4-FFF2-40B4-BE49-F238E27FC236}">
                  <a16:creationId xmlns:a16="http://schemas.microsoft.com/office/drawing/2014/main" id="{5CE9C67F-3229-41DE-8013-500F87140171}"/>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3">
              <a:extLst>
                <a:ext uri="{FF2B5EF4-FFF2-40B4-BE49-F238E27FC236}">
                  <a16:creationId xmlns:a16="http://schemas.microsoft.com/office/drawing/2014/main" id="{43B92ECA-707E-45B7-B9F3-EE697E083885}"/>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4">
              <a:extLst>
                <a:ext uri="{FF2B5EF4-FFF2-40B4-BE49-F238E27FC236}">
                  <a16:creationId xmlns:a16="http://schemas.microsoft.com/office/drawing/2014/main" id="{6F8C0CCB-F0BE-4DAE-B7F4-48249EF37364}"/>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5">
              <a:extLst>
                <a:ext uri="{FF2B5EF4-FFF2-40B4-BE49-F238E27FC236}">
                  <a16:creationId xmlns:a16="http://schemas.microsoft.com/office/drawing/2014/main" id="{6CBF0CF8-976B-4823-993F-C70FDBF61BB1}"/>
                </a:ext>
              </a:extLst>
            </p:cNvPr>
            <p:cNvCxnSpPr>
              <a:cxnSpLocks/>
              <a:endCxn id="17"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a:extLst>
                <a:ext uri="{FF2B5EF4-FFF2-40B4-BE49-F238E27FC236}">
                  <a16:creationId xmlns:a16="http://schemas.microsoft.com/office/drawing/2014/main" id="{F4488304-56FE-4811-BBC7-BA5CCF6890D6}"/>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7" name="图片 16">
              <a:extLst>
                <a:ext uri="{FF2B5EF4-FFF2-40B4-BE49-F238E27FC236}">
                  <a16:creationId xmlns:a16="http://schemas.microsoft.com/office/drawing/2014/main" id="{8AD52B09-4955-44A7-8E57-68771B08199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8" name="文本占位符 22">
            <a:extLst>
              <a:ext uri="{FF2B5EF4-FFF2-40B4-BE49-F238E27FC236}">
                <a16:creationId xmlns:a16="http://schemas.microsoft.com/office/drawing/2014/main" id="{4DA50F0B-8207-41F8-8C64-B1F3D18EAC46}"/>
              </a:ext>
            </a:extLst>
          </p:cNvPr>
          <p:cNvSpPr txBox="1">
            <a:spLocks/>
          </p:cNvSpPr>
          <p:nvPr/>
        </p:nvSpPr>
        <p:spPr>
          <a:xfrm>
            <a:off x="834443" y="4628793"/>
            <a:ext cx="3994216" cy="54657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按照这样的冲撞力，完全能把飞行器撞毁</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9" name="Picture 2">
            <a:extLst>
              <a:ext uri="{FF2B5EF4-FFF2-40B4-BE49-F238E27FC236}">
                <a16:creationId xmlns:a16="http://schemas.microsoft.com/office/drawing/2014/main" id="{01D02372-D24C-4E15-89F0-6226303DB4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955609" y="1756583"/>
            <a:ext cx="3578144" cy="44468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hidden="1">
            <a:extLst>
              <a:ext uri="{FF2B5EF4-FFF2-40B4-BE49-F238E27FC236}">
                <a16:creationId xmlns:a16="http://schemas.microsoft.com/office/drawing/2014/main" id="{BC082CE2-7F53-4427-B87B-2D816F7F84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955609" y="1756583"/>
            <a:ext cx="3578144" cy="444683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山上的岩石&#10;&#10;中度可信度描述已自动生成">
            <a:extLst>
              <a:ext uri="{FF2B5EF4-FFF2-40B4-BE49-F238E27FC236}">
                <a16:creationId xmlns:a16="http://schemas.microsoft.com/office/drawing/2014/main" id="{972BDE3D-AF39-4549-9A4F-66BED83555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127" y="3365499"/>
            <a:ext cx="1399196" cy="1636847"/>
          </a:xfrm>
          <a:prstGeom prst="rect">
            <a:avLst/>
          </a:prstGeom>
        </p:spPr>
      </p:pic>
      <p:pic>
        <p:nvPicPr>
          <p:cNvPr id="24" name="图片 23" descr="模糊的光影&#10;&#10;低可信度描述已自动生成">
            <a:extLst>
              <a:ext uri="{FF2B5EF4-FFF2-40B4-BE49-F238E27FC236}">
                <a16:creationId xmlns:a16="http://schemas.microsoft.com/office/drawing/2014/main" id="{C402FE11-9A51-47F7-ACBA-4AB4F7E42D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150" y="2757967"/>
            <a:ext cx="2741533" cy="2412815"/>
          </a:xfrm>
          <a:prstGeom prst="rect">
            <a:avLst/>
          </a:prstGeom>
        </p:spPr>
      </p:pic>
    </p:spTree>
    <p:extLst>
      <p:ext uri="{BB962C8B-B14F-4D97-AF65-F5344CB8AC3E}">
        <p14:creationId xmlns:p14="http://schemas.microsoft.com/office/powerpoint/2010/main" val="27377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88F5FC9-77F7-414F-B959-5E4178307DE8}"/>
              </a:ext>
            </a:extLst>
          </p:cNvPr>
          <p:cNvSpPr/>
          <p:nvPr/>
        </p:nvSpPr>
        <p:spPr>
          <a:xfrm>
            <a:off x="735949" y="5691462"/>
            <a:ext cx="3938244" cy="369331"/>
          </a:xfrm>
          <a:prstGeom prst="rect">
            <a:avLst/>
          </a:prstGeom>
        </p:spPr>
        <p:txBody>
          <a:bodyPr wrap="square">
            <a:spAutoFit/>
          </a:bodyPr>
          <a:lstStyle/>
          <a:p>
            <a:r>
              <a:rPr lang="en-US" altLang="zh-CN" dirty="0"/>
              <a:t>30000x</a:t>
            </a:r>
            <a:r>
              <a:rPr lang="zh-CN" altLang="en-US" dirty="0"/>
              <a:t>（</a:t>
            </a:r>
            <a:r>
              <a:rPr lang="en-US" altLang="zh-CN" dirty="0"/>
              <a:t>200000</a:t>
            </a:r>
            <a:r>
              <a:rPr lang="zh-CN" altLang="en-US" dirty="0"/>
              <a:t>）</a:t>
            </a:r>
            <a:r>
              <a:rPr lang="en-US" altLang="zh-CN" baseline="30000" dirty="0"/>
              <a:t>2</a:t>
            </a:r>
            <a:r>
              <a:rPr lang="en-US" altLang="zh-CN" dirty="0"/>
              <a:t>/2=6x10</a:t>
            </a:r>
            <a:r>
              <a:rPr lang="en-US" altLang="zh-CN" sz="1800" baseline="30000" dirty="0">
                <a:latin typeface="微软雅黑" panose="020B0503020204020204" pitchFamily="34" charset="-122"/>
                <a:ea typeface="微软雅黑" panose="020B0503020204020204" pitchFamily="34" charset="-122"/>
              </a:rPr>
              <a:t>14</a:t>
            </a:r>
            <a:r>
              <a:rPr lang="zh-CN" altLang="en-US" dirty="0"/>
              <a:t>焦耳</a:t>
            </a:r>
            <a:endParaRPr lang="en-US" altLang="zh-CN" dirty="0"/>
          </a:p>
        </p:txBody>
      </p:sp>
      <p:sp>
        <p:nvSpPr>
          <p:cNvPr id="2" name="标题 1">
            <a:extLst>
              <a:ext uri="{FF2B5EF4-FFF2-40B4-BE49-F238E27FC236}">
                <a16:creationId xmlns:a16="http://schemas.microsoft.com/office/drawing/2014/main" id="{2A5A2414-681F-403F-9B6D-6479426EB27E}"/>
              </a:ext>
            </a:extLst>
          </p:cNvPr>
          <p:cNvSpPr>
            <a:spLocks noGrp="1"/>
          </p:cNvSpPr>
          <p:nvPr>
            <p:ph type="title"/>
          </p:nvPr>
        </p:nvSpPr>
        <p:spPr/>
        <p:txBody>
          <a:bodyPr/>
          <a:lstStyle/>
          <a:p>
            <a:r>
              <a:rPr lang="zh-CN" altLang="en-US" dirty="0"/>
              <a:t>从能量释放的角度来考虑</a:t>
            </a:r>
          </a:p>
        </p:txBody>
      </p:sp>
      <p:grpSp>
        <p:nvGrpSpPr>
          <p:cNvPr id="11" name="组合 10">
            <a:extLst>
              <a:ext uri="{FF2B5EF4-FFF2-40B4-BE49-F238E27FC236}">
                <a16:creationId xmlns:a16="http://schemas.microsoft.com/office/drawing/2014/main" id="{409AF922-FBBF-4897-B038-14AE62026457}"/>
              </a:ext>
            </a:extLst>
          </p:cNvPr>
          <p:cNvGrpSpPr/>
          <p:nvPr/>
        </p:nvGrpSpPr>
        <p:grpSpPr>
          <a:xfrm>
            <a:off x="454532" y="1202433"/>
            <a:ext cx="8299161" cy="5623315"/>
            <a:chOff x="454532" y="1202433"/>
            <a:chExt cx="8299161" cy="5623315"/>
          </a:xfrm>
        </p:grpSpPr>
        <p:cxnSp>
          <p:nvCxnSpPr>
            <p:cNvPr id="12" name="直线连接符 2">
              <a:extLst>
                <a:ext uri="{FF2B5EF4-FFF2-40B4-BE49-F238E27FC236}">
                  <a16:creationId xmlns:a16="http://schemas.microsoft.com/office/drawing/2014/main" id="{A002368A-8198-48E6-9777-D1A2CD1806A6}"/>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3">
              <a:extLst>
                <a:ext uri="{FF2B5EF4-FFF2-40B4-BE49-F238E27FC236}">
                  <a16:creationId xmlns:a16="http://schemas.microsoft.com/office/drawing/2014/main" id="{348238FA-956D-44B5-8FA0-F2C09E19C56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4">
              <a:extLst>
                <a:ext uri="{FF2B5EF4-FFF2-40B4-BE49-F238E27FC236}">
                  <a16:creationId xmlns:a16="http://schemas.microsoft.com/office/drawing/2014/main" id="{2B296689-C27E-4B22-9EF6-2724557519F1}"/>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5">
              <a:extLst>
                <a:ext uri="{FF2B5EF4-FFF2-40B4-BE49-F238E27FC236}">
                  <a16:creationId xmlns:a16="http://schemas.microsoft.com/office/drawing/2014/main" id="{B82848FB-D846-435C-A63A-00E44D78D4BB}"/>
                </a:ext>
              </a:extLst>
            </p:cNvPr>
            <p:cNvCxnSpPr>
              <a:cxnSpLocks/>
              <a:endCxn id="17"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a:extLst>
                <a:ext uri="{FF2B5EF4-FFF2-40B4-BE49-F238E27FC236}">
                  <a16:creationId xmlns:a16="http://schemas.microsoft.com/office/drawing/2014/main" id="{974A4138-F509-4FEC-90B6-7913DA57295C}"/>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7" name="图片 16">
              <a:extLst>
                <a:ext uri="{FF2B5EF4-FFF2-40B4-BE49-F238E27FC236}">
                  <a16:creationId xmlns:a16="http://schemas.microsoft.com/office/drawing/2014/main" id="{256B18E3-1354-403F-B3F0-A04AEA0E8E82}"/>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9" name="文本占位符 22">
            <a:extLst>
              <a:ext uri="{FF2B5EF4-FFF2-40B4-BE49-F238E27FC236}">
                <a16:creationId xmlns:a16="http://schemas.microsoft.com/office/drawing/2014/main" id="{7665D708-FE81-4020-9489-76D25C822FE2}"/>
              </a:ext>
            </a:extLst>
          </p:cNvPr>
          <p:cNvSpPr txBox="1">
            <a:spLocks/>
          </p:cNvSpPr>
          <p:nvPr/>
        </p:nvSpPr>
        <p:spPr>
          <a:xfrm>
            <a:off x="570943" y="1666646"/>
            <a:ext cx="4199833" cy="3395119"/>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动能公式是：</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mv</a:t>
            </a:r>
            <a:r>
              <a:rPr lang="en-US" altLang="zh-CN" sz="2800" baseline="30000" dirty="0">
                <a:solidFill>
                  <a:schemeClr val="tx1"/>
                </a:solidFill>
                <a:latin typeface="微软雅黑" panose="020B0503020204020204" pitchFamily="34" charset="-122"/>
                <a:ea typeface="微软雅黑" panose="020B0503020204020204" pitchFamily="34" charset="-122"/>
              </a:rPr>
              <a:t>2</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/2</a:t>
            </a:r>
          </a:p>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假如一块陨石的质量是</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30</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吨（</a:t>
            </a:r>
            <a:r>
              <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rPr>
              <a:t>3</a:t>
            </a: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万公斤），以光速三分之二的速度撞击飞行器。</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倘若其动能全部转化为热能，那它释放出来的能量是：</a:t>
            </a:r>
            <a:r>
              <a:rPr lang="en-US" altLang="zh-CN" sz="2800" b="1" dirty="0">
                <a:solidFill>
                  <a:schemeClr val="tx1"/>
                </a:solidFill>
                <a:latin typeface="Arial" panose="020B0604020202020204" pitchFamily="34" charset="0"/>
                <a:ea typeface="微软雅黑" panose="020B0503020204020204" pitchFamily="34" charset="-122"/>
                <a:cs typeface="Arial" panose="020B0604020202020204" pitchFamily="34" charset="0"/>
              </a:rPr>
              <a:t>6x10</a:t>
            </a:r>
            <a:r>
              <a:rPr lang="en-US" altLang="zh-CN" sz="2800" b="1" baseline="30000" dirty="0">
                <a:solidFill>
                  <a:schemeClr val="tx1"/>
                </a:solidFill>
                <a:latin typeface="微软雅黑" panose="020B0503020204020204" pitchFamily="34" charset="-122"/>
                <a:ea typeface="微软雅黑" panose="020B0503020204020204" pitchFamily="34" charset="-122"/>
              </a:rPr>
              <a:t>14</a:t>
            </a:r>
            <a:r>
              <a:rPr lang="zh-CN" altLang="en-US" sz="2800" b="1" dirty="0">
                <a:solidFill>
                  <a:schemeClr val="tx1"/>
                </a:solidFill>
                <a:latin typeface="Arial" panose="020B0604020202020204" pitchFamily="34" charset="0"/>
                <a:ea typeface="微软雅黑" panose="020B0503020204020204" pitchFamily="34" charset="-122"/>
                <a:cs typeface="Arial" panose="020B0604020202020204" pitchFamily="34" charset="0"/>
              </a:rPr>
              <a:t>焦耳</a:t>
            </a:r>
            <a:endParaRPr lang="en-US" altLang="zh-CN" sz="28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21" name="Picture 2">
            <a:extLst>
              <a:ext uri="{FF2B5EF4-FFF2-40B4-BE49-F238E27FC236}">
                <a16:creationId xmlns:a16="http://schemas.microsoft.com/office/drawing/2014/main" id="{6C97F334-1534-4656-9418-B55FE5E57F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955609" y="1756583"/>
            <a:ext cx="3578144" cy="4446837"/>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descr="汽车的方向盘&#10;&#10;描述已自动生成">
            <a:extLst>
              <a:ext uri="{FF2B5EF4-FFF2-40B4-BE49-F238E27FC236}">
                <a16:creationId xmlns:a16="http://schemas.microsoft.com/office/drawing/2014/main" id="{EE032518-5526-48E9-BD3E-6BAD86A1CB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51658">
            <a:off x="6095717" y="3205677"/>
            <a:ext cx="2382974" cy="996131"/>
          </a:xfrm>
          <a:prstGeom prst="rect">
            <a:avLst/>
          </a:prstGeom>
        </p:spPr>
      </p:pic>
      <p:pic>
        <p:nvPicPr>
          <p:cNvPr id="28" name="图片 27" descr="模糊的光影&#10;&#10;低可信度描述已自动生成">
            <a:extLst>
              <a:ext uri="{FF2B5EF4-FFF2-40B4-BE49-F238E27FC236}">
                <a16:creationId xmlns:a16="http://schemas.microsoft.com/office/drawing/2014/main" id="{A779D00A-3BB8-47E2-8BEB-B3405D4F61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150" y="2757967"/>
            <a:ext cx="2741533" cy="2412815"/>
          </a:xfrm>
          <a:prstGeom prst="rect">
            <a:avLst/>
          </a:prstGeom>
        </p:spPr>
      </p:pic>
    </p:spTree>
    <p:extLst>
      <p:ext uri="{BB962C8B-B14F-4D97-AF65-F5344CB8AC3E}">
        <p14:creationId xmlns:p14="http://schemas.microsoft.com/office/powerpoint/2010/main" val="54918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31C5618-9909-403E-967B-3A3A1364D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812311" y="1666647"/>
            <a:ext cx="3373865" cy="461471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占位符 22">
            <a:extLst>
              <a:ext uri="{FF2B5EF4-FFF2-40B4-BE49-F238E27FC236}">
                <a16:creationId xmlns:a16="http://schemas.microsoft.com/office/drawing/2014/main" id="{32C27543-BE41-4298-87A2-FB266AA47311}"/>
              </a:ext>
            </a:extLst>
          </p:cNvPr>
          <p:cNvSpPr txBox="1">
            <a:spLocks/>
          </p:cNvSpPr>
          <p:nvPr/>
        </p:nvSpPr>
        <p:spPr>
          <a:xfrm>
            <a:off x="923099" y="2158691"/>
            <a:ext cx="3743325" cy="1270309"/>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lnSpc>
                <a:spcPct val="150000"/>
              </a:lnSpc>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广岛原子弹是人类首次使用核武器</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ct val="150000"/>
              </a:lnSpc>
              <a:spcBef>
                <a:spcPct val="0"/>
              </a:spcBef>
              <a:spcAft>
                <a:spcPts val="1200"/>
              </a:spcAft>
              <a:buSzPct val="100000"/>
              <a:buFont typeface="Arial" panose="020B0604020202020204" pitchFamily="34" charset="0"/>
              <a:buChar char="•"/>
              <a:defRPr/>
            </a:pPr>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这颗原子弹是释放出来的能量为：</a:t>
            </a:r>
            <a:r>
              <a:rPr lang="en-US" altLang="zh-CN" sz="2800" b="1" dirty="0">
                <a:solidFill>
                  <a:schemeClr val="tx1"/>
                </a:solidFill>
                <a:latin typeface="Arial" panose="020B0604020202020204" pitchFamily="34" charset="0"/>
                <a:ea typeface="微软雅黑" panose="020B0503020204020204" pitchFamily="34" charset="-122"/>
                <a:cs typeface="Arial" panose="020B0604020202020204" pitchFamily="34" charset="0"/>
              </a:rPr>
              <a:t>5.5x10</a:t>
            </a:r>
            <a:r>
              <a:rPr lang="en-US" altLang="zh-CN" sz="2800" b="1" baseline="30000" dirty="0">
                <a:solidFill>
                  <a:schemeClr val="tx1"/>
                </a:solidFill>
                <a:latin typeface="微软雅黑" panose="020B0503020204020204" pitchFamily="34" charset="-122"/>
                <a:ea typeface="微软雅黑" panose="020B0503020204020204" pitchFamily="34" charset="-122"/>
              </a:rPr>
              <a:t>13</a:t>
            </a:r>
            <a:r>
              <a:rPr lang="zh-CN" altLang="en-US" sz="2800" b="1" dirty="0">
                <a:solidFill>
                  <a:schemeClr val="tx1"/>
                </a:solidFill>
                <a:latin typeface="Arial" panose="020B0604020202020204" pitchFamily="34" charset="0"/>
                <a:ea typeface="微软雅黑" panose="020B0503020204020204" pitchFamily="34" charset="-122"/>
                <a:cs typeface="Arial" panose="020B0604020202020204" pitchFamily="34" charset="0"/>
              </a:rPr>
              <a:t>焦耳</a:t>
            </a:r>
            <a:endParaRPr lang="en-US" altLang="zh-CN" sz="28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7E895273-0C88-467D-8E35-D2E68C907953}"/>
              </a:ext>
            </a:extLst>
          </p:cNvPr>
          <p:cNvSpPr>
            <a:spLocks noGrp="1"/>
          </p:cNvSpPr>
          <p:nvPr>
            <p:ph type="title"/>
          </p:nvPr>
        </p:nvSpPr>
        <p:spPr/>
        <p:txBody>
          <a:bodyPr/>
          <a:lstStyle/>
          <a:p>
            <a:r>
              <a:rPr lang="zh-CN" altLang="en-US" dirty="0"/>
              <a:t>人类首次使用核武器</a:t>
            </a:r>
          </a:p>
        </p:txBody>
      </p:sp>
      <p:grpSp>
        <p:nvGrpSpPr>
          <p:cNvPr id="6" name="组合 5">
            <a:extLst>
              <a:ext uri="{FF2B5EF4-FFF2-40B4-BE49-F238E27FC236}">
                <a16:creationId xmlns:a16="http://schemas.microsoft.com/office/drawing/2014/main" id="{4F1A1ED3-C50F-483C-9DC6-24D11DE5A371}"/>
              </a:ext>
            </a:extLst>
          </p:cNvPr>
          <p:cNvGrpSpPr/>
          <p:nvPr/>
        </p:nvGrpSpPr>
        <p:grpSpPr>
          <a:xfrm>
            <a:off x="454532" y="1202433"/>
            <a:ext cx="8299161" cy="5623315"/>
            <a:chOff x="454532" y="1202433"/>
            <a:chExt cx="8299161" cy="5623315"/>
          </a:xfrm>
        </p:grpSpPr>
        <p:cxnSp>
          <p:nvCxnSpPr>
            <p:cNvPr id="9" name="直线连接符 2">
              <a:extLst>
                <a:ext uri="{FF2B5EF4-FFF2-40B4-BE49-F238E27FC236}">
                  <a16:creationId xmlns:a16="http://schemas.microsoft.com/office/drawing/2014/main" id="{32B9C631-4A22-4C45-AD1E-BCEA5ABC65F0}"/>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762D56AA-CAB3-4F61-8F53-86950BEC98C1}"/>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AE4DDCAF-6770-46C9-85AD-3462D0FD3DDE}"/>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1466BDFF-CED0-4A1C-9E3F-E39B84D13575}"/>
                </a:ext>
              </a:extLst>
            </p:cNvPr>
            <p:cNvCxnSpPr>
              <a:cxnSpLocks/>
              <a:endCxn id="14"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1674E443-BEEA-463A-891A-D396463D1C7F}"/>
                </a:ext>
              </a:extLst>
            </p:cNvPr>
            <p:cNvPicPr>
              <a:picLocks noChangeAspect="1"/>
            </p:cNvPicPr>
            <p:nvPr/>
          </p:nvPicPr>
          <p:blipFill rotWithShape="1">
            <a:blip r:embed="rId4"/>
            <a:srcRect l="38822" t="7371" r="20768" b="51298"/>
            <a:stretch/>
          </p:blipFill>
          <p:spPr>
            <a:xfrm>
              <a:off x="503364" y="1202433"/>
              <a:ext cx="544010" cy="530146"/>
            </a:xfrm>
            <a:prstGeom prst="rect">
              <a:avLst/>
            </a:prstGeom>
          </p:spPr>
        </p:pic>
        <p:pic>
          <p:nvPicPr>
            <p:cNvPr id="14" name="图片 13">
              <a:extLst>
                <a:ext uri="{FF2B5EF4-FFF2-40B4-BE49-F238E27FC236}">
                  <a16:creationId xmlns:a16="http://schemas.microsoft.com/office/drawing/2014/main" id="{1B7F1C92-FA27-4DBA-8F6F-3EDB6F7C0A97}"/>
                </a:ext>
              </a:extLst>
            </p:cNvPr>
            <p:cNvPicPr>
              <a:picLocks noChangeAspect="1"/>
            </p:cNvPicPr>
            <p:nvPr/>
          </p:nvPicPr>
          <p:blipFill rotWithShape="1">
            <a:blip r:embed="rId5"/>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913889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63C2361C-2080-46E0-822E-59FE95D0FB61}"/>
              </a:ext>
            </a:extLst>
          </p:cNvPr>
          <p:cNvSpPr/>
          <p:nvPr/>
        </p:nvSpPr>
        <p:spPr>
          <a:xfrm>
            <a:off x="3041303" y="5699673"/>
            <a:ext cx="3197396" cy="523220"/>
          </a:xfrm>
          <a:prstGeom prst="rect">
            <a:avLst/>
          </a:prstGeom>
        </p:spPr>
        <p:txBody>
          <a:bodyPr wrap="square">
            <a:spAutoFit/>
          </a:bodyPr>
          <a:lstStyle/>
          <a:p>
            <a:r>
              <a:rPr lang="zh-CN" altLang="en-US" sz="2800" dirty="0">
                <a:latin typeface="微软雅黑" panose="020B0503020204020204" pitchFamily="34" charset="-122"/>
                <a:ea typeface="微软雅黑" panose="020B0503020204020204" pitchFamily="34" charset="-122"/>
              </a:rPr>
              <a:t>等同于</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个原子弹</a:t>
            </a:r>
            <a:endParaRPr lang="en-US" altLang="zh-CN" sz="2800" dirty="0">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3EE03A69-7B35-4468-BF23-590729D3C97E}"/>
              </a:ext>
            </a:extLst>
          </p:cNvPr>
          <p:cNvSpPr>
            <a:spLocks noGrp="1"/>
          </p:cNvSpPr>
          <p:nvPr>
            <p:ph type="title"/>
          </p:nvPr>
        </p:nvSpPr>
        <p:spPr/>
        <p:txBody>
          <a:bodyPr/>
          <a:lstStyle/>
          <a:p>
            <a:r>
              <a:rPr lang="zh-CN" altLang="en-US" dirty="0"/>
              <a:t>碰撞释放的巨大能量</a:t>
            </a:r>
          </a:p>
        </p:txBody>
      </p:sp>
      <p:grpSp>
        <p:nvGrpSpPr>
          <p:cNvPr id="20" name="组合 19">
            <a:extLst>
              <a:ext uri="{FF2B5EF4-FFF2-40B4-BE49-F238E27FC236}">
                <a16:creationId xmlns:a16="http://schemas.microsoft.com/office/drawing/2014/main" id="{33582D10-033D-4B0C-A537-CEDEC8C9FD01}"/>
              </a:ext>
            </a:extLst>
          </p:cNvPr>
          <p:cNvGrpSpPr/>
          <p:nvPr/>
        </p:nvGrpSpPr>
        <p:grpSpPr>
          <a:xfrm>
            <a:off x="454532" y="2242084"/>
            <a:ext cx="8299161" cy="4629384"/>
            <a:chOff x="454532" y="2196364"/>
            <a:chExt cx="8299161" cy="4629384"/>
          </a:xfrm>
        </p:grpSpPr>
        <p:cxnSp>
          <p:nvCxnSpPr>
            <p:cNvPr id="21" name="直线连接符 2">
              <a:extLst>
                <a:ext uri="{FF2B5EF4-FFF2-40B4-BE49-F238E27FC236}">
                  <a16:creationId xmlns:a16="http://schemas.microsoft.com/office/drawing/2014/main" id="{49DF3890-B6BE-41A0-A731-B044662D4100}"/>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2" name="直线连接符 3">
              <a:extLst>
                <a:ext uri="{FF2B5EF4-FFF2-40B4-BE49-F238E27FC236}">
                  <a16:creationId xmlns:a16="http://schemas.microsoft.com/office/drawing/2014/main" id="{E8FBB564-41B6-4439-AE9E-5F2C975BFD22}"/>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3" name="直线连接符 4">
              <a:extLst>
                <a:ext uri="{FF2B5EF4-FFF2-40B4-BE49-F238E27FC236}">
                  <a16:creationId xmlns:a16="http://schemas.microsoft.com/office/drawing/2014/main" id="{670C877E-2C45-4F47-AE47-8D486F1E1ADA}"/>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线连接符 5">
              <a:extLst>
                <a:ext uri="{FF2B5EF4-FFF2-40B4-BE49-F238E27FC236}">
                  <a16:creationId xmlns:a16="http://schemas.microsoft.com/office/drawing/2014/main" id="{9DDCB349-2284-4C4C-85B6-0A546A5E3045}"/>
                </a:ext>
              </a:extLst>
            </p:cNvPr>
            <p:cNvCxnSpPr>
              <a:cxnSpLocks/>
              <a:endCxn id="26"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5" name="图片 24">
              <a:extLst>
                <a:ext uri="{FF2B5EF4-FFF2-40B4-BE49-F238E27FC236}">
                  <a16:creationId xmlns:a16="http://schemas.microsoft.com/office/drawing/2014/main" id="{E5BD79AF-ADD3-42D9-8281-2960D209E16E}"/>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26" name="图片 25">
              <a:extLst>
                <a:ext uri="{FF2B5EF4-FFF2-40B4-BE49-F238E27FC236}">
                  <a16:creationId xmlns:a16="http://schemas.microsoft.com/office/drawing/2014/main" id="{FE7978CF-C3AF-4922-9560-63B06B818186}"/>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grpSp>
        <p:nvGrpSpPr>
          <p:cNvPr id="4" name="组合 3">
            <a:extLst>
              <a:ext uri="{FF2B5EF4-FFF2-40B4-BE49-F238E27FC236}">
                <a16:creationId xmlns:a16="http://schemas.microsoft.com/office/drawing/2014/main" id="{B42506D8-9726-4215-96D7-181F2E235C85}"/>
              </a:ext>
            </a:extLst>
          </p:cNvPr>
          <p:cNvGrpSpPr/>
          <p:nvPr/>
        </p:nvGrpSpPr>
        <p:grpSpPr>
          <a:xfrm>
            <a:off x="5051029" y="1396338"/>
            <a:ext cx="2906573" cy="3975555"/>
            <a:chOff x="5051029" y="1396338"/>
            <a:chExt cx="2906573" cy="3975555"/>
          </a:xfrm>
        </p:grpSpPr>
        <p:pic>
          <p:nvPicPr>
            <p:cNvPr id="12" name="Picture 2">
              <a:extLst>
                <a:ext uri="{FF2B5EF4-FFF2-40B4-BE49-F238E27FC236}">
                  <a16:creationId xmlns:a16="http://schemas.microsoft.com/office/drawing/2014/main" id="{D57813C4-99C5-4DED-BBD0-7032CA19F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051029" y="1396338"/>
              <a:ext cx="2906573" cy="397555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08E288F4-BD00-4E7A-8B1D-2A2133BF495C}"/>
                </a:ext>
              </a:extLst>
            </p:cNvPr>
            <p:cNvSpPr/>
            <p:nvPr/>
          </p:nvSpPr>
          <p:spPr>
            <a:xfrm>
              <a:off x="5146666" y="4848672"/>
              <a:ext cx="2756081" cy="523220"/>
            </a:xfrm>
            <a:prstGeom prst="rect">
              <a:avLst/>
            </a:prstGeom>
          </p:spPr>
          <p:txBody>
            <a:bodyPr wrap="square">
              <a:spAutoFit/>
            </a:bodyPr>
            <a:lstStyle/>
            <a:p>
              <a:pPr algn="ctr"/>
              <a:r>
                <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5.5x10</a:t>
              </a:r>
              <a:r>
                <a:rPr lang="en-US" altLang="zh-CN" sz="2800" baseline="30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13</a:t>
              </a:r>
              <a:r>
                <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焦耳</a:t>
              </a:r>
              <a:endPar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3" name="组合 2">
            <a:extLst>
              <a:ext uri="{FF2B5EF4-FFF2-40B4-BE49-F238E27FC236}">
                <a16:creationId xmlns:a16="http://schemas.microsoft.com/office/drawing/2014/main" id="{DC284A76-9BB1-489F-AC50-587AE473BEC3}"/>
              </a:ext>
            </a:extLst>
          </p:cNvPr>
          <p:cNvGrpSpPr/>
          <p:nvPr/>
        </p:nvGrpSpPr>
        <p:grpSpPr>
          <a:xfrm>
            <a:off x="1441089" y="1396337"/>
            <a:ext cx="2903042" cy="3977035"/>
            <a:chOff x="1441089" y="1396337"/>
            <a:chExt cx="2903042" cy="3977035"/>
          </a:xfrm>
        </p:grpSpPr>
        <p:pic>
          <p:nvPicPr>
            <p:cNvPr id="27" name="Picture 2">
              <a:extLst>
                <a:ext uri="{FF2B5EF4-FFF2-40B4-BE49-F238E27FC236}">
                  <a16:creationId xmlns:a16="http://schemas.microsoft.com/office/drawing/2014/main" id="{46294E34-94C1-4C20-A66E-C4B761D80F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441089" y="1396337"/>
              <a:ext cx="2903042" cy="397555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5A779647-6FB5-4D13-819D-DC16185D080F}"/>
                </a:ext>
              </a:extLst>
            </p:cNvPr>
            <p:cNvSpPr/>
            <p:nvPr/>
          </p:nvSpPr>
          <p:spPr>
            <a:xfrm>
              <a:off x="1441089" y="4850152"/>
              <a:ext cx="2903042" cy="523220"/>
            </a:xfrm>
            <a:prstGeom prst="rect">
              <a:avLst/>
            </a:prstGeom>
          </p:spPr>
          <p:txBody>
            <a:bodyPr wrap="square">
              <a:spAutoFit/>
            </a:bodyPr>
            <a:lstStyle/>
            <a:p>
              <a:pPr algn="ctr"/>
              <a:r>
                <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6.0x10</a:t>
              </a:r>
              <a:r>
                <a:rPr lang="en-US" altLang="zh-CN" sz="2800" baseline="30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a:t>
              </a:r>
              <a:r>
                <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焦耳</a:t>
              </a:r>
              <a:endParaRPr lang="en-US" altLang="zh-CN"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874647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22">
            <a:extLst>
              <a:ext uri="{FF2B5EF4-FFF2-40B4-BE49-F238E27FC236}">
                <a16:creationId xmlns:a16="http://schemas.microsoft.com/office/drawing/2014/main" id="{96E402E1-0345-43BE-B394-7CC77CD33B0D}"/>
              </a:ext>
            </a:extLst>
          </p:cNvPr>
          <p:cNvSpPr txBox="1">
            <a:spLocks/>
          </p:cNvSpPr>
          <p:nvPr/>
        </p:nvSpPr>
        <p:spPr>
          <a:xfrm>
            <a:off x="947024" y="5262518"/>
            <a:ext cx="7686825" cy="108809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800" dirty="0">
                <a:solidFill>
                  <a:schemeClr val="tx1"/>
                </a:solidFill>
                <a:latin typeface="微软雅黑" panose="020B0503020204020204" pitchFamily="34" charset="-122"/>
                <a:ea typeface="微软雅黑" panose="020B0503020204020204" pitchFamily="34" charset="-122"/>
              </a:rPr>
              <a:t>飞行器碰上这样普通的石头相当于被</a:t>
            </a:r>
            <a:r>
              <a:rPr lang="en-US" altLang="zh-CN" sz="2800" dirty="0">
                <a:solidFill>
                  <a:schemeClr val="tx1"/>
                </a:solidFill>
                <a:latin typeface="微软雅黑" panose="020B0503020204020204" pitchFamily="34" charset="-122"/>
                <a:ea typeface="微软雅黑" panose="020B0503020204020204" pitchFamily="34" charset="-122"/>
              </a:rPr>
              <a:t>10</a:t>
            </a:r>
            <a:r>
              <a:rPr lang="zh-CN" altLang="en-US" sz="2800" dirty="0">
                <a:solidFill>
                  <a:schemeClr val="tx1"/>
                </a:solidFill>
                <a:latin typeface="微软雅黑" panose="020B0503020204020204" pitchFamily="34" charset="-122"/>
                <a:ea typeface="微软雅黑" panose="020B0503020204020204" pitchFamily="34" charset="-122"/>
              </a:rPr>
              <a:t>颗广岛原子弹击中！</a:t>
            </a:r>
            <a:endParaRPr lang="en-US" altLang="zh-CN" sz="2800" dirty="0">
              <a:solidFill>
                <a:schemeClr val="tx1"/>
              </a:solidFill>
              <a:latin typeface="微软雅黑" panose="020B0503020204020204" pitchFamily="34" charset="-122"/>
              <a:ea typeface="微软雅黑" panose="020B0503020204020204" pitchFamily="34" charset="-122"/>
            </a:endParaRPr>
          </a:p>
        </p:txBody>
      </p:sp>
      <p:sp>
        <p:nvSpPr>
          <p:cNvPr id="2" name="标题 1">
            <a:extLst>
              <a:ext uri="{FF2B5EF4-FFF2-40B4-BE49-F238E27FC236}">
                <a16:creationId xmlns:a16="http://schemas.microsoft.com/office/drawing/2014/main" id="{CE99246E-DB3B-4A0B-9226-DB7EA89BF7F2}"/>
              </a:ext>
            </a:extLst>
          </p:cNvPr>
          <p:cNvSpPr>
            <a:spLocks noGrp="1"/>
          </p:cNvSpPr>
          <p:nvPr>
            <p:ph type="title"/>
          </p:nvPr>
        </p:nvSpPr>
        <p:spPr/>
        <p:txBody>
          <a:bodyPr/>
          <a:lstStyle/>
          <a:p>
            <a:r>
              <a:rPr lang="zh-CN" altLang="en-US" dirty="0"/>
              <a:t>飞行器被摧毁！</a:t>
            </a:r>
          </a:p>
        </p:txBody>
      </p:sp>
      <p:grpSp>
        <p:nvGrpSpPr>
          <p:cNvPr id="12" name="组合 11">
            <a:extLst>
              <a:ext uri="{FF2B5EF4-FFF2-40B4-BE49-F238E27FC236}">
                <a16:creationId xmlns:a16="http://schemas.microsoft.com/office/drawing/2014/main" id="{56D05D30-E3FC-4B54-83DF-CC84236F1A3C}"/>
              </a:ext>
            </a:extLst>
          </p:cNvPr>
          <p:cNvGrpSpPr/>
          <p:nvPr/>
        </p:nvGrpSpPr>
        <p:grpSpPr>
          <a:xfrm>
            <a:off x="11612174" y="1363312"/>
            <a:ext cx="8299161" cy="4629384"/>
            <a:chOff x="454532" y="2196364"/>
            <a:chExt cx="8299161" cy="4629384"/>
          </a:xfrm>
        </p:grpSpPr>
        <p:cxnSp>
          <p:nvCxnSpPr>
            <p:cNvPr id="13" name="直线连接符 2">
              <a:extLst>
                <a:ext uri="{FF2B5EF4-FFF2-40B4-BE49-F238E27FC236}">
                  <a16:creationId xmlns:a16="http://schemas.microsoft.com/office/drawing/2014/main" id="{4EB31C08-E49C-41B4-B120-1AEC2A764C50}"/>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3">
              <a:extLst>
                <a:ext uri="{FF2B5EF4-FFF2-40B4-BE49-F238E27FC236}">
                  <a16:creationId xmlns:a16="http://schemas.microsoft.com/office/drawing/2014/main" id="{2C307988-E17C-4BAA-87F6-DC68C93D9CB5}"/>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4">
              <a:extLst>
                <a:ext uri="{FF2B5EF4-FFF2-40B4-BE49-F238E27FC236}">
                  <a16:creationId xmlns:a16="http://schemas.microsoft.com/office/drawing/2014/main" id="{6259AE43-DA52-4D96-8112-68DB8A3B1E43}"/>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5">
              <a:extLst>
                <a:ext uri="{FF2B5EF4-FFF2-40B4-BE49-F238E27FC236}">
                  <a16:creationId xmlns:a16="http://schemas.microsoft.com/office/drawing/2014/main" id="{56247312-D3E2-45B3-9105-F5987DB71352}"/>
                </a:ext>
              </a:extLst>
            </p:cNvPr>
            <p:cNvCxnSpPr>
              <a:cxnSpLocks/>
              <a:endCxn id="18"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a:extLst>
                <a:ext uri="{FF2B5EF4-FFF2-40B4-BE49-F238E27FC236}">
                  <a16:creationId xmlns:a16="http://schemas.microsoft.com/office/drawing/2014/main" id="{5627B526-C8A0-4D48-8AB9-F3B68660B0C8}"/>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8" name="图片 17">
              <a:extLst>
                <a:ext uri="{FF2B5EF4-FFF2-40B4-BE49-F238E27FC236}">
                  <a16:creationId xmlns:a16="http://schemas.microsoft.com/office/drawing/2014/main" id="{2DCC8812-ABF7-4E27-9D30-BEC81E780F52}"/>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grpSp>
        <p:nvGrpSpPr>
          <p:cNvPr id="6" name="组合 5">
            <a:extLst>
              <a:ext uri="{FF2B5EF4-FFF2-40B4-BE49-F238E27FC236}">
                <a16:creationId xmlns:a16="http://schemas.microsoft.com/office/drawing/2014/main" id="{0D4DAA2D-6AF8-4FC8-91E8-6E4496093801}"/>
              </a:ext>
            </a:extLst>
          </p:cNvPr>
          <p:cNvGrpSpPr/>
          <p:nvPr/>
        </p:nvGrpSpPr>
        <p:grpSpPr>
          <a:xfrm>
            <a:off x="3056631" y="1642454"/>
            <a:ext cx="3583873" cy="3349833"/>
            <a:chOff x="3056631" y="1642454"/>
            <a:chExt cx="3583873" cy="3349833"/>
          </a:xfrm>
        </p:grpSpPr>
        <p:sp>
          <p:nvSpPr>
            <p:cNvPr id="5" name="箭头: 五边形 4">
              <a:extLst>
                <a:ext uri="{FF2B5EF4-FFF2-40B4-BE49-F238E27FC236}">
                  <a16:creationId xmlns:a16="http://schemas.microsoft.com/office/drawing/2014/main" id="{DEF4E8F5-4311-48B3-AFC8-11671CE45601}"/>
                </a:ext>
              </a:extLst>
            </p:cNvPr>
            <p:cNvSpPr/>
            <p:nvPr/>
          </p:nvSpPr>
          <p:spPr>
            <a:xfrm>
              <a:off x="3056631" y="1642454"/>
              <a:ext cx="3583873" cy="3349833"/>
            </a:xfrm>
            <a:prstGeom prst="homePlat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pic>
          <p:nvPicPr>
            <p:cNvPr id="24" name="Picture 2">
              <a:extLst>
                <a:ext uri="{FF2B5EF4-FFF2-40B4-BE49-F238E27FC236}">
                  <a16:creationId xmlns:a16="http://schemas.microsoft.com/office/drawing/2014/main" id="{51B91BF6-E21A-4221-BB97-51F65C630C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243841"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5F3108D-1DAE-4325-B3FF-0140D8F51E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905178"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A47A2A67-2BFC-4726-A616-FE2472F3A5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572000" y="200221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F3F32078-DDC8-4E08-84DC-07D6E53200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243841"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995F4A7B-4EA6-4264-B23E-A02F94DF7A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905178"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9AE5A76-C5C0-40C6-AC07-996FC776C0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572000" y="2897932"/>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7990969-E6C4-4360-92CF-0F6709BE62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243841"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0E5B3998-7C3E-4981-A6D7-2F10754C1D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905178"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4FEC786D-AD17-4B2E-B443-A26047D11F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572000" y="3793647"/>
              <a:ext cx="570319" cy="7800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0F0CC16-EA52-43EA-9D73-62D27AC706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238822" y="2902742"/>
              <a:ext cx="570319" cy="780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2">
            <a:extLst>
              <a:ext uri="{FF2B5EF4-FFF2-40B4-BE49-F238E27FC236}">
                <a16:creationId xmlns:a16="http://schemas.microsoft.com/office/drawing/2014/main" id="{416FC62C-C91C-4011-B799-4C2BB017CB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62916" y="1642455"/>
            <a:ext cx="2446128" cy="33498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975F1810-B902-41B7-923F-57A70DC3AA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087369" y="1642454"/>
            <a:ext cx="2446127" cy="3349836"/>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33" descr="模糊的光影&#10;&#10;低可信度描述已自动生成">
            <a:extLst>
              <a:ext uri="{FF2B5EF4-FFF2-40B4-BE49-F238E27FC236}">
                <a16:creationId xmlns:a16="http://schemas.microsoft.com/office/drawing/2014/main" id="{29140C6F-BF54-4CD1-8EBD-302CA0808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3291" y="2003247"/>
            <a:ext cx="2741533" cy="2412815"/>
          </a:xfrm>
          <a:prstGeom prst="rect">
            <a:avLst/>
          </a:prstGeom>
        </p:spPr>
      </p:pic>
    </p:spTree>
    <p:extLst>
      <p:ext uri="{BB962C8B-B14F-4D97-AF65-F5344CB8AC3E}">
        <p14:creationId xmlns:p14="http://schemas.microsoft.com/office/powerpoint/2010/main" val="25387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21D32150-8EDA-4132-91E6-E40A13CDAAD3}"/>
              </a:ext>
            </a:extLst>
          </p:cNvPr>
          <p:cNvSpPr txBox="1">
            <a:spLocks/>
          </p:cNvSpPr>
          <p:nvPr/>
        </p:nvSpPr>
        <p:spPr>
          <a:xfrm>
            <a:off x="998827" y="1875569"/>
            <a:ext cx="7462501" cy="3545785"/>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如果飞行器的速度不高，那要在旅途中花费大量（数百万年）的时间，这是一般生命无法承受的</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如果飞行器的速度很高，与星际物质（如陨石）碰撞，把飞行器摧毁的几率会很高。</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从这两方面看，星际旅行几乎是不可能的！</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C637EDEE-653D-4156-B76C-D60D4CECCF87}"/>
              </a:ext>
            </a:extLst>
          </p:cNvPr>
          <p:cNvSpPr>
            <a:spLocks noGrp="1"/>
          </p:cNvSpPr>
          <p:nvPr>
            <p:ph type="title"/>
          </p:nvPr>
        </p:nvSpPr>
        <p:spPr/>
        <p:txBody>
          <a:bodyPr>
            <a:normAutofit/>
          </a:bodyPr>
          <a:lstStyle/>
          <a:p>
            <a:r>
              <a:rPr lang="zh-CN" altLang="en-US" dirty="0"/>
              <a:t>星际旅行的困难</a:t>
            </a:r>
          </a:p>
        </p:txBody>
      </p:sp>
      <p:grpSp>
        <p:nvGrpSpPr>
          <p:cNvPr id="4" name="组合 3">
            <a:extLst>
              <a:ext uri="{FF2B5EF4-FFF2-40B4-BE49-F238E27FC236}">
                <a16:creationId xmlns:a16="http://schemas.microsoft.com/office/drawing/2014/main" id="{6A16620F-215B-4335-A68A-6FE5FA2060BC}"/>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CD9E6A5B-B6EB-41BF-B544-2B6E28011C10}"/>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A6704426-ACE8-4EF6-AE03-606FAFA487C7}"/>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AC1FE4DE-DEF2-4775-9A73-E9FCC305450D}"/>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68287EF7-4098-446C-8C68-BE82237718F7}"/>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2722B661-35B2-47DD-B186-CC1F9303755D}"/>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F892DCE3-2BF6-49C0-99BB-F3B839FEFEE2}"/>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3029822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9CB385B-F500-4023-A001-871B3476E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05" r="5100"/>
          <a:stretch/>
        </p:blipFill>
        <p:spPr>
          <a:xfrm>
            <a:off x="2210244" y="1631041"/>
            <a:ext cx="4723512" cy="30247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F0DE5953-B35B-43C6-84B1-B682264539B6}"/>
              </a:ext>
            </a:extLst>
          </p:cNvPr>
          <p:cNvSpPr txBox="1"/>
          <p:nvPr/>
        </p:nvSpPr>
        <p:spPr>
          <a:xfrm>
            <a:off x="1152395" y="5039410"/>
            <a:ext cx="6721605" cy="1569660"/>
          </a:xfrm>
          <a:prstGeom prst="rect">
            <a:avLst/>
          </a:prstGeom>
          <a:noFill/>
        </p:spPr>
        <p:txBody>
          <a:bodyPr wrap="square">
            <a:spAutoFit/>
          </a:bodyPr>
          <a:lstStyle/>
          <a:p>
            <a:r>
              <a:rPr lang="zh-CN" altLang="zh-CN" sz="3200" dirty="0">
                <a:latin typeface="Arial" panose="020B0604020202020204" pitchFamily="34" charset="0"/>
                <a:ea typeface="微软雅黑" panose="020B0503020204020204" pitchFamily="34" charset="-122"/>
                <a:cs typeface="Arial" panose="020B0604020202020204" pitchFamily="34" charset="0"/>
              </a:rPr>
              <a:t>外星人到底存不存在，不是</a:t>
            </a:r>
            <a:r>
              <a:rPr lang="zh-CN" altLang="en-US" sz="3200" dirty="0">
                <a:latin typeface="Arial" panose="020B0604020202020204" pitchFamily="34" charset="0"/>
                <a:ea typeface="微软雅黑" panose="020B0503020204020204" pitchFamily="34" charset="-122"/>
                <a:cs typeface="Arial" panose="020B0604020202020204" pitchFamily="34" charset="0"/>
              </a:rPr>
              <a:t>哪些</a:t>
            </a:r>
            <a:r>
              <a:rPr lang="zh-CN" altLang="zh-CN" sz="3200" dirty="0">
                <a:latin typeface="Arial" panose="020B0604020202020204" pitchFamily="34" charset="0"/>
                <a:ea typeface="微软雅黑" panose="020B0503020204020204" pitchFamily="34" charset="-122"/>
                <a:cs typeface="Arial" panose="020B0604020202020204" pitchFamily="34" charset="0"/>
              </a:rPr>
              <a:t>专家说了算，也不是多少</a:t>
            </a:r>
            <a:r>
              <a:rPr lang="zh-CN" altLang="en-US" sz="3200" dirty="0">
                <a:latin typeface="Arial" panose="020B0604020202020204" pitchFamily="34" charset="0"/>
                <a:ea typeface="微软雅黑" panose="020B0503020204020204" pitchFamily="34" charset="-122"/>
                <a:cs typeface="Arial" panose="020B0604020202020204" pitchFamily="34" charset="0"/>
              </a:rPr>
              <a:t>人</a:t>
            </a:r>
            <a:r>
              <a:rPr lang="zh-CN" altLang="zh-CN" sz="3200" dirty="0">
                <a:latin typeface="Arial" panose="020B0604020202020204" pitchFamily="34" charset="0"/>
                <a:ea typeface="微软雅黑" panose="020B0503020204020204" pitchFamily="34" charset="-122"/>
                <a:cs typeface="Arial" panose="020B0604020202020204" pitchFamily="34" charset="0"/>
              </a:rPr>
              <a:t>说了算的，还得看证据。</a:t>
            </a:r>
            <a:endParaRPr lang="zh-CN" altLang="en-US" sz="3200" dirty="0"/>
          </a:p>
        </p:txBody>
      </p:sp>
      <p:sp>
        <p:nvSpPr>
          <p:cNvPr id="5" name="标题 1">
            <a:extLst>
              <a:ext uri="{FF2B5EF4-FFF2-40B4-BE49-F238E27FC236}">
                <a16:creationId xmlns:a16="http://schemas.microsoft.com/office/drawing/2014/main" id="{E2FBE78A-0D08-4971-B60E-A28466E76748}"/>
              </a:ext>
            </a:extLst>
          </p:cNvPr>
          <p:cNvSpPr txBox="1">
            <a:spLocks/>
          </p:cNvSpPr>
          <p:nvPr/>
        </p:nvSpPr>
        <p:spPr>
          <a:xfrm>
            <a:off x="-28195" y="439009"/>
            <a:ext cx="9086090" cy="1379581"/>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solidFill>
                  <a:srgbClr val="002060"/>
                </a:solidFill>
              </a:rPr>
              <a:t>没有证据证实的东西不可信！</a:t>
            </a:r>
          </a:p>
        </p:txBody>
      </p:sp>
    </p:spTree>
    <p:extLst>
      <p:ext uri="{BB962C8B-B14F-4D97-AF65-F5344CB8AC3E}">
        <p14:creationId xmlns:p14="http://schemas.microsoft.com/office/powerpoint/2010/main" val="14057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34" presetClass="emph" presetSubtype="0" fill="hold" grpId="0" nodeType="afterEffect">
                                  <p:stCondLst>
                                    <p:cond delay="1000"/>
                                  </p:stCondLst>
                                  <p:iterate type="lt">
                                    <p:tmPct val="10000"/>
                                  </p:iterate>
                                  <p:childTnLst>
                                    <p:animMotion origin="layout" path="M 0.0 0.0 L 0.0 -0.07213" pathEditMode="relative" ptsTypes="">
                                      <p:cBhvr>
                                        <p:cTn id="12" dur="250" accel="50000" decel="50000" autoRev="1" fill="hold">
                                          <p:stCondLst>
                                            <p:cond delay="0"/>
                                          </p:stCondLst>
                                        </p:cTn>
                                        <p:tgtEl>
                                          <p:spTgt spid="5"/>
                                        </p:tgtEl>
                                        <p:attrNameLst>
                                          <p:attrName>ppt_x</p:attrName>
                                          <p:attrName>ppt_y</p:attrName>
                                        </p:attrNameLst>
                                      </p:cBhvr>
                                    </p:animMotion>
                                    <p:animRot by="1500000">
                                      <p:cBhvr>
                                        <p:cTn id="13" dur="125" fill="hold">
                                          <p:stCondLst>
                                            <p:cond delay="0"/>
                                          </p:stCondLst>
                                        </p:cTn>
                                        <p:tgtEl>
                                          <p:spTgt spid="5"/>
                                        </p:tgtEl>
                                        <p:attrNameLst>
                                          <p:attrName>r</p:attrName>
                                        </p:attrNameLst>
                                      </p:cBhvr>
                                    </p:animRot>
                                    <p:animRot by="-1500000">
                                      <p:cBhvr>
                                        <p:cTn id="14" dur="125" fill="hold">
                                          <p:stCondLst>
                                            <p:cond delay="125"/>
                                          </p:stCondLst>
                                        </p:cTn>
                                        <p:tgtEl>
                                          <p:spTgt spid="5"/>
                                        </p:tgtEl>
                                        <p:attrNameLst>
                                          <p:attrName>r</p:attrName>
                                        </p:attrNameLst>
                                      </p:cBhvr>
                                    </p:animRot>
                                    <p:animRot by="-1500000">
                                      <p:cBhvr>
                                        <p:cTn id="15" dur="125" fill="hold">
                                          <p:stCondLst>
                                            <p:cond delay="250"/>
                                          </p:stCondLst>
                                        </p:cTn>
                                        <p:tgtEl>
                                          <p:spTgt spid="5"/>
                                        </p:tgtEl>
                                        <p:attrNameLst>
                                          <p:attrName>r</p:attrName>
                                        </p:attrNameLst>
                                      </p:cBhvr>
                                    </p:animRot>
                                    <p:animRot by="1500000">
                                      <p:cBhvr>
                                        <p:cTn id="16"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5DD7BFEF-A36B-4FC3-A5A3-0CA5099AB4AF}"/>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latin typeface="Arial" panose="020B0604020202020204" pitchFamily="34" charset="0"/>
                <a:ea typeface="微软雅黑" panose="020B0503020204020204" pitchFamily="34" charset="-122"/>
                <a:cs typeface="Arial" panose="020B0604020202020204" pitchFamily="34" charset="0"/>
                <a:sym typeface="+mn-lt"/>
              </a:rPr>
              <a:t>外星人与圣经</a:t>
            </a:r>
          </a:p>
        </p:txBody>
      </p:sp>
      <p:cxnSp>
        <p:nvCxnSpPr>
          <p:cNvPr id="9" name="直线连接符 2">
            <a:extLst>
              <a:ext uri="{FF2B5EF4-FFF2-40B4-BE49-F238E27FC236}">
                <a16:creationId xmlns:a16="http://schemas.microsoft.com/office/drawing/2014/main" id="{51E5D148-FCDE-47E4-98C3-41CAC505EDDD}"/>
              </a:ext>
            </a:extLst>
          </p:cNvPr>
          <p:cNvCxnSpPr>
            <a:cxnSpLocks/>
          </p:cNvCxnSpPr>
          <p:nvPr/>
        </p:nvCxnSpPr>
        <p:spPr>
          <a:xfrm>
            <a:off x="454532" y="3579541"/>
            <a:ext cx="0" cy="292191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81E1496E-6EB7-4835-B28B-D7DC48822479}"/>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7D292E78-5131-417A-9B12-2A7CB60EDC22}"/>
              </a:ext>
            </a:extLst>
          </p:cNvPr>
          <p:cNvCxnSpPr>
            <a:cxnSpLocks/>
          </p:cNvCxnSpPr>
          <p:nvPr/>
        </p:nvCxnSpPr>
        <p:spPr>
          <a:xfrm flipH="1">
            <a:off x="971601" y="35795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CD195932-5CE6-4B96-BAAE-E35B794111E2}"/>
              </a:ext>
            </a:extLst>
          </p:cNvPr>
          <p:cNvCxnSpPr>
            <a:cxnSpLocks/>
            <a:endCxn id="14" idx="3"/>
          </p:cNvCxnSpPr>
          <p:nvPr/>
        </p:nvCxnSpPr>
        <p:spPr>
          <a:xfrm>
            <a:off x="8730208" y="3579541"/>
            <a:ext cx="23485" cy="29230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0A9072E5-3F9B-4B8F-AE37-647116E7FF83}"/>
              </a:ext>
            </a:extLst>
          </p:cNvPr>
          <p:cNvPicPr>
            <a:picLocks noChangeAspect="1"/>
          </p:cNvPicPr>
          <p:nvPr/>
        </p:nvPicPr>
        <p:blipFill rotWithShape="1">
          <a:blip r:embed="rId3"/>
          <a:srcRect l="38822" t="7371" r="20768" b="51298"/>
          <a:stretch/>
        </p:blipFill>
        <p:spPr>
          <a:xfrm>
            <a:off x="503364" y="3314468"/>
            <a:ext cx="544010" cy="530146"/>
          </a:xfrm>
          <a:prstGeom prst="rect">
            <a:avLst/>
          </a:prstGeom>
        </p:spPr>
      </p:pic>
      <p:pic>
        <p:nvPicPr>
          <p:cNvPr id="14" name="图片 13">
            <a:extLst>
              <a:ext uri="{FF2B5EF4-FFF2-40B4-BE49-F238E27FC236}">
                <a16:creationId xmlns:a16="http://schemas.microsoft.com/office/drawing/2014/main" id="{F35591B1-C70D-42D2-90A3-C25FF34CFBCF}"/>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spTree>
    <p:extLst>
      <p:ext uri="{BB962C8B-B14F-4D97-AF65-F5344CB8AC3E}">
        <p14:creationId xmlns:p14="http://schemas.microsoft.com/office/powerpoint/2010/main" val="683918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BAF4E7C2-0F0E-4470-8895-F327E985D7E1}"/>
              </a:ext>
            </a:extLst>
          </p:cNvPr>
          <p:cNvSpPr txBox="1">
            <a:spLocks/>
          </p:cNvSpPr>
          <p:nvPr/>
        </p:nvSpPr>
        <p:spPr>
          <a:xfrm>
            <a:off x="830915" y="1827765"/>
            <a:ext cx="4049259" cy="4139280"/>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lnSpc>
                <a:spcPts val="4240"/>
              </a:lnSpc>
              <a:spcBef>
                <a:spcPct val="0"/>
              </a:spcBef>
              <a:spcAft>
                <a:spcPts val="1200"/>
              </a:spcAft>
              <a:buSzPct val="100000"/>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圣经是神的话语，他告诉我们，地球乃至整个宇宙的都是为人的生存和生活所设计的。那么，圣经有没有提到外星人呢？</a:t>
            </a:r>
          </a:p>
        </p:txBody>
      </p:sp>
      <p:sp>
        <p:nvSpPr>
          <p:cNvPr id="2" name="标题 1">
            <a:extLst>
              <a:ext uri="{FF2B5EF4-FFF2-40B4-BE49-F238E27FC236}">
                <a16:creationId xmlns:a16="http://schemas.microsoft.com/office/drawing/2014/main" id="{0AD91E81-1CCA-4FFE-8D0A-4BA4996E27F3}"/>
              </a:ext>
            </a:extLst>
          </p:cNvPr>
          <p:cNvSpPr>
            <a:spLocks noGrp="1"/>
          </p:cNvSpPr>
          <p:nvPr>
            <p:ph type="title"/>
          </p:nvPr>
        </p:nvSpPr>
        <p:spPr/>
        <p:txBody>
          <a:bodyPr/>
          <a:lstStyle/>
          <a:p>
            <a:r>
              <a:rPr lang="zh-CN" altLang="en-US" dirty="0"/>
              <a:t>外星人与圣经</a:t>
            </a:r>
          </a:p>
        </p:txBody>
      </p:sp>
      <p:grpSp>
        <p:nvGrpSpPr>
          <p:cNvPr id="4" name="组合 3">
            <a:extLst>
              <a:ext uri="{FF2B5EF4-FFF2-40B4-BE49-F238E27FC236}">
                <a16:creationId xmlns:a16="http://schemas.microsoft.com/office/drawing/2014/main" id="{8DEFA519-DAA2-4914-AF7E-68A0901AFEC4}"/>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9AF6C6B3-B81F-4E9B-97E7-F24B3F30CD8F}"/>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BDD6F8D2-B660-4A05-9461-53D98C1E9C9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431BCF5F-65D7-424A-86D2-E3886E3E3E45}"/>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178E163D-4993-4060-B60D-ACF7C93EAA27}"/>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83E6D3D2-E25C-48A0-BE2F-C23319E5766D}"/>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F8171C63-4B2A-4120-8730-F33B93030A92}"/>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2" name="图片 11">
            <a:extLst>
              <a:ext uri="{FF2B5EF4-FFF2-40B4-BE49-F238E27FC236}">
                <a16:creationId xmlns:a16="http://schemas.microsoft.com/office/drawing/2014/main" id="{E3DF5C85-3F86-47C8-AEE6-9607027C75BC}"/>
              </a:ext>
            </a:extLst>
          </p:cNvPr>
          <p:cNvPicPr>
            <a:picLocks noChangeAspect="1"/>
          </p:cNvPicPr>
          <p:nvPr/>
        </p:nvPicPr>
        <p:blipFill>
          <a:blip r:embed="rId5"/>
          <a:srcRect/>
          <a:stretch/>
        </p:blipFill>
        <p:spPr>
          <a:xfrm rot="292331">
            <a:off x="5339242" y="2690733"/>
            <a:ext cx="2905164" cy="2614078"/>
          </a:xfrm>
          <a:prstGeom prst="rect">
            <a:avLst/>
          </a:prstGeom>
        </p:spPr>
      </p:pic>
    </p:spTree>
    <p:extLst>
      <p:ext uri="{BB962C8B-B14F-4D97-AF65-F5344CB8AC3E}">
        <p14:creationId xmlns:p14="http://schemas.microsoft.com/office/powerpoint/2010/main" val="2828684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8226966-84F9-49C3-B48D-40F3B8C5361F}"/>
              </a:ext>
            </a:extLst>
          </p:cNvPr>
          <p:cNvSpPr txBox="1">
            <a:spLocks/>
          </p:cNvSpPr>
          <p:nvPr/>
        </p:nvSpPr>
        <p:spPr>
          <a:xfrm>
            <a:off x="971601" y="2798857"/>
            <a:ext cx="7299016"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1:26</a:t>
            </a:r>
            <a:r>
              <a:rPr lang="zh-CN" altLang="en-US" sz="3200" dirty="0">
                <a:latin typeface="Arial" panose="020B0604020202020204" pitchFamily="34" charset="0"/>
                <a:ea typeface="微软雅黑" panose="020B0503020204020204" pitchFamily="34" charset="-122"/>
                <a:cs typeface="Arial" panose="020B0604020202020204" pitchFamily="34" charset="0"/>
              </a:rPr>
              <a:t> 神说，</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我们要照着我们的形像，按着我们的样式造人，使他们管理海里的鱼，空中的鸟，地上的牲畜，和全地，并地上所爬的一切昆虫</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 </a:t>
            </a:r>
          </a:p>
        </p:txBody>
      </p:sp>
      <p:sp>
        <p:nvSpPr>
          <p:cNvPr id="2" name="标题 1">
            <a:extLst>
              <a:ext uri="{FF2B5EF4-FFF2-40B4-BE49-F238E27FC236}">
                <a16:creationId xmlns:a16="http://schemas.microsoft.com/office/drawing/2014/main" id="{74F075A4-A2C0-450B-A5A9-B62DAB8437B5}"/>
              </a:ext>
            </a:extLst>
          </p:cNvPr>
          <p:cNvSpPr>
            <a:spLocks noGrp="1"/>
          </p:cNvSpPr>
          <p:nvPr>
            <p:ph type="title"/>
          </p:nvPr>
        </p:nvSpPr>
        <p:spPr/>
        <p:txBody>
          <a:bodyPr/>
          <a:lstStyle/>
          <a:p>
            <a:r>
              <a:rPr lang="zh-CN" altLang="en-US" dirty="0"/>
              <a:t>相关经文一</a:t>
            </a:r>
          </a:p>
        </p:txBody>
      </p:sp>
      <p:grpSp>
        <p:nvGrpSpPr>
          <p:cNvPr id="5" name="组合 4">
            <a:extLst>
              <a:ext uri="{FF2B5EF4-FFF2-40B4-BE49-F238E27FC236}">
                <a16:creationId xmlns:a16="http://schemas.microsoft.com/office/drawing/2014/main" id="{E35D214E-5564-434D-A81A-599ECA50FA01}"/>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B7A2BFE9-CF7D-40A2-B9A4-7D8CACD3E594}"/>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BB0080E7-0BDD-4C18-96EE-04C829CEDD5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091E3017-4A0C-401E-A081-BB43E83E5E9A}"/>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B4ED4F2D-DBCA-4345-9E8F-CB7167F59602}"/>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5D825BFD-15B2-4BD2-B7F5-1E5DCDBE3DE8}"/>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39CF6EAE-5624-4BF3-B654-BD393106B7BC}"/>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3766783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8226966-84F9-49C3-B48D-40F3B8C5361F}"/>
              </a:ext>
            </a:extLst>
          </p:cNvPr>
          <p:cNvSpPr txBox="1">
            <a:spLocks/>
          </p:cNvSpPr>
          <p:nvPr/>
        </p:nvSpPr>
        <p:spPr>
          <a:xfrm>
            <a:off x="813143" y="1666646"/>
            <a:ext cx="7541221"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希伯来书</a:t>
            </a:r>
            <a:r>
              <a:rPr lang="en-US" altLang="zh-CN" sz="3200" dirty="0">
                <a:latin typeface="Arial" panose="020B0604020202020204" pitchFamily="34" charset="0"/>
                <a:ea typeface="微软雅黑" panose="020B0503020204020204" pitchFamily="34" charset="-122"/>
                <a:cs typeface="Arial" panose="020B0604020202020204" pitchFamily="34" charset="0"/>
              </a:rPr>
              <a:t>2:5-8</a:t>
            </a:r>
            <a:r>
              <a:rPr lang="zh-CN" altLang="en-US" sz="3200" dirty="0">
                <a:latin typeface="Arial" panose="020B0604020202020204" pitchFamily="34" charset="0"/>
                <a:ea typeface="微软雅黑" panose="020B0503020204020204" pitchFamily="34" charset="-122"/>
                <a:cs typeface="Arial" panose="020B0604020202020204" pitchFamily="34" charset="0"/>
              </a:rPr>
              <a:t>我们所说将来的世界，神原没有交给天使管辖。但有人在经上某处证明说，人算什么，你竟顾念他，世人算什么，你竟眷顾他。你叫他比天使微小一点，（或作你叫他暂时比天使小）赐他荣耀尊贵为冠冕，并将你手所造的都派他管理。叫万物都服在他的脚下。既叫万物都服他，就没有剩下一样不服他的。只是如今我们还不见万物都服他。 </a:t>
            </a:r>
          </a:p>
        </p:txBody>
      </p:sp>
      <p:sp>
        <p:nvSpPr>
          <p:cNvPr id="2" name="标题 1">
            <a:extLst>
              <a:ext uri="{FF2B5EF4-FFF2-40B4-BE49-F238E27FC236}">
                <a16:creationId xmlns:a16="http://schemas.microsoft.com/office/drawing/2014/main" id="{D249BFCD-28C2-410B-B3A4-4791BC13578D}"/>
              </a:ext>
            </a:extLst>
          </p:cNvPr>
          <p:cNvSpPr>
            <a:spLocks noGrp="1"/>
          </p:cNvSpPr>
          <p:nvPr>
            <p:ph type="title"/>
          </p:nvPr>
        </p:nvSpPr>
        <p:spPr/>
        <p:txBody>
          <a:bodyPr/>
          <a:lstStyle/>
          <a:p>
            <a:r>
              <a:rPr lang="zh-CN" altLang="en-US" dirty="0"/>
              <a:t>相关经文一</a:t>
            </a:r>
          </a:p>
        </p:txBody>
      </p:sp>
      <p:grpSp>
        <p:nvGrpSpPr>
          <p:cNvPr id="6" name="组合 5">
            <a:extLst>
              <a:ext uri="{FF2B5EF4-FFF2-40B4-BE49-F238E27FC236}">
                <a16:creationId xmlns:a16="http://schemas.microsoft.com/office/drawing/2014/main" id="{0FDE7F34-C9E8-4F44-9FE7-42784078DC7C}"/>
              </a:ext>
            </a:extLst>
          </p:cNvPr>
          <p:cNvGrpSpPr/>
          <p:nvPr/>
        </p:nvGrpSpPr>
        <p:grpSpPr>
          <a:xfrm>
            <a:off x="454532" y="1202433"/>
            <a:ext cx="8299161" cy="5623315"/>
            <a:chOff x="454532" y="1202433"/>
            <a:chExt cx="8299161" cy="5623315"/>
          </a:xfrm>
        </p:grpSpPr>
        <p:cxnSp>
          <p:nvCxnSpPr>
            <p:cNvPr id="9" name="直线连接符 2">
              <a:extLst>
                <a:ext uri="{FF2B5EF4-FFF2-40B4-BE49-F238E27FC236}">
                  <a16:creationId xmlns:a16="http://schemas.microsoft.com/office/drawing/2014/main" id="{E0E746B6-8135-4182-AC19-E20622AF64BB}"/>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0E782FDD-154D-49CC-AA5A-4EDA818F2524}"/>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70EA7BAC-898D-4E72-B98B-1670ECFAA3DF}"/>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658E1B31-4135-4AF8-B6B5-0CDF9BCDE3CD}"/>
                </a:ext>
              </a:extLst>
            </p:cNvPr>
            <p:cNvCxnSpPr>
              <a:cxnSpLocks/>
              <a:endCxn id="14"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579C4E4F-5B8B-4668-9581-FAA8DD1EB670}"/>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4" name="图片 13">
              <a:extLst>
                <a:ext uri="{FF2B5EF4-FFF2-40B4-BE49-F238E27FC236}">
                  <a16:creationId xmlns:a16="http://schemas.microsoft.com/office/drawing/2014/main" id="{A2A9AD84-6141-452F-A0F7-0DE9FA19DE65}"/>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45507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D27B6DEF-E5F8-48E7-99EE-3D0DBACF5FF2}"/>
              </a:ext>
            </a:extLst>
          </p:cNvPr>
          <p:cNvSpPr txBox="1">
            <a:spLocks/>
          </p:cNvSpPr>
          <p:nvPr/>
        </p:nvSpPr>
        <p:spPr>
          <a:xfrm>
            <a:off x="722406" y="1827765"/>
            <a:ext cx="3895386" cy="329700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人类在神的创造中是唯一的，在整个宇宙中也是唯一的。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我们是按照神的形象被造的。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神完全没有提到在宇宙别的地方也创造了生命。</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E3EAA616-D6A5-41BE-95DD-963E9F6A9D30}"/>
              </a:ext>
            </a:extLst>
          </p:cNvPr>
          <p:cNvSpPr>
            <a:spLocks noGrp="1"/>
          </p:cNvSpPr>
          <p:nvPr>
            <p:ph type="title"/>
          </p:nvPr>
        </p:nvSpPr>
        <p:spPr/>
        <p:txBody>
          <a:bodyPr/>
          <a:lstStyle/>
          <a:p>
            <a:r>
              <a:rPr lang="zh-CN" altLang="en-US" dirty="0"/>
              <a:t>解读一</a:t>
            </a:r>
          </a:p>
        </p:txBody>
      </p:sp>
      <p:grpSp>
        <p:nvGrpSpPr>
          <p:cNvPr id="4" name="组合 3">
            <a:extLst>
              <a:ext uri="{FF2B5EF4-FFF2-40B4-BE49-F238E27FC236}">
                <a16:creationId xmlns:a16="http://schemas.microsoft.com/office/drawing/2014/main" id="{1981FA86-72D7-469F-8BCE-16392390449D}"/>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3DDCAB6C-8B4D-41C5-A866-AE78D65C1CF7}"/>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40ABD32A-4029-440F-9AB0-27FCE82190B8}"/>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C42FFAC8-4CD2-4D09-BD7C-576734ABE034}"/>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E652FA30-1C2A-43C5-B700-17C8AD369134}"/>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476B6DA9-CE58-4C5D-A342-DBDFCCB395D2}"/>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9617CA9F-7B19-443F-B4BD-AF389E1CA307}"/>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4" name="图片 13" descr="男人和女人在游泳&#10;&#10;中度可信度描述已自动生成">
            <a:extLst>
              <a:ext uri="{FF2B5EF4-FFF2-40B4-BE49-F238E27FC236}">
                <a16:creationId xmlns:a16="http://schemas.microsoft.com/office/drawing/2014/main" id="{4426B6C8-7346-4FB4-A7F9-080410435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373" y="1666646"/>
            <a:ext cx="3573185" cy="4520080"/>
          </a:xfrm>
          <a:prstGeom prst="rect">
            <a:avLst/>
          </a:prstGeom>
        </p:spPr>
      </p:pic>
    </p:spTree>
    <p:extLst>
      <p:ext uri="{BB962C8B-B14F-4D97-AF65-F5344CB8AC3E}">
        <p14:creationId xmlns:p14="http://schemas.microsoft.com/office/powerpoint/2010/main" val="720998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BB6F055D-C0F3-44D2-AEC5-F0046CF535AF}"/>
              </a:ext>
            </a:extLst>
          </p:cNvPr>
          <p:cNvSpPr txBox="1">
            <a:spLocks/>
          </p:cNvSpPr>
          <p:nvPr/>
        </p:nvSpPr>
        <p:spPr>
          <a:xfrm>
            <a:off x="985236" y="2818268"/>
            <a:ext cx="7197034"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1:29</a:t>
            </a:r>
            <a:r>
              <a:rPr lang="zh-CN" altLang="en-US" sz="3200" dirty="0">
                <a:latin typeface="Arial" panose="020B0604020202020204" pitchFamily="34" charset="0"/>
                <a:ea typeface="微软雅黑" panose="020B0503020204020204" pitchFamily="34" charset="-122"/>
                <a:cs typeface="Arial" panose="020B0604020202020204" pitchFamily="34" charset="0"/>
              </a:rPr>
              <a:t>神就赐福给他们，又对他们说，要生养众多，遍满地面，治理这地。也要管理海里的鱼，空中的鸟，和地上各样行动的活物。</a:t>
            </a:r>
          </a:p>
        </p:txBody>
      </p:sp>
      <p:sp>
        <p:nvSpPr>
          <p:cNvPr id="2" name="标题 1">
            <a:extLst>
              <a:ext uri="{FF2B5EF4-FFF2-40B4-BE49-F238E27FC236}">
                <a16:creationId xmlns:a16="http://schemas.microsoft.com/office/drawing/2014/main" id="{E7D78C4F-A45B-40F4-A3CC-3609784731A0}"/>
              </a:ext>
            </a:extLst>
          </p:cNvPr>
          <p:cNvSpPr>
            <a:spLocks noGrp="1"/>
          </p:cNvSpPr>
          <p:nvPr>
            <p:ph type="title"/>
          </p:nvPr>
        </p:nvSpPr>
        <p:spPr/>
        <p:txBody>
          <a:bodyPr/>
          <a:lstStyle/>
          <a:p>
            <a:r>
              <a:rPr lang="zh-CN" altLang="en-US" dirty="0"/>
              <a:t>相关经文二</a:t>
            </a:r>
          </a:p>
        </p:txBody>
      </p:sp>
      <p:grpSp>
        <p:nvGrpSpPr>
          <p:cNvPr id="5" name="组合 4">
            <a:extLst>
              <a:ext uri="{FF2B5EF4-FFF2-40B4-BE49-F238E27FC236}">
                <a16:creationId xmlns:a16="http://schemas.microsoft.com/office/drawing/2014/main" id="{3D38DBCF-8514-495A-9F4D-D32731C8735B}"/>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885B4F53-6118-4150-AA49-D24C4D752B67}"/>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C85CE24E-0C4A-4FFD-B846-4136E81669E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81E084F1-3CB1-4D24-BB5C-C5369A9E0E29}"/>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289491EF-2BC5-4857-9997-4F456D6C67B1}"/>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FB5493B6-7959-40E1-9A7C-1354EAB8AA6A}"/>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BAE33AFE-4125-4A05-B53E-7880D35DDEC8}"/>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4157134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386CD51C-C848-4D17-B7B3-A7A3A13E4170}"/>
              </a:ext>
            </a:extLst>
          </p:cNvPr>
          <p:cNvSpPr txBox="1">
            <a:spLocks/>
          </p:cNvSpPr>
          <p:nvPr/>
        </p:nvSpPr>
        <p:spPr>
          <a:xfrm>
            <a:off x="928708" y="2811140"/>
            <a:ext cx="7286584"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诗篇</a:t>
            </a:r>
            <a:r>
              <a:rPr lang="en-US" altLang="zh-CN" sz="3200" dirty="0">
                <a:latin typeface="Arial" panose="020B0604020202020204" pitchFamily="34" charset="0"/>
                <a:ea typeface="微软雅黑" panose="020B0503020204020204" pitchFamily="34" charset="-122"/>
                <a:cs typeface="Arial" panose="020B0604020202020204" pitchFamily="34" charset="0"/>
              </a:rPr>
              <a:t>8:6</a:t>
            </a:r>
            <a:r>
              <a:rPr lang="zh-CN" altLang="en-US" sz="3200" dirty="0">
                <a:latin typeface="Arial" panose="020B0604020202020204" pitchFamily="34" charset="0"/>
                <a:ea typeface="微软雅黑" panose="020B0503020204020204" pitchFamily="34" charset="-122"/>
                <a:cs typeface="Arial" panose="020B0604020202020204" pitchFamily="34" charset="0"/>
              </a:rPr>
              <a:t>你派他管理你手所造的，使万物，就是一切的牛羊，田野的兽，空中的鸟，海里的鱼，凡经行海道的，都服在他的脚下。</a:t>
            </a:r>
          </a:p>
        </p:txBody>
      </p:sp>
      <p:sp>
        <p:nvSpPr>
          <p:cNvPr id="2" name="标题 1">
            <a:extLst>
              <a:ext uri="{FF2B5EF4-FFF2-40B4-BE49-F238E27FC236}">
                <a16:creationId xmlns:a16="http://schemas.microsoft.com/office/drawing/2014/main" id="{4923A77D-885D-465B-8DE9-4E58B2B1F962}"/>
              </a:ext>
            </a:extLst>
          </p:cNvPr>
          <p:cNvSpPr>
            <a:spLocks noGrp="1"/>
          </p:cNvSpPr>
          <p:nvPr>
            <p:ph type="title"/>
          </p:nvPr>
        </p:nvSpPr>
        <p:spPr/>
        <p:txBody>
          <a:bodyPr/>
          <a:lstStyle/>
          <a:p>
            <a:r>
              <a:rPr lang="zh-CN" altLang="en-US" dirty="0"/>
              <a:t>相关经文二</a:t>
            </a:r>
          </a:p>
        </p:txBody>
      </p:sp>
      <p:grpSp>
        <p:nvGrpSpPr>
          <p:cNvPr id="5" name="组合 4">
            <a:extLst>
              <a:ext uri="{FF2B5EF4-FFF2-40B4-BE49-F238E27FC236}">
                <a16:creationId xmlns:a16="http://schemas.microsoft.com/office/drawing/2014/main" id="{5D734A17-787F-4C72-941E-FC46F098DEDF}"/>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0AA05EEE-E8AB-4D1E-8A26-B8BAE0826B4F}"/>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A2FFDE26-8955-4388-A84F-51F5A8842A3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B2275AB8-ADE9-47DA-BB85-56A021181CE4}"/>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DB443F28-254B-495C-ACBE-B11B518FE90A}"/>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04F60640-DA42-4A32-8405-0465FEEB155E}"/>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9092EEAF-180B-4223-A221-3E575B0DDC5F}"/>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551279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330FC3E7-1675-4AB4-BE29-264B864B9458}"/>
              </a:ext>
            </a:extLst>
          </p:cNvPr>
          <p:cNvSpPr txBox="1">
            <a:spLocks/>
          </p:cNvSpPr>
          <p:nvPr/>
        </p:nvSpPr>
        <p:spPr>
          <a:xfrm>
            <a:off x="965753" y="4474974"/>
            <a:ext cx="7444396"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神吩咐人管理全地和地球各样生物。</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神并没有说过在别的星球创造生命，让他们去管理其他包括地球在内的文明。</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F6A7107B-D834-4BF7-BC3A-7BB0E6F1F81D}"/>
              </a:ext>
            </a:extLst>
          </p:cNvPr>
          <p:cNvSpPr>
            <a:spLocks noGrp="1"/>
          </p:cNvSpPr>
          <p:nvPr>
            <p:ph type="title"/>
          </p:nvPr>
        </p:nvSpPr>
        <p:spPr/>
        <p:txBody>
          <a:bodyPr/>
          <a:lstStyle/>
          <a:p>
            <a:r>
              <a:rPr lang="zh-CN" altLang="en-US" dirty="0"/>
              <a:t>解读二</a:t>
            </a:r>
          </a:p>
        </p:txBody>
      </p:sp>
      <p:grpSp>
        <p:nvGrpSpPr>
          <p:cNvPr id="28" name="组合 27">
            <a:extLst>
              <a:ext uri="{FF2B5EF4-FFF2-40B4-BE49-F238E27FC236}">
                <a16:creationId xmlns:a16="http://schemas.microsoft.com/office/drawing/2014/main" id="{550E1D19-BA94-49A3-9DA1-8850B3D187A2}"/>
              </a:ext>
            </a:extLst>
          </p:cNvPr>
          <p:cNvGrpSpPr/>
          <p:nvPr/>
        </p:nvGrpSpPr>
        <p:grpSpPr>
          <a:xfrm>
            <a:off x="454532" y="2242084"/>
            <a:ext cx="8299161" cy="4629384"/>
            <a:chOff x="454532" y="2196364"/>
            <a:chExt cx="8299161" cy="4629384"/>
          </a:xfrm>
        </p:grpSpPr>
        <p:cxnSp>
          <p:nvCxnSpPr>
            <p:cNvPr id="29" name="直线连接符 2">
              <a:extLst>
                <a:ext uri="{FF2B5EF4-FFF2-40B4-BE49-F238E27FC236}">
                  <a16:creationId xmlns:a16="http://schemas.microsoft.com/office/drawing/2014/main" id="{42DF11DC-AF4D-410C-B2DE-37A5AE1EF726}"/>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30" name="直线连接符 3">
              <a:extLst>
                <a:ext uri="{FF2B5EF4-FFF2-40B4-BE49-F238E27FC236}">
                  <a16:creationId xmlns:a16="http://schemas.microsoft.com/office/drawing/2014/main" id="{A43E9047-2872-4BE5-B611-EE0D75331D31}"/>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31" name="直线连接符 4">
              <a:extLst>
                <a:ext uri="{FF2B5EF4-FFF2-40B4-BE49-F238E27FC236}">
                  <a16:creationId xmlns:a16="http://schemas.microsoft.com/office/drawing/2014/main" id="{1270BB6E-4417-48E8-A3D8-393B6AC5D754}"/>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直线连接符 5">
              <a:extLst>
                <a:ext uri="{FF2B5EF4-FFF2-40B4-BE49-F238E27FC236}">
                  <a16:creationId xmlns:a16="http://schemas.microsoft.com/office/drawing/2014/main" id="{12A8CC5C-5470-46CB-92D5-8644C8576E63}"/>
                </a:ext>
              </a:extLst>
            </p:cNvPr>
            <p:cNvCxnSpPr>
              <a:cxnSpLocks/>
              <a:endCxn id="34"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3" name="图片 32">
              <a:extLst>
                <a:ext uri="{FF2B5EF4-FFF2-40B4-BE49-F238E27FC236}">
                  <a16:creationId xmlns:a16="http://schemas.microsoft.com/office/drawing/2014/main" id="{D6A9ED3D-3A08-4DF0-8A2D-93C061D26DC8}"/>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34" name="图片 33">
              <a:extLst>
                <a:ext uri="{FF2B5EF4-FFF2-40B4-BE49-F238E27FC236}">
                  <a16:creationId xmlns:a16="http://schemas.microsoft.com/office/drawing/2014/main" id="{22CC9DD3-D980-4AFB-8CAE-C1FA99F168A7}"/>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38" name="图片 37" descr="图片包含 草, 站, 长颈鹿, 田地&#10;&#10;描述已自动生成">
            <a:extLst>
              <a:ext uri="{FF2B5EF4-FFF2-40B4-BE49-F238E27FC236}">
                <a16:creationId xmlns:a16="http://schemas.microsoft.com/office/drawing/2014/main" id="{43571698-3D73-4FCD-B043-1A753D69B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782" y="1394347"/>
            <a:ext cx="7027172" cy="2998260"/>
          </a:xfrm>
          <a:prstGeom prst="rect">
            <a:avLst/>
          </a:prstGeom>
        </p:spPr>
      </p:pic>
    </p:spTree>
    <p:extLst>
      <p:ext uri="{BB962C8B-B14F-4D97-AF65-F5344CB8AC3E}">
        <p14:creationId xmlns:p14="http://schemas.microsoft.com/office/powerpoint/2010/main" val="3638770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71A98-721D-4AD0-8A4A-7E2949F5063D}"/>
              </a:ext>
            </a:extLst>
          </p:cNvPr>
          <p:cNvSpPr>
            <a:spLocks noGrp="1"/>
          </p:cNvSpPr>
          <p:nvPr>
            <p:ph type="title"/>
          </p:nvPr>
        </p:nvSpPr>
        <p:spPr/>
        <p:txBody>
          <a:bodyPr/>
          <a:lstStyle/>
          <a:p>
            <a:r>
              <a:rPr lang="zh-CN" altLang="en-US" dirty="0"/>
              <a:t>解读二</a:t>
            </a:r>
          </a:p>
        </p:txBody>
      </p:sp>
      <p:grpSp>
        <p:nvGrpSpPr>
          <p:cNvPr id="4" name="组合 3">
            <a:extLst>
              <a:ext uri="{FF2B5EF4-FFF2-40B4-BE49-F238E27FC236}">
                <a16:creationId xmlns:a16="http://schemas.microsoft.com/office/drawing/2014/main" id="{05CCF981-0632-4C1C-8B79-6E854E5E999F}"/>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0848DB97-7E5A-4B8F-B469-60BC7711CAF9}"/>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2D941D31-27BF-4ECE-A5DF-1563EF906B00}"/>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222B4ADE-4E6D-48B5-9D4B-6A870109FE53}"/>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3386D755-C773-4ADE-8D9D-46DB64721853}"/>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8DFB1F44-0692-4537-8EDF-A52BBE346C68}"/>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E79B3D59-AC34-4A82-A2EC-5EB16B4C8DE9}"/>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2" name="文本占位符 22">
            <a:extLst>
              <a:ext uri="{FF2B5EF4-FFF2-40B4-BE49-F238E27FC236}">
                <a16:creationId xmlns:a16="http://schemas.microsoft.com/office/drawing/2014/main" id="{D162EE67-C551-4870-AAC7-BDC7F38E2B1D}"/>
              </a:ext>
            </a:extLst>
          </p:cNvPr>
          <p:cNvSpPr txBox="1">
            <a:spLocks/>
          </p:cNvSpPr>
          <p:nvPr/>
        </p:nvSpPr>
        <p:spPr>
          <a:xfrm>
            <a:off x="749279" y="1749273"/>
            <a:ext cx="3943702"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lnSpc>
                <a:spcPct val="150000"/>
              </a:lnSpc>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假如真的有外星人从别的星球到达地球，而且文明等级比我们高很多，那将会是外星人来管理人类。</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ct val="150000"/>
              </a:lnSpc>
              <a:spcBef>
                <a:spcPct val="0"/>
              </a:spcBef>
              <a:spcAft>
                <a:spcPts val="6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这点跟圣经中神的话并不相符。</a:t>
            </a:r>
          </a:p>
        </p:txBody>
      </p:sp>
      <p:pic>
        <p:nvPicPr>
          <p:cNvPr id="23" name="图片 22" descr="图片包含 桌子, 年轻, 男人, 女人&#10;&#10;描述已自动生成">
            <a:extLst>
              <a:ext uri="{FF2B5EF4-FFF2-40B4-BE49-F238E27FC236}">
                <a16:creationId xmlns:a16="http://schemas.microsoft.com/office/drawing/2014/main" id="{54ED5E92-317B-47DF-BC2D-88C557384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728" y="1666647"/>
            <a:ext cx="3380903" cy="4520080"/>
          </a:xfrm>
          <a:prstGeom prst="rect">
            <a:avLst/>
          </a:prstGeom>
        </p:spPr>
      </p:pic>
    </p:spTree>
    <p:extLst>
      <p:ext uri="{BB962C8B-B14F-4D97-AF65-F5344CB8AC3E}">
        <p14:creationId xmlns:p14="http://schemas.microsoft.com/office/powerpoint/2010/main" val="3335707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615203DE-5B2A-4737-9F45-4163533A2285}"/>
              </a:ext>
            </a:extLst>
          </p:cNvPr>
          <p:cNvSpPr txBox="1">
            <a:spLocks/>
          </p:cNvSpPr>
          <p:nvPr/>
        </p:nvSpPr>
        <p:spPr>
          <a:xfrm>
            <a:off x="1088094" y="2810859"/>
            <a:ext cx="7032039"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罗马书</a:t>
            </a:r>
            <a:r>
              <a:rPr lang="en-US" altLang="zh-CN" sz="3200" dirty="0">
                <a:latin typeface="Arial" panose="020B0604020202020204" pitchFamily="34" charset="0"/>
                <a:ea typeface="微软雅黑" panose="020B0503020204020204" pitchFamily="34" charset="-122"/>
                <a:cs typeface="Arial" panose="020B0604020202020204" pitchFamily="34" charset="0"/>
              </a:rPr>
              <a:t>8:21-22</a:t>
            </a:r>
            <a:r>
              <a:rPr lang="zh-CN" altLang="en-US" sz="3200" dirty="0">
                <a:latin typeface="Arial" panose="020B0604020202020204" pitchFamily="34" charset="0"/>
                <a:ea typeface="微软雅黑" panose="020B0503020204020204" pitchFamily="34" charset="-122"/>
                <a:cs typeface="Arial" panose="020B0604020202020204" pitchFamily="34" charset="0"/>
              </a:rPr>
              <a:t>但受造之物仍然指望脱离败坏的辖制，得享神儿女自由的荣耀。我们知道</a:t>
            </a:r>
            <a:r>
              <a:rPr lang="zh-CN" altLang="en-US" sz="3200" b="1" dirty="0">
                <a:latin typeface="Arial" panose="020B0604020202020204" pitchFamily="34" charset="0"/>
                <a:ea typeface="微软雅黑" panose="020B0503020204020204" pitchFamily="34" charset="-122"/>
                <a:cs typeface="Arial" panose="020B0604020202020204" pitchFamily="34" charset="0"/>
              </a:rPr>
              <a:t>一切受造之物</a:t>
            </a:r>
            <a:r>
              <a:rPr lang="zh-CN" altLang="en-US" sz="3200" dirty="0">
                <a:latin typeface="Arial" panose="020B0604020202020204" pitchFamily="34" charset="0"/>
                <a:ea typeface="微软雅黑" panose="020B0503020204020204" pitchFamily="34" charset="-122"/>
                <a:cs typeface="Arial" panose="020B0604020202020204" pitchFamily="34" charset="0"/>
              </a:rPr>
              <a:t>，一同叹息劳苦，直到如今。 </a:t>
            </a:r>
          </a:p>
        </p:txBody>
      </p:sp>
      <p:sp>
        <p:nvSpPr>
          <p:cNvPr id="2" name="标题 1">
            <a:extLst>
              <a:ext uri="{FF2B5EF4-FFF2-40B4-BE49-F238E27FC236}">
                <a16:creationId xmlns:a16="http://schemas.microsoft.com/office/drawing/2014/main" id="{F36734DC-97DD-4D67-AADF-293EE882FB8D}"/>
              </a:ext>
            </a:extLst>
          </p:cNvPr>
          <p:cNvSpPr>
            <a:spLocks noGrp="1"/>
          </p:cNvSpPr>
          <p:nvPr>
            <p:ph type="title"/>
          </p:nvPr>
        </p:nvSpPr>
        <p:spPr/>
        <p:txBody>
          <a:bodyPr/>
          <a:lstStyle/>
          <a:p>
            <a:r>
              <a:rPr lang="zh-CN" altLang="en-US" dirty="0"/>
              <a:t>相关经文三</a:t>
            </a:r>
          </a:p>
        </p:txBody>
      </p:sp>
      <p:grpSp>
        <p:nvGrpSpPr>
          <p:cNvPr id="5" name="组合 4">
            <a:extLst>
              <a:ext uri="{FF2B5EF4-FFF2-40B4-BE49-F238E27FC236}">
                <a16:creationId xmlns:a16="http://schemas.microsoft.com/office/drawing/2014/main" id="{F37443D4-E74E-47AE-A881-6A1B28835B33}"/>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450BA765-F836-4561-A253-E89CCE43BF0E}"/>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7FDB59E5-9FB9-4A86-BC25-7EEDC56A277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CFB54D46-340B-48A7-8897-051BE5B6C520}"/>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3F69430C-7FBF-48A5-8EDC-9350BFE6191D}"/>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1DA3F1A6-BB60-47D3-8734-9056B6AAC5BD}"/>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9A232717-A4BF-474E-879F-FBF29253142C}"/>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950060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32454-B056-4E05-8F94-69D0F8D6D4F0}"/>
              </a:ext>
            </a:extLst>
          </p:cNvPr>
          <p:cNvSpPr>
            <a:spLocks noGrp="1"/>
          </p:cNvSpPr>
          <p:nvPr>
            <p:ph type="title"/>
          </p:nvPr>
        </p:nvSpPr>
        <p:spPr/>
        <p:txBody>
          <a:bodyPr/>
          <a:lstStyle/>
          <a:p>
            <a:r>
              <a:rPr lang="zh-CN" altLang="en-US" dirty="0"/>
              <a:t>课堂内容</a:t>
            </a:r>
          </a:p>
        </p:txBody>
      </p:sp>
      <p:sp>
        <p:nvSpPr>
          <p:cNvPr id="19" name="TextBox 13">
            <a:extLst>
              <a:ext uri="{FF2B5EF4-FFF2-40B4-BE49-F238E27FC236}">
                <a16:creationId xmlns:a16="http://schemas.microsoft.com/office/drawing/2014/main" id="{C603EED3-0998-4A7B-AF56-0F17FC59A158}"/>
              </a:ext>
            </a:extLst>
          </p:cNvPr>
          <p:cNvSpPr txBox="1"/>
          <p:nvPr/>
        </p:nvSpPr>
        <p:spPr>
          <a:xfrm>
            <a:off x="2575146" y="1785569"/>
            <a:ext cx="4535578" cy="2483359"/>
          </a:xfrm>
          <a:prstGeom prst="rect">
            <a:avLst/>
          </a:prstGeom>
          <a:noFill/>
        </p:spPr>
        <p:txBody>
          <a:bodyPr wrap="square" lIns="51422" tIns="25711" rIns="51422" bIns="25711" rtlCol="0">
            <a:spAutoFit/>
          </a:bodyPr>
          <a:lstStyle/>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外星人与进化论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搜索地外文明计划</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星际旅行的可能性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514350" indent="-514350" defTabSz="1219170">
              <a:spcBef>
                <a:spcPct val="0"/>
              </a:spcBef>
              <a:spcAft>
                <a:spcPts val="1200"/>
              </a:spcAft>
              <a:buFont typeface="+mj-lt"/>
              <a:buAutoNum type="arabicPeriod"/>
            </a:pPr>
            <a:r>
              <a:rPr lang="zh-CN" altLang="en-US" sz="3200" dirty="0">
                <a:latin typeface="Arial" panose="020B0604020202020204" pitchFamily="34" charset="0"/>
                <a:ea typeface="微软雅黑" panose="020B0503020204020204" pitchFamily="34" charset="-122"/>
                <a:cs typeface="Arial" panose="020B0604020202020204" pitchFamily="34" charset="0"/>
              </a:rPr>
              <a:t>外星人与圣经</a:t>
            </a:r>
          </a:p>
        </p:txBody>
      </p:sp>
      <p:grpSp>
        <p:nvGrpSpPr>
          <p:cNvPr id="20" name="组合 19">
            <a:extLst>
              <a:ext uri="{FF2B5EF4-FFF2-40B4-BE49-F238E27FC236}">
                <a16:creationId xmlns:a16="http://schemas.microsoft.com/office/drawing/2014/main" id="{E1CFE8E4-F621-4DA8-BA92-B60CEE40CD54}"/>
              </a:ext>
            </a:extLst>
          </p:cNvPr>
          <p:cNvGrpSpPr/>
          <p:nvPr/>
        </p:nvGrpSpPr>
        <p:grpSpPr>
          <a:xfrm>
            <a:off x="454532" y="1202433"/>
            <a:ext cx="8299161" cy="5623315"/>
            <a:chOff x="454532" y="1202433"/>
            <a:chExt cx="8299161" cy="5623315"/>
          </a:xfrm>
        </p:grpSpPr>
        <p:cxnSp>
          <p:nvCxnSpPr>
            <p:cNvPr id="21" name="直线连接符 2">
              <a:extLst>
                <a:ext uri="{FF2B5EF4-FFF2-40B4-BE49-F238E27FC236}">
                  <a16:creationId xmlns:a16="http://schemas.microsoft.com/office/drawing/2014/main" id="{F403949A-5045-419E-A150-0EBA1E785B8D}"/>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2" name="直线连接符 3">
              <a:extLst>
                <a:ext uri="{FF2B5EF4-FFF2-40B4-BE49-F238E27FC236}">
                  <a16:creationId xmlns:a16="http://schemas.microsoft.com/office/drawing/2014/main" id="{5B4F276A-E943-430B-9633-0285B15FFCB7}"/>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3" name="直线连接符 4">
              <a:extLst>
                <a:ext uri="{FF2B5EF4-FFF2-40B4-BE49-F238E27FC236}">
                  <a16:creationId xmlns:a16="http://schemas.microsoft.com/office/drawing/2014/main" id="{BFDB9FB8-F9D9-40F6-92AC-B4FB3EF07DE0}"/>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线连接符 5">
              <a:extLst>
                <a:ext uri="{FF2B5EF4-FFF2-40B4-BE49-F238E27FC236}">
                  <a16:creationId xmlns:a16="http://schemas.microsoft.com/office/drawing/2014/main" id="{89617F8D-F535-4AA8-ABA8-818BEC240DDC}"/>
                </a:ext>
              </a:extLst>
            </p:cNvPr>
            <p:cNvCxnSpPr>
              <a:cxnSpLocks/>
              <a:endCxn id="26"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5" name="图片 24">
              <a:extLst>
                <a:ext uri="{FF2B5EF4-FFF2-40B4-BE49-F238E27FC236}">
                  <a16:creationId xmlns:a16="http://schemas.microsoft.com/office/drawing/2014/main" id="{703346F3-C9AE-45A3-829E-DE54455F19B4}"/>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26" name="图片 25">
              <a:extLst>
                <a:ext uri="{FF2B5EF4-FFF2-40B4-BE49-F238E27FC236}">
                  <a16:creationId xmlns:a16="http://schemas.microsoft.com/office/drawing/2014/main" id="{BBCDA712-0827-4445-88EB-9884D074E551}"/>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1" name="文本框 10">
            <a:extLst>
              <a:ext uri="{FF2B5EF4-FFF2-40B4-BE49-F238E27FC236}">
                <a16:creationId xmlns:a16="http://schemas.microsoft.com/office/drawing/2014/main" id="{FC32D050-BE64-4286-AFC0-B5291D319918}"/>
              </a:ext>
            </a:extLst>
          </p:cNvPr>
          <p:cNvSpPr txBox="1"/>
          <p:nvPr/>
        </p:nvSpPr>
        <p:spPr>
          <a:xfrm>
            <a:off x="1074946" y="4575059"/>
            <a:ext cx="7191628" cy="1754326"/>
          </a:xfrm>
          <a:prstGeom prst="rect">
            <a:avLst/>
          </a:prstGeom>
          <a:noFill/>
        </p:spPr>
        <p:txBody>
          <a:bodyPr wrap="square">
            <a:spAutoFit/>
          </a:bodyPr>
          <a:lstStyle/>
          <a:p>
            <a:pPr algn="ctr"/>
            <a:r>
              <a:rPr lang="zh-CN" altLang="en-US" sz="2800" dirty="0">
                <a:latin typeface="Arial" panose="020B0604020202020204" pitchFamily="34" charset="0"/>
                <a:ea typeface="微软雅黑" panose="020B0503020204020204" pitchFamily="34" charset="-122"/>
                <a:cs typeface="Arial" panose="020B0604020202020204" pitchFamily="34" charset="0"/>
              </a:rPr>
              <a:t>你将能</a:t>
            </a:r>
            <a:r>
              <a:rPr lang="zh-TW" altLang="zh-CN" sz="2800" dirty="0">
                <a:latin typeface="Arial" panose="020B0604020202020204" pitchFamily="34" charset="0"/>
                <a:ea typeface="微软雅黑" panose="020B0503020204020204" pitchFamily="34" charset="-122"/>
                <a:cs typeface="Arial" panose="020B0604020202020204" pitchFamily="34" charset="0"/>
              </a:rPr>
              <a:t>回答</a:t>
            </a:r>
            <a:r>
              <a:rPr lang="zh-TW"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两个</a:t>
            </a:r>
            <a:r>
              <a:rPr lang="zh-TW" altLang="zh-CN" sz="2800" dirty="0">
                <a:latin typeface="Arial" panose="020B0604020202020204" pitchFamily="34" charset="0"/>
                <a:ea typeface="微软雅黑" panose="020B0503020204020204" pitchFamily="34" charset="-122"/>
                <a:cs typeface="Arial" panose="020B0604020202020204" pitchFamily="34" charset="0"/>
              </a:rPr>
              <a:t>问题：</a:t>
            </a:r>
            <a:endParaRPr lang="en-US" altLang="zh-TW" sz="2800" dirty="0">
              <a:latin typeface="Arial" panose="020B0604020202020204" pitchFamily="34" charset="0"/>
              <a:ea typeface="微软雅黑" panose="020B0503020204020204" pitchFamily="34" charset="-122"/>
              <a:cs typeface="Arial" panose="020B0604020202020204" pitchFamily="34" charset="0"/>
            </a:endParaRPr>
          </a:p>
          <a:p>
            <a:pPr algn="ctr"/>
            <a:endParaRPr lang="zh-CN" altLang="zh-CN" sz="1000" dirty="0">
              <a:latin typeface="Arial" panose="020B0604020202020204" pitchFamily="34" charset="0"/>
              <a:ea typeface="微软雅黑" panose="020B0503020204020204" pitchFamily="34" charset="-122"/>
              <a:cs typeface="Arial" panose="020B0604020202020204" pitchFamily="34" charset="0"/>
            </a:endParaRPr>
          </a:p>
          <a:p>
            <a:pPr marL="514350" indent="-514350" algn="ctr" defTabSz="1219170">
              <a:spcBef>
                <a:spcPct val="0"/>
              </a:spcBef>
              <a:spcAft>
                <a:spcPts val="1200"/>
              </a:spcAft>
              <a:buFont typeface="+mj-lt"/>
              <a:buAutoNum type="arabicPeriod"/>
            </a:pPr>
            <a:r>
              <a:rPr lang="zh-CN" altLang="zh-CN" sz="2800" dirty="0">
                <a:latin typeface="Arial" panose="020B0604020202020204" pitchFamily="34" charset="0"/>
                <a:ea typeface="微软雅黑" panose="020B0503020204020204" pitchFamily="34" charset="-122"/>
                <a:cs typeface="Arial" panose="020B0604020202020204" pitchFamily="34" charset="0"/>
              </a:rPr>
              <a:t>在真实的世界里，到底有没有外星人呢？</a:t>
            </a:r>
          </a:p>
          <a:p>
            <a:pPr marL="514350" indent="-514350" algn="ctr" defTabSz="1219170">
              <a:spcBef>
                <a:spcPct val="0"/>
              </a:spcBef>
              <a:spcAft>
                <a:spcPts val="1200"/>
              </a:spcAft>
              <a:buFont typeface="+mj-lt"/>
              <a:buAutoNum type="arabicPeriod"/>
            </a:pPr>
            <a:r>
              <a:rPr lang="zh-CN" altLang="zh-CN" sz="2800" dirty="0">
                <a:latin typeface="Arial" panose="020B0604020202020204" pitchFamily="34" charset="0"/>
                <a:ea typeface="微软雅黑" panose="020B0503020204020204" pitchFamily="34" charset="-122"/>
                <a:cs typeface="Arial" panose="020B0604020202020204" pitchFamily="34" charset="0"/>
              </a:rPr>
              <a:t>作为基督徒，我们</a:t>
            </a:r>
            <a:r>
              <a:rPr lang="zh-CN" altLang="en-US" sz="2800" dirty="0">
                <a:latin typeface="Arial" panose="020B0604020202020204" pitchFamily="34" charset="0"/>
                <a:ea typeface="微软雅黑" panose="020B0503020204020204" pitchFamily="34" charset="-122"/>
                <a:cs typeface="Arial" panose="020B0604020202020204" pitchFamily="34" charset="0"/>
              </a:rPr>
              <a:t>如何</a:t>
            </a:r>
            <a:r>
              <a:rPr lang="zh-CN" altLang="zh-CN" sz="2800" dirty="0">
                <a:latin typeface="Arial" panose="020B0604020202020204" pitchFamily="34" charset="0"/>
                <a:ea typeface="微软雅黑" panose="020B0503020204020204" pitchFamily="34" charset="-122"/>
                <a:cs typeface="Arial" panose="020B0604020202020204" pitchFamily="34" charset="0"/>
              </a:rPr>
              <a:t>对待外星人</a:t>
            </a:r>
            <a:r>
              <a:rPr lang="zh-CN" altLang="en-US" sz="2800" dirty="0">
                <a:latin typeface="Arial" panose="020B0604020202020204" pitchFamily="34" charset="0"/>
                <a:ea typeface="微软雅黑" panose="020B0503020204020204" pitchFamily="34" charset="-122"/>
                <a:cs typeface="Arial" panose="020B0604020202020204" pitchFamily="34" charset="0"/>
              </a:rPr>
              <a:t>的话题</a:t>
            </a:r>
            <a:r>
              <a:rPr lang="zh-CN" altLang="zh-CN" sz="2800" dirty="0">
                <a:latin typeface="Arial" panose="020B0604020202020204" pitchFamily="34" charset="0"/>
                <a:ea typeface="微软雅黑" panose="020B0503020204020204" pitchFamily="34" charset="-122"/>
                <a:cs typeface="Arial" panose="020B0604020202020204" pitchFamily="34" charset="0"/>
              </a:rPr>
              <a:t>？</a:t>
            </a:r>
          </a:p>
        </p:txBody>
      </p:sp>
    </p:spTree>
    <p:extLst>
      <p:ext uri="{BB962C8B-B14F-4D97-AF65-F5344CB8AC3E}">
        <p14:creationId xmlns:p14="http://schemas.microsoft.com/office/powerpoint/2010/main" val="5630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EDEF9E-000E-42A9-ACD7-10B35847F165}"/>
              </a:ext>
            </a:extLst>
          </p:cNvPr>
          <p:cNvSpPr>
            <a:spLocks noGrp="1"/>
          </p:cNvSpPr>
          <p:nvPr>
            <p:ph type="title"/>
          </p:nvPr>
        </p:nvSpPr>
        <p:spPr/>
        <p:txBody>
          <a:bodyPr/>
          <a:lstStyle/>
          <a:p>
            <a:r>
              <a:rPr lang="zh-CN" altLang="en-US" dirty="0"/>
              <a:t>解读三</a:t>
            </a:r>
          </a:p>
        </p:txBody>
      </p:sp>
      <p:grpSp>
        <p:nvGrpSpPr>
          <p:cNvPr id="4" name="组合 3">
            <a:extLst>
              <a:ext uri="{FF2B5EF4-FFF2-40B4-BE49-F238E27FC236}">
                <a16:creationId xmlns:a16="http://schemas.microsoft.com/office/drawing/2014/main" id="{3B3288C1-73A8-479D-8009-877CF759847F}"/>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2816D2E2-4630-4C76-9F74-CA81CD8DFD8D}"/>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8084C148-7A40-41B3-86E3-6F6DE8488482}"/>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EB408C3B-97D6-45F5-8E89-501A6B0DF692}"/>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54A78642-22BA-44EE-8155-8504588C366A}"/>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2AD7049A-C5DC-4D58-8B99-084BA719551B}"/>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10069F06-AAC7-45A9-921C-C0CDDFBFA68A}"/>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2" name="文本占位符 22">
            <a:extLst>
              <a:ext uri="{FF2B5EF4-FFF2-40B4-BE49-F238E27FC236}">
                <a16:creationId xmlns:a16="http://schemas.microsoft.com/office/drawing/2014/main" id="{4C1A7EE7-8CAF-4805-B1BA-43EA5AF74946}"/>
              </a:ext>
            </a:extLst>
          </p:cNvPr>
          <p:cNvSpPr txBox="1">
            <a:spLocks/>
          </p:cNvSpPr>
          <p:nvPr/>
        </p:nvSpPr>
        <p:spPr>
          <a:xfrm>
            <a:off x="775368" y="2126421"/>
            <a:ext cx="4231447" cy="190747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12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如果真的有外星人，经文里面“一切受造之物”也包括所谓的外星人</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ClrTx/>
              <a:buSzPct val="100000"/>
              <a:buFont typeface="Arial" panose="020B0604020202020204" pitchFamily="34" charset="0"/>
              <a:buChar char="•"/>
              <a:defRPr/>
            </a:pPr>
            <a:r>
              <a:rPr lang="zh-CN" altLang="en-US" sz="2800" dirty="0">
                <a:latin typeface="Arial" panose="020B0604020202020204" pitchFamily="34" charset="0"/>
                <a:ea typeface="微软雅黑" panose="020B0503020204020204" pitchFamily="34" charset="-122"/>
                <a:cs typeface="Arial" panose="020B0604020202020204" pitchFamily="34" charset="0"/>
              </a:rPr>
              <a:t>假如神也在别的星球创造了生命，按照经文的说法，这些外星生命也在“一同叹息劳苦，直到如今”。</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p:txBody>
      </p:sp>
      <p:pic>
        <p:nvPicPr>
          <p:cNvPr id="14" name="图片 13">
            <a:extLst>
              <a:ext uri="{FF2B5EF4-FFF2-40B4-BE49-F238E27FC236}">
                <a16:creationId xmlns:a16="http://schemas.microsoft.com/office/drawing/2014/main" id="{88C6F156-8A95-43C4-804E-8906B63D17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37570" y="1669669"/>
            <a:ext cx="3331057" cy="4504498"/>
          </a:xfrm>
          <a:prstGeom prst="rect">
            <a:avLst/>
          </a:prstGeom>
        </p:spPr>
      </p:pic>
    </p:spTree>
    <p:extLst>
      <p:ext uri="{BB962C8B-B14F-4D97-AF65-F5344CB8AC3E}">
        <p14:creationId xmlns:p14="http://schemas.microsoft.com/office/powerpoint/2010/main" val="3656530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6340E3BE-4A84-4A95-B383-8439D6C908AD}"/>
              </a:ext>
            </a:extLst>
          </p:cNvPr>
          <p:cNvSpPr txBox="1">
            <a:spLocks/>
          </p:cNvSpPr>
          <p:nvPr/>
        </p:nvSpPr>
        <p:spPr>
          <a:xfrm>
            <a:off x="957824" y="1817520"/>
            <a:ext cx="7200900" cy="190747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gn="just"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整个宇宙都是受到诅咒，而且有一整套的自然法则。</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导致人生老病死的自然规律，在宇宙任何地方都有效，会导致所有生命都会最终死亡。</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SzPct val="100000"/>
              <a:buFont typeface="Arial" panose="020B0604020202020204" pitchFamily="34" charset="0"/>
              <a:buChar char="•"/>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我们面对死亡是因为亚当犯罪，而我们都是他的后代。但外星人死亡又是因为什么呢？</a:t>
            </a:r>
            <a:endPar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 name="组合 3">
            <a:extLst>
              <a:ext uri="{FF2B5EF4-FFF2-40B4-BE49-F238E27FC236}">
                <a16:creationId xmlns:a16="http://schemas.microsoft.com/office/drawing/2014/main" id="{FDE5034B-AD7C-4EC1-BD71-E7CB50200B9C}"/>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7377E3D7-AAB0-4BEE-B509-CDEB9A7E4599}"/>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928A8EB0-C1AF-4689-AF05-27D422746BEB}"/>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9DC06E2E-67D4-4684-BDA5-282604233CC6}"/>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88C82D0A-7C9C-4228-A3E9-017E06D5F094}"/>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C52FC5D6-6777-4991-B6DE-DB3778150660}"/>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BBB44CE4-AE5F-4F22-A6C4-02F0849225E6}"/>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2" name="标题 1">
            <a:extLst>
              <a:ext uri="{FF2B5EF4-FFF2-40B4-BE49-F238E27FC236}">
                <a16:creationId xmlns:a16="http://schemas.microsoft.com/office/drawing/2014/main" id="{D78D5A19-D9FE-4664-96E2-94B2FA345810}"/>
              </a:ext>
            </a:extLst>
          </p:cNvPr>
          <p:cNvSpPr>
            <a:spLocks noGrp="1"/>
          </p:cNvSpPr>
          <p:nvPr>
            <p:ph type="title"/>
          </p:nvPr>
        </p:nvSpPr>
        <p:spPr>
          <a:xfrm>
            <a:off x="0" y="327172"/>
            <a:ext cx="9144000" cy="780075"/>
          </a:xfrm>
        </p:spPr>
        <p:txBody>
          <a:bodyPr/>
          <a:lstStyle/>
          <a:p>
            <a:r>
              <a:rPr lang="zh-CN" altLang="en-US" dirty="0"/>
              <a:t>外星人没有合理的死亡原因</a:t>
            </a:r>
          </a:p>
        </p:txBody>
      </p:sp>
    </p:spTree>
    <p:extLst>
      <p:ext uri="{BB962C8B-B14F-4D97-AF65-F5344CB8AC3E}">
        <p14:creationId xmlns:p14="http://schemas.microsoft.com/office/powerpoint/2010/main" val="2921146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9A9F019D-A363-4145-9A12-A6E57BC84655}"/>
              </a:ext>
            </a:extLst>
          </p:cNvPr>
          <p:cNvSpPr txBox="1">
            <a:spLocks/>
          </p:cNvSpPr>
          <p:nvPr/>
        </p:nvSpPr>
        <p:spPr>
          <a:xfrm>
            <a:off x="775369" y="2194258"/>
            <a:ext cx="2632848" cy="3592054"/>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启示录</a:t>
            </a:r>
            <a:r>
              <a:rPr lang="en-US" altLang="zh-CN" sz="3200" dirty="0">
                <a:latin typeface="Arial" panose="020B0604020202020204" pitchFamily="34" charset="0"/>
                <a:ea typeface="微软雅黑" panose="020B0503020204020204" pitchFamily="34" charset="-122"/>
                <a:cs typeface="Arial" panose="020B0604020202020204" pitchFamily="34" charset="0"/>
              </a:rPr>
              <a:t>19:7</a:t>
            </a:r>
            <a:r>
              <a:rPr lang="zh-CN" altLang="en-US" sz="3200" dirty="0">
                <a:latin typeface="Arial" panose="020B0604020202020204" pitchFamily="34" charset="0"/>
                <a:ea typeface="微软雅黑" panose="020B0503020204020204" pitchFamily="34" charset="-122"/>
                <a:cs typeface="Arial" panose="020B0604020202020204" pitchFamily="34" charset="0"/>
              </a:rPr>
              <a:t>我们要欢喜快乐，将荣耀归给他。因为羔羊婚娶的时候到了，</a:t>
            </a:r>
            <a:r>
              <a:rPr lang="zh-CN" altLang="en-US" sz="3200" b="1" dirty="0">
                <a:latin typeface="Arial" panose="020B0604020202020204" pitchFamily="34" charset="0"/>
                <a:ea typeface="微软雅黑" panose="020B0503020204020204" pitchFamily="34" charset="-122"/>
                <a:cs typeface="Arial" panose="020B0604020202020204" pitchFamily="34" charset="0"/>
              </a:rPr>
              <a:t>新妇</a:t>
            </a:r>
            <a:r>
              <a:rPr lang="zh-CN" altLang="en-US" sz="3200" dirty="0">
                <a:latin typeface="Arial" panose="020B0604020202020204" pitchFamily="34" charset="0"/>
                <a:ea typeface="微软雅黑" panose="020B0503020204020204" pitchFamily="34" charset="-122"/>
                <a:cs typeface="Arial" panose="020B0604020202020204" pitchFamily="34" charset="0"/>
              </a:rPr>
              <a:t>也自己预备好了。</a:t>
            </a:r>
          </a:p>
        </p:txBody>
      </p:sp>
      <p:sp>
        <p:nvSpPr>
          <p:cNvPr id="2" name="标题 1">
            <a:extLst>
              <a:ext uri="{FF2B5EF4-FFF2-40B4-BE49-F238E27FC236}">
                <a16:creationId xmlns:a16="http://schemas.microsoft.com/office/drawing/2014/main" id="{E652F394-AC24-4A59-BAD1-915D508DFFB7}"/>
              </a:ext>
            </a:extLst>
          </p:cNvPr>
          <p:cNvSpPr>
            <a:spLocks noGrp="1"/>
          </p:cNvSpPr>
          <p:nvPr>
            <p:ph type="title"/>
          </p:nvPr>
        </p:nvSpPr>
        <p:spPr/>
        <p:txBody>
          <a:bodyPr/>
          <a:lstStyle/>
          <a:p>
            <a:r>
              <a:rPr lang="zh-CN" altLang="en-US" dirty="0"/>
              <a:t>相关经文四：基督的新妇</a:t>
            </a:r>
          </a:p>
        </p:txBody>
      </p:sp>
      <p:grpSp>
        <p:nvGrpSpPr>
          <p:cNvPr id="11" name="组合 10">
            <a:extLst>
              <a:ext uri="{FF2B5EF4-FFF2-40B4-BE49-F238E27FC236}">
                <a16:creationId xmlns:a16="http://schemas.microsoft.com/office/drawing/2014/main" id="{F0A2285A-B8CA-43A9-A0A9-A2701877068A}"/>
              </a:ext>
            </a:extLst>
          </p:cNvPr>
          <p:cNvGrpSpPr/>
          <p:nvPr/>
        </p:nvGrpSpPr>
        <p:grpSpPr>
          <a:xfrm>
            <a:off x="454532" y="1202433"/>
            <a:ext cx="8299161" cy="5623315"/>
            <a:chOff x="454532" y="1202433"/>
            <a:chExt cx="8299161" cy="5623315"/>
          </a:xfrm>
        </p:grpSpPr>
        <p:cxnSp>
          <p:nvCxnSpPr>
            <p:cNvPr id="12" name="直线连接符 2">
              <a:extLst>
                <a:ext uri="{FF2B5EF4-FFF2-40B4-BE49-F238E27FC236}">
                  <a16:creationId xmlns:a16="http://schemas.microsoft.com/office/drawing/2014/main" id="{F8C9F091-C220-485C-823C-F2A2E52739EB}"/>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3">
              <a:extLst>
                <a:ext uri="{FF2B5EF4-FFF2-40B4-BE49-F238E27FC236}">
                  <a16:creationId xmlns:a16="http://schemas.microsoft.com/office/drawing/2014/main" id="{42D72EBE-AD33-4CAE-8011-E1C946EDF926}"/>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4">
              <a:extLst>
                <a:ext uri="{FF2B5EF4-FFF2-40B4-BE49-F238E27FC236}">
                  <a16:creationId xmlns:a16="http://schemas.microsoft.com/office/drawing/2014/main" id="{1260C799-3DB7-48CE-A025-52184221D7B6}"/>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5">
              <a:extLst>
                <a:ext uri="{FF2B5EF4-FFF2-40B4-BE49-F238E27FC236}">
                  <a16:creationId xmlns:a16="http://schemas.microsoft.com/office/drawing/2014/main" id="{945EFB9E-278A-4FF3-B21C-2EF71C238488}"/>
                </a:ext>
              </a:extLst>
            </p:cNvPr>
            <p:cNvCxnSpPr>
              <a:cxnSpLocks/>
              <a:endCxn id="17"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15">
              <a:extLst>
                <a:ext uri="{FF2B5EF4-FFF2-40B4-BE49-F238E27FC236}">
                  <a16:creationId xmlns:a16="http://schemas.microsoft.com/office/drawing/2014/main" id="{09DE39FA-5D70-4F72-B2ED-E29D72039F6C}"/>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7" name="图片 16">
              <a:extLst>
                <a:ext uri="{FF2B5EF4-FFF2-40B4-BE49-F238E27FC236}">
                  <a16:creationId xmlns:a16="http://schemas.microsoft.com/office/drawing/2014/main" id="{194B79E5-7969-46B3-9B2D-1E8630D220A7}"/>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6" name="图片 5" descr="图片包含 水, 骑, 男人, 女人&#10;&#10;描述已自动生成">
            <a:extLst>
              <a:ext uri="{FF2B5EF4-FFF2-40B4-BE49-F238E27FC236}">
                <a16:creationId xmlns:a16="http://schemas.microsoft.com/office/drawing/2014/main" id="{73F242DD-3341-4B74-8622-F2D823873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436" y="1976366"/>
            <a:ext cx="4931054" cy="3944843"/>
          </a:xfrm>
          <a:prstGeom prst="rect">
            <a:avLst/>
          </a:prstGeom>
        </p:spPr>
      </p:pic>
    </p:spTree>
    <p:extLst>
      <p:ext uri="{BB962C8B-B14F-4D97-AF65-F5344CB8AC3E}">
        <p14:creationId xmlns:p14="http://schemas.microsoft.com/office/powerpoint/2010/main" val="3919250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453A2B2E-FE10-402D-B88D-EA58508DF6F1}"/>
              </a:ext>
            </a:extLst>
          </p:cNvPr>
          <p:cNvSpPr txBox="1">
            <a:spLocks/>
          </p:cNvSpPr>
          <p:nvPr/>
        </p:nvSpPr>
        <p:spPr>
          <a:xfrm>
            <a:off x="922261" y="4213427"/>
            <a:ext cx="7374503"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启示录</a:t>
            </a:r>
            <a:r>
              <a:rPr lang="en-US" altLang="zh-CN" sz="3200" dirty="0">
                <a:latin typeface="Arial" panose="020B0604020202020204" pitchFamily="34" charset="0"/>
                <a:ea typeface="微软雅黑" panose="020B0503020204020204" pitchFamily="34" charset="-122"/>
                <a:cs typeface="Arial" panose="020B0604020202020204" pitchFamily="34" charset="0"/>
              </a:rPr>
              <a:t>21:9</a:t>
            </a:r>
            <a:r>
              <a:rPr lang="zh-CN" altLang="en-US" sz="3200" dirty="0">
                <a:latin typeface="Arial" panose="020B0604020202020204" pitchFamily="34" charset="0"/>
                <a:ea typeface="微软雅黑" panose="020B0503020204020204" pitchFamily="34" charset="-122"/>
                <a:cs typeface="Arial" panose="020B0604020202020204" pitchFamily="34" charset="0"/>
              </a:rPr>
              <a:t>拿着七个金碗，盛满末后七灾的七位天使中，有一位来对我说，你到这里来，我要将</a:t>
            </a:r>
            <a:r>
              <a:rPr lang="zh-CN" altLang="en-US" sz="3200" b="1" dirty="0">
                <a:latin typeface="Arial" panose="020B0604020202020204" pitchFamily="34" charset="0"/>
                <a:ea typeface="微软雅黑" panose="020B0503020204020204" pitchFamily="34" charset="-122"/>
                <a:cs typeface="Arial" panose="020B0604020202020204" pitchFamily="34" charset="0"/>
              </a:rPr>
              <a:t>新妇</a:t>
            </a:r>
            <a:r>
              <a:rPr lang="zh-CN" altLang="en-US" sz="3200" dirty="0">
                <a:latin typeface="Arial" panose="020B0604020202020204" pitchFamily="34" charset="0"/>
                <a:ea typeface="微软雅黑" panose="020B0503020204020204" pitchFamily="34" charset="-122"/>
                <a:cs typeface="Arial" panose="020B0604020202020204" pitchFamily="34" charset="0"/>
              </a:rPr>
              <a:t>，就是羔羊的妻，指给你看。</a:t>
            </a:r>
          </a:p>
        </p:txBody>
      </p:sp>
      <p:sp>
        <p:nvSpPr>
          <p:cNvPr id="2" name="标题 1">
            <a:extLst>
              <a:ext uri="{FF2B5EF4-FFF2-40B4-BE49-F238E27FC236}">
                <a16:creationId xmlns:a16="http://schemas.microsoft.com/office/drawing/2014/main" id="{4598FA6D-60EF-4845-BEB2-4D9F75F197D0}"/>
              </a:ext>
            </a:extLst>
          </p:cNvPr>
          <p:cNvSpPr>
            <a:spLocks noGrp="1"/>
          </p:cNvSpPr>
          <p:nvPr>
            <p:ph type="title"/>
          </p:nvPr>
        </p:nvSpPr>
        <p:spPr/>
        <p:txBody>
          <a:bodyPr/>
          <a:lstStyle/>
          <a:p>
            <a:r>
              <a:rPr lang="zh-CN" altLang="en-US" dirty="0"/>
              <a:t>相关经文四：基督的新妇</a:t>
            </a:r>
          </a:p>
        </p:txBody>
      </p:sp>
      <p:grpSp>
        <p:nvGrpSpPr>
          <p:cNvPr id="4" name="组合 3">
            <a:extLst>
              <a:ext uri="{FF2B5EF4-FFF2-40B4-BE49-F238E27FC236}">
                <a16:creationId xmlns:a16="http://schemas.microsoft.com/office/drawing/2014/main" id="{8E8D23CD-1B0B-4E94-B395-8C1076FA70A6}"/>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2788808A-5B6B-40C5-911D-F433FE2051D2}"/>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B95D4371-271D-40F9-95E6-6D9AC4460B0F}"/>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82DC2C7D-1597-4037-B9AD-89C10187C26E}"/>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A2E86660-C984-4556-B2C5-A1B6FB9A91B6}"/>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62F0B9CA-BE56-4E66-A3C4-D72148E7D379}"/>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0710BEB6-2187-46CA-B139-C8648C8682EC}"/>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2" name="文本占位符 22">
            <a:extLst>
              <a:ext uri="{FF2B5EF4-FFF2-40B4-BE49-F238E27FC236}">
                <a16:creationId xmlns:a16="http://schemas.microsoft.com/office/drawing/2014/main" id="{17BD6A4E-8F9C-4D07-8A05-061DB68EB567}"/>
              </a:ext>
            </a:extLst>
          </p:cNvPr>
          <p:cNvSpPr txBox="1">
            <a:spLocks/>
          </p:cNvSpPr>
          <p:nvPr/>
        </p:nvSpPr>
        <p:spPr>
          <a:xfrm>
            <a:off x="922260" y="1603730"/>
            <a:ext cx="7281423" cy="1297004"/>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defTabSz="1219170">
              <a:spcBef>
                <a:spcPct val="0"/>
              </a:spcBef>
              <a:spcAft>
                <a:spcPts val="1200"/>
              </a:spcAft>
              <a:buSzPct val="100000"/>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启示录</a:t>
            </a:r>
            <a:r>
              <a:rPr lang="en-US" altLang="zh-CN" sz="3200" dirty="0">
                <a:solidFill>
                  <a:schemeClr val="tx1"/>
                </a:solidFill>
                <a:latin typeface="Arial" panose="020B0604020202020204" pitchFamily="34" charset="0"/>
                <a:ea typeface="微软雅黑" panose="020B0503020204020204" pitchFamily="34" charset="-122"/>
                <a:cs typeface="Arial" panose="020B0604020202020204" pitchFamily="34" charset="0"/>
              </a:rPr>
              <a:t>21:1-2</a:t>
            </a: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我又看见一个新天新地。因为先前的天地已经过去了。海也不再有了。我又看见圣城新耶路撒冷由神那里从天而降，预备好了，就如</a:t>
            </a:r>
            <a:r>
              <a:rPr lang="zh-CN" altLang="en-US" sz="3200" b="1" dirty="0">
                <a:solidFill>
                  <a:schemeClr val="tx1"/>
                </a:solidFill>
                <a:latin typeface="Arial" panose="020B0604020202020204" pitchFamily="34" charset="0"/>
                <a:ea typeface="微软雅黑" panose="020B0503020204020204" pitchFamily="34" charset="-122"/>
                <a:cs typeface="Arial" panose="020B0604020202020204" pitchFamily="34" charset="0"/>
              </a:rPr>
              <a:t>新妇</a:t>
            </a: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妆饰整齐，等候丈夫。 </a:t>
            </a:r>
          </a:p>
        </p:txBody>
      </p:sp>
    </p:spTree>
    <p:extLst>
      <p:ext uri="{BB962C8B-B14F-4D97-AF65-F5344CB8AC3E}">
        <p14:creationId xmlns:p14="http://schemas.microsoft.com/office/powerpoint/2010/main" val="153909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7F6F2814-A2A7-43A0-8FAC-2C7AA2D1F18E}"/>
              </a:ext>
            </a:extLst>
          </p:cNvPr>
          <p:cNvSpPr txBox="1">
            <a:spLocks/>
          </p:cNvSpPr>
          <p:nvPr/>
        </p:nvSpPr>
        <p:spPr>
          <a:xfrm>
            <a:off x="786962" y="1958607"/>
            <a:ext cx="7593582" cy="333346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永恒中，教会是基督的新妇。</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新妇只有一位。如果宇宙存在其他文明，那基督的新妇就不止一位。</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但启示录明确告诉我们，基督的新妇只有一位，将来的新天新地也只有一个。</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91C80C74-A06F-46E7-8E46-4726B8B6CFAC}"/>
              </a:ext>
            </a:extLst>
          </p:cNvPr>
          <p:cNvSpPr>
            <a:spLocks noGrp="1"/>
          </p:cNvSpPr>
          <p:nvPr>
            <p:ph type="title"/>
          </p:nvPr>
        </p:nvSpPr>
        <p:spPr/>
        <p:txBody>
          <a:bodyPr/>
          <a:lstStyle/>
          <a:p>
            <a:r>
              <a:rPr lang="zh-CN" altLang="en-US" dirty="0"/>
              <a:t>解读四</a:t>
            </a:r>
          </a:p>
        </p:txBody>
      </p:sp>
      <p:grpSp>
        <p:nvGrpSpPr>
          <p:cNvPr id="4" name="组合 3">
            <a:extLst>
              <a:ext uri="{FF2B5EF4-FFF2-40B4-BE49-F238E27FC236}">
                <a16:creationId xmlns:a16="http://schemas.microsoft.com/office/drawing/2014/main" id="{7163310D-98AD-4D90-93BA-4594C562695A}"/>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AE21861E-5382-4617-9A09-8F55AF689C17}"/>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96677364-179E-4295-8501-67378C6F2728}"/>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45F5AE8E-09CD-4F0B-ACE7-4AA9DB1F9550}"/>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934EB9D8-AF0A-4945-AFD3-4957508BA5CD}"/>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3351856B-049D-43E8-8E80-2E9350C0F04F}"/>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31185B0D-8E7E-475B-BCC6-BCB4686F2053}"/>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3981830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3E6C6422-4068-4845-81C5-25BC233AC716}"/>
              </a:ext>
            </a:extLst>
          </p:cNvPr>
          <p:cNvSpPr txBox="1">
            <a:spLocks/>
          </p:cNvSpPr>
          <p:nvPr/>
        </p:nvSpPr>
        <p:spPr>
          <a:xfrm>
            <a:off x="1215114" y="2594184"/>
            <a:ext cx="6713772" cy="1373816"/>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Tx/>
              <a:buNone/>
              <a:defRPr sz="1600" kern="1200">
                <a:solidFill>
                  <a:schemeClr val="accen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1219170">
              <a:lnSpc>
                <a:spcPts val="4240"/>
              </a:lnSpc>
              <a:spcBef>
                <a:spcPct val="0"/>
              </a:spcBef>
              <a:spcAft>
                <a:spcPts val="1200"/>
              </a:spcAft>
              <a:buSzPct val="100000"/>
              <a:defRPr/>
            </a:pPr>
            <a:r>
              <a:rPr lang="zh-CN" altLang="en-US" sz="3200" dirty="0">
                <a:solidFill>
                  <a:schemeClr val="tx1"/>
                </a:solidFill>
                <a:latin typeface="Arial" panose="020B0604020202020204" pitchFamily="34" charset="0"/>
                <a:ea typeface="微软雅黑" panose="020B0503020204020204" pitchFamily="34" charset="-122"/>
                <a:cs typeface="Arial" panose="020B0604020202020204" pitchFamily="34" charset="0"/>
              </a:rPr>
              <a:t>纵观整本圣经以及神的救赎计划，没有任何证据支持外星生命的存在！</a:t>
            </a:r>
          </a:p>
        </p:txBody>
      </p:sp>
      <p:sp>
        <p:nvSpPr>
          <p:cNvPr id="2" name="标题 1">
            <a:extLst>
              <a:ext uri="{FF2B5EF4-FFF2-40B4-BE49-F238E27FC236}">
                <a16:creationId xmlns:a16="http://schemas.microsoft.com/office/drawing/2014/main" id="{E73EF6E0-B0EA-42D7-AE2E-99C116EA214B}"/>
              </a:ext>
            </a:extLst>
          </p:cNvPr>
          <p:cNvSpPr>
            <a:spLocks noGrp="1"/>
          </p:cNvSpPr>
          <p:nvPr>
            <p:ph type="title"/>
          </p:nvPr>
        </p:nvSpPr>
        <p:spPr/>
        <p:txBody>
          <a:bodyPr/>
          <a:lstStyle/>
          <a:p>
            <a:r>
              <a:rPr lang="zh-CN" altLang="en-US" dirty="0"/>
              <a:t>总结</a:t>
            </a:r>
          </a:p>
        </p:txBody>
      </p:sp>
      <p:grpSp>
        <p:nvGrpSpPr>
          <p:cNvPr id="4" name="组合 3">
            <a:extLst>
              <a:ext uri="{FF2B5EF4-FFF2-40B4-BE49-F238E27FC236}">
                <a16:creationId xmlns:a16="http://schemas.microsoft.com/office/drawing/2014/main" id="{7BB27C8D-F4D0-4983-9ED9-863B760E081B}"/>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59AFE9F7-F4F7-47C8-8B60-3147ED3CE5B1}"/>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0176F2B8-A0BE-4CBB-9505-C510DE47BCDC}"/>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BFB61438-70E7-496C-B826-AA0D2343A166}"/>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67BD8D5C-B7B6-483C-B893-6543343C1696}"/>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0C0D2B5D-AFAE-4BDC-A087-26CFEEAB1B90}"/>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AB01122B-329E-427F-98AA-ED7890D54E60}"/>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3240386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
            <a:extLst>
              <a:ext uri="{FF2B5EF4-FFF2-40B4-BE49-F238E27FC236}">
                <a16:creationId xmlns:a16="http://schemas.microsoft.com/office/drawing/2014/main" id="{E30D54BE-A46F-4278-9FBA-2117D1827641}"/>
              </a:ext>
            </a:extLst>
          </p:cNvPr>
          <p:cNvSpPr txBox="1">
            <a:spLocks/>
          </p:cNvSpPr>
          <p:nvPr/>
        </p:nvSpPr>
        <p:spPr>
          <a:xfrm>
            <a:off x="1215198" y="2607693"/>
            <a:ext cx="6737110" cy="3268433"/>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lnSpc>
                <a:spcPts val="4320"/>
              </a:lnSpc>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我们从科学、神学和进化论并不符合科学的事实等方面进行了分析，可以知道目前没有任何证据能证明存在外星人。</a:t>
            </a:r>
          </a:p>
        </p:txBody>
      </p:sp>
      <p:sp>
        <p:nvSpPr>
          <p:cNvPr id="2" name="标题 1">
            <a:extLst>
              <a:ext uri="{FF2B5EF4-FFF2-40B4-BE49-F238E27FC236}">
                <a16:creationId xmlns:a16="http://schemas.microsoft.com/office/drawing/2014/main" id="{95C33D47-4630-40ED-85A0-FB921322C454}"/>
              </a:ext>
            </a:extLst>
          </p:cNvPr>
          <p:cNvSpPr>
            <a:spLocks noGrp="1"/>
          </p:cNvSpPr>
          <p:nvPr>
            <p:ph type="title"/>
          </p:nvPr>
        </p:nvSpPr>
        <p:spPr/>
        <p:txBody>
          <a:bodyPr/>
          <a:lstStyle/>
          <a:p>
            <a:r>
              <a:rPr lang="zh-CN" altLang="en-US" dirty="0"/>
              <a:t>总结</a:t>
            </a:r>
          </a:p>
        </p:txBody>
      </p:sp>
      <p:grpSp>
        <p:nvGrpSpPr>
          <p:cNvPr id="4" name="组合 3">
            <a:extLst>
              <a:ext uri="{FF2B5EF4-FFF2-40B4-BE49-F238E27FC236}">
                <a16:creationId xmlns:a16="http://schemas.microsoft.com/office/drawing/2014/main" id="{360C486E-AE08-4867-86FF-227A54D5B03D}"/>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B66A596B-68B4-4247-A7C5-752A3D006C7A}"/>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0A160449-F9C0-437D-A68C-D65B75FFBDFB}"/>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4D391206-290D-482B-B0BA-6BBE505C8551}"/>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8AF63976-230E-4966-9415-CC6EFDB587E8}"/>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E77AB17B-DED7-4705-8D20-970307FF8F16}"/>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7B31DC68-991D-4537-A0EF-D768213A9B79}"/>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3976503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FD9102-61DC-7740-BE13-87CB856AF56F}"/>
              </a:ext>
            </a:extLst>
          </p:cNvPr>
          <p:cNvPicPr>
            <a:picLocks noChangeAspect="1"/>
          </p:cNvPicPr>
          <p:nvPr/>
        </p:nvPicPr>
        <p:blipFill>
          <a:blip r:embed="rId3"/>
          <a:stretch>
            <a:fillRect/>
          </a:stretch>
        </p:blipFill>
        <p:spPr>
          <a:xfrm>
            <a:off x="-277793" y="521142"/>
            <a:ext cx="9144000" cy="6834289"/>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077218"/>
          </a:xfrm>
          <a:prstGeom prst="rect">
            <a:avLst/>
          </a:prstGeom>
          <a:noFill/>
        </p:spPr>
        <p:txBody>
          <a:bodyPr wrap="none" rtlCol="0">
            <a:spAutoFit/>
          </a:bodyPr>
          <a:lstStyle/>
          <a:p>
            <a:pPr algn="ctr"/>
            <a:r>
              <a:rPr kumimoji="1" lang="zh-CN" altLang="en-US" sz="3200" dirty="0">
                <a:solidFill>
                  <a:schemeClr val="tx2">
                    <a:lumMod val="50000"/>
                  </a:schemeClr>
                </a:solidFill>
                <a:latin typeface="微软雅黑" panose="020B0503020204020204" pitchFamily="34" charset="-122"/>
                <a:ea typeface="微软雅黑" panose="020B0503020204020204" pitchFamily="34" charset="-122"/>
              </a:rPr>
              <a:t>下节课</a:t>
            </a:r>
            <a:endParaRPr kumimoji="1" lang="en-US" altLang="zh-CN" sz="3200" dirty="0">
              <a:solidFill>
                <a:schemeClr val="tx2">
                  <a:lumMod val="50000"/>
                </a:schemeClr>
              </a:solidFill>
              <a:latin typeface="微软雅黑" panose="020B0503020204020204" pitchFamily="34" charset="-122"/>
              <a:ea typeface="微软雅黑" panose="020B0503020204020204" pitchFamily="34" charset="-122"/>
            </a:endParaRPr>
          </a:p>
          <a:p>
            <a:pPr algn="ctr"/>
            <a:r>
              <a:rPr kumimoji="1" lang="zh-CN" altLang="en-US" sz="3200" dirty="0">
                <a:solidFill>
                  <a:schemeClr val="tx2">
                    <a:lumMod val="50000"/>
                  </a:schemeClr>
                </a:solidFill>
                <a:latin typeface="微软雅黑" panose="020B0503020204020204" pitchFamily="34" charset="-122"/>
                <a:ea typeface="微软雅黑" panose="020B0503020204020204" pitchFamily="34" charset="-122"/>
              </a:rPr>
              <a:t>再见！</a:t>
            </a:r>
            <a:endParaRPr kumimoji="1" lang="en-US" altLang="zh-CN" sz="3200" dirty="0">
              <a:solidFill>
                <a:schemeClr val="tx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8535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D88CC0E5-1C69-4AF5-BD2A-EB488F84185C}"/>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外星人劫持现象</a:t>
            </a:r>
          </a:p>
        </p:txBody>
      </p:sp>
      <p:cxnSp>
        <p:nvCxnSpPr>
          <p:cNvPr id="9" name="直线连接符 2">
            <a:extLst>
              <a:ext uri="{FF2B5EF4-FFF2-40B4-BE49-F238E27FC236}">
                <a16:creationId xmlns:a16="http://schemas.microsoft.com/office/drawing/2014/main" id="{9E111894-E54E-4F41-BE61-2CB7B45708F7}"/>
              </a:ext>
            </a:extLst>
          </p:cNvPr>
          <p:cNvCxnSpPr>
            <a:cxnSpLocks/>
          </p:cNvCxnSpPr>
          <p:nvPr/>
        </p:nvCxnSpPr>
        <p:spPr>
          <a:xfrm>
            <a:off x="454532" y="3579541"/>
            <a:ext cx="0" cy="292191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B051CEBC-202B-4175-B21A-09F5E3DDE419}"/>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291D9A5B-C09A-4F16-943A-7929E648583B}"/>
              </a:ext>
            </a:extLst>
          </p:cNvPr>
          <p:cNvCxnSpPr>
            <a:cxnSpLocks/>
          </p:cNvCxnSpPr>
          <p:nvPr/>
        </p:nvCxnSpPr>
        <p:spPr>
          <a:xfrm flipH="1">
            <a:off x="971601" y="35795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AFB961DC-A258-492F-88F6-2D509CDB9D88}"/>
              </a:ext>
            </a:extLst>
          </p:cNvPr>
          <p:cNvCxnSpPr>
            <a:cxnSpLocks/>
            <a:endCxn id="14" idx="3"/>
          </p:cNvCxnSpPr>
          <p:nvPr/>
        </p:nvCxnSpPr>
        <p:spPr>
          <a:xfrm>
            <a:off x="8730208" y="3579541"/>
            <a:ext cx="23485" cy="29230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90A0158C-F768-452E-9D72-5552B050AA5C}"/>
              </a:ext>
            </a:extLst>
          </p:cNvPr>
          <p:cNvPicPr>
            <a:picLocks noChangeAspect="1"/>
          </p:cNvPicPr>
          <p:nvPr/>
        </p:nvPicPr>
        <p:blipFill rotWithShape="1">
          <a:blip r:embed="rId3"/>
          <a:srcRect l="38822" t="7371" r="20768" b="51298"/>
          <a:stretch/>
        </p:blipFill>
        <p:spPr>
          <a:xfrm>
            <a:off x="503364" y="3314468"/>
            <a:ext cx="544010" cy="530146"/>
          </a:xfrm>
          <a:prstGeom prst="rect">
            <a:avLst/>
          </a:prstGeom>
        </p:spPr>
      </p:pic>
      <p:pic>
        <p:nvPicPr>
          <p:cNvPr id="14" name="图片 13">
            <a:extLst>
              <a:ext uri="{FF2B5EF4-FFF2-40B4-BE49-F238E27FC236}">
                <a16:creationId xmlns:a16="http://schemas.microsoft.com/office/drawing/2014/main" id="{9E53F7C7-4395-4B22-AFED-B8360241F4F0}"/>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sp>
        <p:nvSpPr>
          <p:cNvPr id="15" name="标题 1">
            <a:extLst>
              <a:ext uri="{FF2B5EF4-FFF2-40B4-BE49-F238E27FC236}">
                <a16:creationId xmlns:a16="http://schemas.microsoft.com/office/drawing/2014/main" id="{3A38C2F2-1A99-4B95-9BB2-D144F609EB81}"/>
              </a:ext>
            </a:extLst>
          </p:cNvPr>
          <p:cNvSpPr txBox="1">
            <a:spLocks/>
          </p:cNvSpPr>
          <p:nvPr/>
        </p:nvSpPr>
        <p:spPr>
          <a:xfrm>
            <a:off x="0" y="1366506"/>
            <a:ext cx="9144000" cy="780075"/>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zh-CN" altLang="en-US" b="1" dirty="0">
                <a:latin typeface="Microsoft YaHei" panose="020B0503020204020204" pitchFamily="34" charset="-122"/>
                <a:ea typeface="Microsoft YaHei" panose="020B0503020204020204" pitchFamily="34" charset="-122"/>
              </a:rPr>
              <a:t>附录</a:t>
            </a:r>
          </a:p>
        </p:txBody>
      </p:sp>
    </p:spTree>
    <p:extLst>
      <p:ext uri="{BB962C8B-B14F-4D97-AF65-F5344CB8AC3E}">
        <p14:creationId xmlns:p14="http://schemas.microsoft.com/office/powerpoint/2010/main" val="1573496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94CC9F08-0C3B-43A0-A913-EF38A34F2B17}"/>
              </a:ext>
            </a:extLst>
          </p:cNvPr>
          <p:cNvSpPr txBox="1">
            <a:spLocks/>
          </p:cNvSpPr>
          <p:nvPr/>
        </p:nvSpPr>
        <p:spPr>
          <a:xfrm>
            <a:off x="775369" y="1964685"/>
            <a:ext cx="4327365" cy="2690438"/>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外星人劫持现象都没有非常坚实依据和第三方的目击证人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很多是“被劫持者”虚假的回忆</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很可能是撒旦给这些被劫持者的假象</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FF8F8F8E-233D-476E-B415-00CF4BE48C58}"/>
              </a:ext>
            </a:extLst>
          </p:cNvPr>
          <p:cNvSpPr>
            <a:spLocks noGrp="1"/>
          </p:cNvSpPr>
          <p:nvPr>
            <p:ph type="title"/>
          </p:nvPr>
        </p:nvSpPr>
        <p:spPr/>
        <p:txBody>
          <a:bodyPr>
            <a:normAutofit/>
          </a:bodyPr>
          <a:lstStyle/>
          <a:p>
            <a:r>
              <a:rPr lang="zh-CN" altLang="en-US" dirty="0"/>
              <a:t>外星人劫持人类现象</a:t>
            </a:r>
          </a:p>
        </p:txBody>
      </p:sp>
      <p:grpSp>
        <p:nvGrpSpPr>
          <p:cNvPr id="4" name="组合 3">
            <a:extLst>
              <a:ext uri="{FF2B5EF4-FFF2-40B4-BE49-F238E27FC236}">
                <a16:creationId xmlns:a16="http://schemas.microsoft.com/office/drawing/2014/main" id="{B35A6EDC-A67A-4A40-BA4F-3ACBAEB63EBF}"/>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034A6EBB-2E05-4B9F-B54F-A25C29F84D52}"/>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457A8CE5-8277-4EB5-84D2-51BED438E5B5}"/>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6A36F64A-7BF4-4B79-B1FB-4EEB7C2555D5}"/>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A4EADDA8-3FE2-42A6-8B13-9F4BC5D0A23B}"/>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5BAA044A-F782-4ADC-A2F1-FBD6E78B08B5}"/>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6F9B41C4-ECDF-487A-A811-9B2B26BB6D9E}"/>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2" name="图片 11" descr="绿色的卡通人物&#10;&#10;描述已自动生成">
            <a:extLst>
              <a:ext uri="{FF2B5EF4-FFF2-40B4-BE49-F238E27FC236}">
                <a16:creationId xmlns:a16="http://schemas.microsoft.com/office/drawing/2014/main" id="{4EE0492B-3828-41A1-A480-817CE1B52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483" y="1695934"/>
            <a:ext cx="3265845" cy="4478233"/>
          </a:xfrm>
          <a:prstGeom prst="rect">
            <a:avLst/>
          </a:prstGeom>
        </p:spPr>
      </p:pic>
    </p:spTree>
    <p:extLst>
      <p:ext uri="{BB962C8B-B14F-4D97-AF65-F5344CB8AC3E}">
        <p14:creationId xmlns:p14="http://schemas.microsoft.com/office/powerpoint/2010/main" val="258751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en-US" altLang="zh-CN" dirty="0"/>
              <a:t>1. </a:t>
            </a:r>
            <a:r>
              <a:rPr lang="zh-CN" altLang="en-US" dirty="0"/>
              <a:t>外星人与进化论</a:t>
            </a:r>
          </a:p>
        </p:txBody>
      </p:sp>
      <p:sp>
        <p:nvSpPr>
          <p:cNvPr id="20" name="TextBox 13">
            <a:extLst>
              <a:ext uri="{FF2B5EF4-FFF2-40B4-BE49-F238E27FC236}">
                <a16:creationId xmlns:a16="http://schemas.microsoft.com/office/drawing/2014/main" id="{8D2A8147-4308-4368-BAD2-27F53C80573E}"/>
              </a:ext>
            </a:extLst>
          </p:cNvPr>
          <p:cNvSpPr txBox="1"/>
          <p:nvPr/>
        </p:nvSpPr>
        <p:spPr>
          <a:xfrm>
            <a:off x="833983" y="2539278"/>
            <a:ext cx="7476033" cy="3612066"/>
          </a:xfrm>
          <a:prstGeom prst="rect">
            <a:avLst/>
          </a:prstGeom>
          <a:noFill/>
        </p:spPr>
        <p:txBody>
          <a:bodyPr wrap="square" lIns="51422" tIns="25711" rIns="51422" bIns="25711" rtlCol="0">
            <a:spAutoFit/>
          </a:bodyPr>
          <a:lstStyle/>
          <a:p>
            <a:pPr>
              <a:lnSpc>
                <a:spcPts val="4000"/>
              </a:lnSpc>
            </a:pPr>
            <a:r>
              <a:rPr lang="zh-CN" altLang="en-US" sz="3200" dirty="0">
                <a:latin typeface="微软雅黑" panose="020B0503020204020204" pitchFamily="34" charset="-122"/>
                <a:ea typeface="微软雅黑" panose="020B0503020204020204" pitchFamily="34" charset="-122"/>
              </a:rPr>
              <a:t>那些相信地外生命的人通常会说：“既然地球的生命是通过几十亿年自然进化而来，那浩瀚无边，已经有几十亿年岁月的宇宙很可能也会在别的地方进化孕育出不一样的生命”。</a:t>
            </a:r>
            <a:endParaRPr lang="en-US" altLang="zh-CN" sz="3200" dirty="0">
              <a:latin typeface="微软雅黑" panose="020B0503020204020204" pitchFamily="34" charset="-122"/>
              <a:ea typeface="微软雅黑" panose="020B0503020204020204" pitchFamily="34" charset="-122"/>
            </a:endParaRPr>
          </a:p>
          <a:p>
            <a:pPr>
              <a:lnSpc>
                <a:spcPts val="4000"/>
              </a:lnSpc>
            </a:pPr>
            <a:endParaRPr lang="en-US" altLang="zh-CN" sz="3200" dirty="0">
              <a:latin typeface="微软雅黑" panose="020B0503020204020204" pitchFamily="34" charset="-122"/>
              <a:ea typeface="微软雅黑" panose="020B0503020204020204" pitchFamily="34" charset="-122"/>
            </a:endParaRPr>
          </a:p>
          <a:p>
            <a:pPr>
              <a:lnSpc>
                <a:spcPts val="4000"/>
              </a:lnSpc>
            </a:pPr>
            <a:r>
              <a:rPr lang="zh-CN" altLang="en-US" sz="3200" dirty="0">
                <a:latin typeface="微软雅黑" panose="020B0503020204020204" pitchFamily="34" charset="-122"/>
                <a:ea typeface="微软雅黑" panose="020B0503020204020204" pitchFamily="34" charset="-122"/>
              </a:rPr>
              <a:t>外星人现象就是源自进化论。</a:t>
            </a:r>
          </a:p>
        </p:txBody>
      </p:sp>
      <p:grpSp>
        <p:nvGrpSpPr>
          <p:cNvPr id="21" name="组合 20">
            <a:extLst>
              <a:ext uri="{FF2B5EF4-FFF2-40B4-BE49-F238E27FC236}">
                <a16:creationId xmlns:a16="http://schemas.microsoft.com/office/drawing/2014/main" id="{E8308FAF-69D9-44A1-A45B-1169B0A5A917}"/>
              </a:ext>
            </a:extLst>
          </p:cNvPr>
          <p:cNvGrpSpPr/>
          <p:nvPr/>
        </p:nvGrpSpPr>
        <p:grpSpPr>
          <a:xfrm>
            <a:off x="454532" y="1202433"/>
            <a:ext cx="8299161" cy="5623315"/>
            <a:chOff x="454532" y="1202433"/>
            <a:chExt cx="8299161" cy="5623315"/>
          </a:xfrm>
        </p:grpSpPr>
        <p:cxnSp>
          <p:nvCxnSpPr>
            <p:cNvPr id="22" name="直线连接符 2">
              <a:extLst>
                <a:ext uri="{FF2B5EF4-FFF2-40B4-BE49-F238E27FC236}">
                  <a16:creationId xmlns:a16="http://schemas.microsoft.com/office/drawing/2014/main" id="{5FD248C4-AE43-41AD-ACBF-FD0205535FF2}"/>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3" name="直线连接符 3">
              <a:extLst>
                <a:ext uri="{FF2B5EF4-FFF2-40B4-BE49-F238E27FC236}">
                  <a16:creationId xmlns:a16="http://schemas.microsoft.com/office/drawing/2014/main" id="{47A981A4-C15A-43A5-AB31-1283281440C5}"/>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4" name="直线连接符 4">
              <a:extLst>
                <a:ext uri="{FF2B5EF4-FFF2-40B4-BE49-F238E27FC236}">
                  <a16:creationId xmlns:a16="http://schemas.microsoft.com/office/drawing/2014/main" id="{34480475-5992-4343-8A54-6A45A677F750}"/>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直线连接符 5">
              <a:extLst>
                <a:ext uri="{FF2B5EF4-FFF2-40B4-BE49-F238E27FC236}">
                  <a16:creationId xmlns:a16="http://schemas.microsoft.com/office/drawing/2014/main" id="{670EA869-A527-447C-B4ED-AD1C5E0D0AAE}"/>
                </a:ext>
              </a:extLst>
            </p:cNvPr>
            <p:cNvCxnSpPr>
              <a:cxnSpLocks/>
              <a:endCxn id="27"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6" name="图片 25">
              <a:extLst>
                <a:ext uri="{FF2B5EF4-FFF2-40B4-BE49-F238E27FC236}">
                  <a16:creationId xmlns:a16="http://schemas.microsoft.com/office/drawing/2014/main" id="{0693A14C-0DCD-4006-BC22-2D6CE30C1CAB}"/>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27" name="图片 26">
              <a:extLst>
                <a:ext uri="{FF2B5EF4-FFF2-40B4-BE49-F238E27FC236}">
                  <a16:creationId xmlns:a16="http://schemas.microsoft.com/office/drawing/2014/main" id="{D6251F69-65B7-4C4E-BB2E-0D6A85D2CA43}"/>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1" name="图片 10">
            <a:extLst>
              <a:ext uri="{FF2B5EF4-FFF2-40B4-BE49-F238E27FC236}">
                <a16:creationId xmlns:a16="http://schemas.microsoft.com/office/drawing/2014/main" id="{19989579-2B6F-4A30-BE03-F413F6D46B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2126" y="1964684"/>
            <a:ext cx="7878176" cy="43757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41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F685CC58-FD5A-4B1B-A78C-5D73274C6250}"/>
              </a:ext>
            </a:extLst>
          </p:cNvPr>
          <p:cNvSpPr txBox="1">
            <a:spLocks/>
          </p:cNvSpPr>
          <p:nvPr/>
        </p:nvSpPr>
        <p:spPr>
          <a:xfrm>
            <a:off x="1181100" y="3267448"/>
            <a:ext cx="6682544" cy="1734782"/>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马太福音</a:t>
            </a:r>
            <a:r>
              <a:rPr lang="en-US" altLang="zh-CN" sz="3200" dirty="0">
                <a:latin typeface="Arial" panose="020B0604020202020204" pitchFamily="34" charset="0"/>
                <a:ea typeface="微软雅黑" panose="020B0503020204020204" pitchFamily="34" charset="-122"/>
                <a:cs typeface="Arial" panose="020B0604020202020204" pitchFamily="34" charset="0"/>
              </a:rPr>
              <a:t>24:24</a:t>
            </a:r>
            <a:r>
              <a:rPr lang="zh-CN" altLang="en-US" sz="3200" dirty="0">
                <a:latin typeface="Arial" panose="020B0604020202020204" pitchFamily="34" charset="0"/>
                <a:ea typeface="微软雅黑" panose="020B0503020204020204" pitchFamily="34" charset="-122"/>
                <a:cs typeface="Arial" panose="020B0604020202020204" pitchFamily="34" charset="0"/>
              </a:rPr>
              <a:t>因为假基督，假先知，将要起来，显大神迹，大奇事。倘若能行，连选民也就迷惑了。</a:t>
            </a:r>
          </a:p>
        </p:txBody>
      </p:sp>
      <p:sp>
        <p:nvSpPr>
          <p:cNvPr id="2" name="标题 1">
            <a:extLst>
              <a:ext uri="{FF2B5EF4-FFF2-40B4-BE49-F238E27FC236}">
                <a16:creationId xmlns:a16="http://schemas.microsoft.com/office/drawing/2014/main" id="{79964DF8-C232-49AC-A330-AB13D457BB59}"/>
              </a:ext>
            </a:extLst>
          </p:cNvPr>
          <p:cNvSpPr>
            <a:spLocks noGrp="1"/>
          </p:cNvSpPr>
          <p:nvPr>
            <p:ph type="title"/>
          </p:nvPr>
        </p:nvSpPr>
        <p:spPr/>
        <p:txBody>
          <a:bodyPr/>
          <a:lstStyle/>
          <a:p>
            <a:r>
              <a:rPr lang="zh-CN" altLang="en-US" dirty="0"/>
              <a:t>相关经文五</a:t>
            </a:r>
          </a:p>
        </p:txBody>
      </p:sp>
      <p:grpSp>
        <p:nvGrpSpPr>
          <p:cNvPr id="5" name="组合 4">
            <a:extLst>
              <a:ext uri="{FF2B5EF4-FFF2-40B4-BE49-F238E27FC236}">
                <a16:creationId xmlns:a16="http://schemas.microsoft.com/office/drawing/2014/main" id="{978007F0-BB71-4D54-B9FA-FE6222C1EE6D}"/>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E1ADB605-6B48-4CC6-B215-B294BF8503C0}"/>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4E72A807-468C-469D-AC43-7FFEDDFB0D50}"/>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4D5248CC-0EC2-4E9B-B820-F0E6BDD18B0F}"/>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6DB3D344-BA51-4D63-BA18-77BE170F178F}"/>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6A6F15BB-2559-46BB-B11F-6C78F9E37E33}"/>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179AB678-E61B-4CF5-AF57-008E8956128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1494713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A981BB2A-E4A0-4A92-929E-01CAEDF9AFB7}"/>
              </a:ext>
            </a:extLst>
          </p:cNvPr>
          <p:cNvSpPr txBox="1">
            <a:spLocks/>
          </p:cNvSpPr>
          <p:nvPr/>
        </p:nvSpPr>
        <p:spPr>
          <a:xfrm>
            <a:off x="1047374" y="2158412"/>
            <a:ext cx="7129201" cy="2794239"/>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我们现在生活在主后</a:t>
            </a:r>
            <a:r>
              <a:rPr lang="en-US" altLang="zh-CN" sz="3200" dirty="0">
                <a:latin typeface="Arial" panose="020B0604020202020204" pitchFamily="34" charset="0"/>
                <a:ea typeface="微软雅黑" panose="020B0503020204020204" pitchFamily="34" charset="-122"/>
                <a:cs typeface="Arial" panose="020B0604020202020204" pitchFamily="34" charset="0"/>
              </a:rPr>
              <a:t>2000</a:t>
            </a:r>
            <a:r>
              <a:rPr lang="zh-CN" altLang="en-US" sz="3200" dirty="0">
                <a:latin typeface="Arial" panose="020B0604020202020204" pitchFamily="34" charset="0"/>
                <a:ea typeface="微软雅黑" panose="020B0503020204020204" pitchFamily="34" charset="-122"/>
                <a:cs typeface="Arial" panose="020B0604020202020204" pitchFamily="34" charset="0"/>
              </a:rPr>
              <a:t>多年</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听到很多的骇人听闻的消息和外星人的报道，被劫持的人把外星人当作是一种超越体的存在。</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这些消息和报道跟主耶稣的警告和教导一致</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4ADAF3BF-58B1-4F1F-A9A5-4F6B81366B01}"/>
              </a:ext>
            </a:extLst>
          </p:cNvPr>
          <p:cNvSpPr>
            <a:spLocks noGrp="1"/>
          </p:cNvSpPr>
          <p:nvPr>
            <p:ph type="title"/>
          </p:nvPr>
        </p:nvSpPr>
        <p:spPr/>
        <p:txBody>
          <a:bodyPr/>
          <a:lstStyle/>
          <a:p>
            <a:r>
              <a:rPr lang="zh-CN" altLang="en-US" dirty="0"/>
              <a:t>解释五</a:t>
            </a:r>
          </a:p>
        </p:txBody>
      </p:sp>
      <p:grpSp>
        <p:nvGrpSpPr>
          <p:cNvPr id="4" name="组合 3">
            <a:extLst>
              <a:ext uri="{FF2B5EF4-FFF2-40B4-BE49-F238E27FC236}">
                <a16:creationId xmlns:a16="http://schemas.microsoft.com/office/drawing/2014/main" id="{3C1FE85F-BD65-4A73-B82A-9363AAFF1672}"/>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BABCCBDE-280F-43E5-92BF-294760BBF412}"/>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E497C296-7A56-4E17-8A89-457855A49C76}"/>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DAB8D35F-3463-4546-A073-E9CF2B4CF10D}"/>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BEC7664E-41E4-4040-95CB-FD714E9026E9}"/>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5C0FFA14-F3B1-46A2-9C6D-4F84CCC07EFC}"/>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FA401B45-0650-4365-ABF1-7BC433718D7A}"/>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1275032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E7AF2B0-4C20-4CE3-88C5-E33FB840843D}"/>
              </a:ext>
            </a:extLst>
          </p:cNvPr>
          <p:cNvSpPr txBox="1">
            <a:spLocks/>
          </p:cNvSpPr>
          <p:nvPr/>
        </p:nvSpPr>
        <p:spPr>
          <a:xfrm>
            <a:off x="1214924" y="2790525"/>
            <a:ext cx="6714152" cy="2612321"/>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哥林多后书</a:t>
            </a:r>
            <a:r>
              <a:rPr lang="en-US" altLang="zh-CN" sz="3200" dirty="0">
                <a:latin typeface="Arial" panose="020B0604020202020204" pitchFamily="34" charset="0"/>
                <a:ea typeface="微软雅黑" panose="020B0503020204020204" pitchFamily="34" charset="-122"/>
                <a:cs typeface="Arial" panose="020B0604020202020204" pitchFamily="34" charset="0"/>
              </a:rPr>
              <a:t>11:14-15</a:t>
            </a:r>
            <a:r>
              <a:rPr lang="zh-CN" altLang="en-US" sz="3200" dirty="0">
                <a:latin typeface="Arial" panose="020B0604020202020204" pitchFamily="34" charset="0"/>
                <a:ea typeface="微软雅黑" panose="020B0503020204020204" pitchFamily="34" charset="-122"/>
                <a:cs typeface="Arial" panose="020B0604020202020204" pitchFamily="34" charset="0"/>
              </a:rPr>
              <a:t>那等人是假使徒，行事诡诈，装作基督使徒的模样。这也不足为怪。因为连撒但也装作光明的天使。</a:t>
            </a:r>
          </a:p>
        </p:txBody>
      </p:sp>
      <p:sp>
        <p:nvSpPr>
          <p:cNvPr id="2" name="标题 1">
            <a:extLst>
              <a:ext uri="{FF2B5EF4-FFF2-40B4-BE49-F238E27FC236}">
                <a16:creationId xmlns:a16="http://schemas.microsoft.com/office/drawing/2014/main" id="{D2568123-E1B6-4069-BDDC-446E20E3BFBD}"/>
              </a:ext>
            </a:extLst>
          </p:cNvPr>
          <p:cNvSpPr>
            <a:spLocks noGrp="1"/>
          </p:cNvSpPr>
          <p:nvPr>
            <p:ph type="title"/>
          </p:nvPr>
        </p:nvSpPr>
        <p:spPr/>
        <p:txBody>
          <a:bodyPr/>
          <a:lstStyle/>
          <a:p>
            <a:r>
              <a:rPr lang="zh-CN" altLang="en-US" dirty="0"/>
              <a:t>相关经文六</a:t>
            </a:r>
          </a:p>
        </p:txBody>
      </p:sp>
      <p:grpSp>
        <p:nvGrpSpPr>
          <p:cNvPr id="5" name="组合 4">
            <a:extLst>
              <a:ext uri="{FF2B5EF4-FFF2-40B4-BE49-F238E27FC236}">
                <a16:creationId xmlns:a16="http://schemas.microsoft.com/office/drawing/2014/main" id="{2E76A202-DD93-4639-8FAA-971D437A9C1C}"/>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CF6BED96-600C-4993-AEF5-183E107DD534}"/>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4EA2F034-B1E7-4F6C-AED7-27D99D7181D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5CD15E95-70D0-47A4-AF5A-AE3CEF33235A}"/>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B0E6CB96-4C71-4506-AE50-C067194AA546}"/>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302A4F53-982A-4A5B-9D9F-E00B45605D21}"/>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B6FFB787-A239-4955-942D-9EEDFE3E5175}"/>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7451718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03A815E5-6993-4684-BBCF-F327E6BB56CF}"/>
              </a:ext>
            </a:extLst>
          </p:cNvPr>
          <p:cNvSpPr txBox="1">
            <a:spLocks/>
          </p:cNvSpPr>
          <p:nvPr/>
        </p:nvSpPr>
        <p:spPr>
          <a:xfrm>
            <a:off x="957824" y="1811901"/>
            <a:ext cx="7171015" cy="3726747"/>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很多经历过被外星人劫持的人，会把这些外星人当作他们的救主和创造主。认为这些外星人能够做很多奇事，类似神的全能，能把生命射到地球</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这些人从外星人那里得到的信息往往是跟基督教义相违背的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而有过这样经历的人很难再接受福音信息</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EF67C296-C708-4331-AD70-212AC476E419}"/>
              </a:ext>
            </a:extLst>
          </p:cNvPr>
          <p:cNvSpPr>
            <a:spLocks noGrp="1"/>
          </p:cNvSpPr>
          <p:nvPr>
            <p:ph type="title"/>
          </p:nvPr>
        </p:nvSpPr>
        <p:spPr/>
        <p:txBody>
          <a:bodyPr/>
          <a:lstStyle/>
          <a:p>
            <a:r>
              <a:rPr lang="zh-CN" altLang="en-US" dirty="0"/>
              <a:t>解释六</a:t>
            </a:r>
          </a:p>
        </p:txBody>
      </p:sp>
      <p:grpSp>
        <p:nvGrpSpPr>
          <p:cNvPr id="4" name="组合 3">
            <a:extLst>
              <a:ext uri="{FF2B5EF4-FFF2-40B4-BE49-F238E27FC236}">
                <a16:creationId xmlns:a16="http://schemas.microsoft.com/office/drawing/2014/main" id="{800FE8A6-E708-47ED-94B5-BD2B51E5767B}"/>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525E4B7E-1FFB-4F4F-9B8E-3B6702BEFA47}"/>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00C28897-211C-4FCA-BE81-5F61FE6013B0}"/>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C6102E47-565C-43A3-BCD7-943B28B7928F}"/>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B9BB9A8E-2B9E-4963-B8C2-C1BC2B9781DC}"/>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455BF834-B59F-46BC-9A8A-E1D7F040FB39}"/>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36403B05-CDDA-4303-8DC0-EC3C77D5F49B}"/>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1934689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EE6EC3F5-6AAA-447B-95C3-7F7BC60D6647}"/>
              </a:ext>
            </a:extLst>
          </p:cNvPr>
          <p:cNvSpPr txBox="1">
            <a:spLocks/>
          </p:cNvSpPr>
          <p:nvPr/>
        </p:nvSpPr>
        <p:spPr>
          <a:xfrm>
            <a:off x="1126193" y="3091755"/>
            <a:ext cx="6912907" cy="1831940"/>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gn="just" defTabSz="1219170">
              <a:spcBef>
                <a:spcPct val="0"/>
              </a:spcBef>
              <a:spcAft>
                <a:spcPts val="1200"/>
              </a:spcAft>
              <a:buClrTx/>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加拉太书</a:t>
            </a:r>
            <a:r>
              <a:rPr lang="en-US" altLang="zh-CN" sz="3200" dirty="0">
                <a:latin typeface="Arial" panose="020B0604020202020204" pitchFamily="34" charset="0"/>
                <a:ea typeface="微软雅黑" panose="020B0503020204020204" pitchFamily="34" charset="-122"/>
                <a:cs typeface="Arial" panose="020B0604020202020204" pitchFamily="34" charset="0"/>
              </a:rPr>
              <a:t>1:8</a:t>
            </a:r>
            <a:r>
              <a:rPr lang="zh-CN" altLang="en-US" sz="3200" dirty="0">
                <a:latin typeface="Arial" panose="020B0604020202020204" pitchFamily="34" charset="0"/>
                <a:ea typeface="微软雅黑" panose="020B0503020204020204" pitchFamily="34" charset="-122"/>
                <a:cs typeface="Arial" panose="020B0604020202020204" pitchFamily="34" charset="0"/>
              </a:rPr>
              <a:t>但无论是我们，是天上来的使者，若传福音给你们，与我们所传给你们的不同，他就应当被咒诅。 </a:t>
            </a:r>
          </a:p>
        </p:txBody>
      </p:sp>
      <p:sp>
        <p:nvSpPr>
          <p:cNvPr id="2" name="标题 1">
            <a:extLst>
              <a:ext uri="{FF2B5EF4-FFF2-40B4-BE49-F238E27FC236}">
                <a16:creationId xmlns:a16="http://schemas.microsoft.com/office/drawing/2014/main" id="{CBFC8D21-4B3D-4ECD-9B87-82E88F3E0ED5}"/>
              </a:ext>
            </a:extLst>
          </p:cNvPr>
          <p:cNvSpPr>
            <a:spLocks noGrp="1"/>
          </p:cNvSpPr>
          <p:nvPr>
            <p:ph type="title"/>
          </p:nvPr>
        </p:nvSpPr>
        <p:spPr/>
        <p:txBody>
          <a:bodyPr>
            <a:normAutofit/>
          </a:bodyPr>
          <a:lstStyle/>
          <a:p>
            <a:r>
              <a:rPr lang="zh-CN" altLang="en-US" dirty="0"/>
              <a:t>相关经文七</a:t>
            </a:r>
          </a:p>
        </p:txBody>
      </p:sp>
      <p:grpSp>
        <p:nvGrpSpPr>
          <p:cNvPr id="5" name="组合 4">
            <a:extLst>
              <a:ext uri="{FF2B5EF4-FFF2-40B4-BE49-F238E27FC236}">
                <a16:creationId xmlns:a16="http://schemas.microsoft.com/office/drawing/2014/main" id="{A9F6719A-A75E-4B72-8AAE-DC1A429F6E19}"/>
              </a:ext>
            </a:extLst>
          </p:cNvPr>
          <p:cNvGrpSpPr/>
          <p:nvPr/>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B48DA8FE-DDAE-47C9-92CC-DA2474FB26D5}"/>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3">
              <a:extLst>
                <a:ext uri="{FF2B5EF4-FFF2-40B4-BE49-F238E27FC236}">
                  <a16:creationId xmlns:a16="http://schemas.microsoft.com/office/drawing/2014/main" id="{CA556FB0-E6A0-41BE-A895-70CD1B76AEF6}"/>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4">
              <a:extLst>
                <a:ext uri="{FF2B5EF4-FFF2-40B4-BE49-F238E27FC236}">
                  <a16:creationId xmlns:a16="http://schemas.microsoft.com/office/drawing/2014/main" id="{E346D8E4-1F68-48FC-BB03-ECB53976B520}"/>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5">
              <a:extLst>
                <a:ext uri="{FF2B5EF4-FFF2-40B4-BE49-F238E27FC236}">
                  <a16:creationId xmlns:a16="http://schemas.microsoft.com/office/drawing/2014/main" id="{08B68202-FA7D-4560-8861-8DFC09894C5D}"/>
                </a:ext>
              </a:extLst>
            </p:cNvPr>
            <p:cNvCxnSpPr>
              <a:cxnSpLocks/>
              <a:endCxn id="13"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811E098E-DD73-4922-B2FC-2301A7397D25}"/>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3" name="图片 12">
              <a:extLst>
                <a:ext uri="{FF2B5EF4-FFF2-40B4-BE49-F238E27FC236}">
                  <a16:creationId xmlns:a16="http://schemas.microsoft.com/office/drawing/2014/main" id="{F3573CE6-2696-4140-AF82-EDA716E680F8}"/>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3884607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22">
            <a:extLst>
              <a:ext uri="{FF2B5EF4-FFF2-40B4-BE49-F238E27FC236}">
                <a16:creationId xmlns:a16="http://schemas.microsoft.com/office/drawing/2014/main" id="{8E366B96-1DDD-4F7C-82DF-F76E01D9E3E2}"/>
              </a:ext>
            </a:extLst>
          </p:cNvPr>
          <p:cNvSpPr txBox="1">
            <a:spLocks/>
          </p:cNvSpPr>
          <p:nvPr/>
        </p:nvSpPr>
        <p:spPr>
          <a:xfrm>
            <a:off x="726297" y="1827765"/>
            <a:ext cx="4318887" cy="3726747"/>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所以我们必须用圣经来建造和坚实自己信仰的根基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用神的话语来衡量和考察我们所经历的事情</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defTabSz="1219170">
              <a:spcBef>
                <a:spcPct val="0"/>
              </a:spcBef>
              <a:spcAft>
                <a:spcPts val="1200"/>
              </a:spcAft>
              <a:buClrTx/>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因为只有圣经</a:t>
            </a:r>
            <a:r>
              <a:rPr lang="zh-CN" altLang="en-US" sz="3200">
                <a:latin typeface="Arial" panose="020B0604020202020204" pitchFamily="34" charset="0"/>
                <a:ea typeface="微软雅黑" panose="020B0503020204020204" pitchFamily="34" charset="-122"/>
                <a:cs typeface="Arial" panose="020B0604020202020204" pitchFamily="34" charset="0"/>
              </a:rPr>
              <a:t>才是我们唯一</a:t>
            </a:r>
            <a:r>
              <a:rPr lang="zh-CN" altLang="en-US" sz="3200" dirty="0">
                <a:latin typeface="Arial" panose="020B0604020202020204" pitchFamily="34" charset="0"/>
                <a:ea typeface="微软雅黑" panose="020B0503020204020204" pitchFamily="34" charset="-122"/>
                <a:cs typeface="Arial" panose="020B0604020202020204" pitchFamily="34" charset="0"/>
              </a:rPr>
              <a:t>信靠的基石</a:t>
            </a:r>
          </a:p>
        </p:txBody>
      </p:sp>
      <p:sp>
        <p:nvSpPr>
          <p:cNvPr id="2" name="标题 1">
            <a:extLst>
              <a:ext uri="{FF2B5EF4-FFF2-40B4-BE49-F238E27FC236}">
                <a16:creationId xmlns:a16="http://schemas.microsoft.com/office/drawing/2014/main" id="{1A98AAEF-3FD4-44F7-BD0E-171ED98D1C80}"/>
              </a:ext>
            </a:extLst>
          </p:cNvPr>
          <p:cNvSpPr>
            <a:spLocks noGrp="1"/>
          </p:cNvSpPr>
          <p:nvPr>
            <p:ph type="title"/>
          </p:nvPr>
        </p:nvSpPr>
        <p:spPr/>
        <p:txBody>
          <a:bodyPr/>
          <a:lstStyle/>
          <a:p>
            <a:r>
              <a:rPr lang="zh-CN" altLang="en-US"/>
              <a:t>解释七</a:t>
            </a:r>
            <a:endParaRPr lang="zh-CN" altLang="en-US" dirty="0"/>
          </a:p>
        </p:txBody>
      </p:sp>
      <p:grpSp>
        <p:nvGrpSpPr>
          <p:cNvPr id="4" name="组合 3">
            <a:extLst>
              <a:ext uri="{FF2B5EF4-FFF2-40B4-BE49-F238E27FC236}">
                <a16:creationId xmlns:a16="http://schemas.microsoft.com/office/drawing/2014/main" id="{A608A84D-93E8-4BCD-9DEE-6E7A46DE6E0B}"/>
              </a:ext>
            </a:extLst>
          </p:cNvPr>
          <p:cNvGrpSpPr/>
          <p:nvPr/>
        </p:nvGrpSpPr>
        <p:grpSpPr>
          <a:xfrm>
            <a:off x="454532" y="1202433"/>
            <a:ext cx="8299161" cy="5623315"/>
            <a:chOff x="454532" y="1202433"/>
            <a:chExt cx="8299161" cy="5623315"/>
          </a:xfrm>
        </p:grpSpPr>
        <p:cxnSp>
          <p:nvCxnSpPr>
            <p:cNvPr id="5" name="直线连接符 2">
              <a:extLst>
                <a:ext uri="{FF2B5EF4-FFF2-40B4-BE49-F238E27FC236}">
                  <a16:creationId xmlns:a16="http://schemas.microsoft.com/office/drawing/2014/main" id="{4EA044B7-8BFF-43AA-8728-AEE605979B00}"/>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3">
              <a:extLst>
                <a:ext uri="{FF2B5EF4-FFF2-40B4-BE49-F238E27FC236}">
                  <a16:creationId xmlns:a16="http://schemas.microsoft.com/office/drawing/2014/main" id="{A8F58D3B-F2DA-48AD-8998-58A222B268D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61B1B757-3FDF-4D54-9A23-32DCC78B3416}"/>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0ECB9624-2360-473F-91E0-45C0C1A60549}"/>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A0E12052-75BD-43D4-B518-5BDFFCDE8C2B}"/>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46532F48-CC59-4296-8A9D-FF4E9C189A75}"/>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pic>
        <p:nvPicPr>
          <p:cNvPr id="12" name="图片 11">
            <a:extLst>
              <a:ext uri="{FF2B5EF4-FFF2-40B4-BE49-F238E27FC236}">
                <a16:creationId xmlns:a16="http://schemas.microsoft.com/office/drawing/2014/main" id="{21397BA5-6A9B-4D51-874E-F5CA7D85CA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99453" y="1923298"/>
            <a:ext cx="3090088" cy="4110668"/>
          </a:xfrm>
          <a:prstGeom prst="rect">
            <a:avLst/>
          </a:prstGeom>
        </p:spPr>
      </p:pic>
    </p:spTree>
    <p:extLst>
      <p:ext uri="{BB962C8B-B14F-4D97-AF65-F5344CB8AC3E}">
        <p14:creationId xmlns:p14="http://schemas.microsoft.com/office/powerpoint/2010/main" val="75631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dirty="0"/>
              <a:t>进化论缺乏有力证据的支撑</a:t>
            </a:r>
          </a:p>
        </p:txBody>
      </p:sp>
      <p:sp>
        <p:nvSpPr>
          <p:cNvPr id="18" name="文本1"/>
          <p:cNvSpPr>
            <a:spLocks noChangeArrowheads="1"/>
          </p:cNvSpPr>
          <p:nvPr/>
        </p:nvSpPr>
        <p:spPr bwMode="gray">
          <a:xfrm>
            <a:off x="962877" y="1530585"/>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宇宙必定存在一个创造者</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19" name="文本1"/>
          <p:cNvSpPr>
            <a:spLocks noChangeArrowheads="1"/>
          </p:cNvSpPr>
          <p:nvPr/>
        </p:nvSpPr>
        <p:spPr bwMode="gray">
          <a:xfrm>
            <a:off x="962877" y="2214719"/>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进化论无法解释生命起源问题</a:t>
            </a:r>
          </a:p>
        </p:txBody>
      </p:sp>
      <p:sp>
        <p:nvSpPr>
          <p:cNvPr id="20" name="文本1"/>
          <p:cNvSpPr>
            <a:spLocks noChangeArrowheads="1"/>
          </p:cNvSpPr>
          <p:nvPr/>
        </p:nvSpPr>
        <p:spPr bwMode="gray">
          <a:xfrm>
            <a:off x="962877" y="2898853"/>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细胞的复杂性</a:t>
            </a:r>
          </a:p>
        </p:txBody>
      </p:sp>
      <p:sp>
        <p:nvSpPr>
          <p:cNvPr id="21" name="文本1"/>
          <p:cNvSpPr>
            <a:spLocks noChangeArrowheads="1"/>
          </p:cNvSpPr>
          <p:nvPr/>
        </p:nvSpPr>
        <p:spPr bwMode="gray">
          <a:xfrm>
            <a:off x="962877" y="3582987"/>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首个细胞无法通过化学进化形成</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2" name="文本1"/>
          <p:cNvSpPr>
            <a:spLocks noChangeArrowheads="1"/>
          </p:cNvSpPr>
          <p:nvPr/>
        </p:nvSpPr>
        <p:spPr bwMode="gray">
          <a:xfrm>
            <a:off x="962877" y="4267121"/>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基因突变在不断发生</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
        <p:nvSpPr>
          <p:cNvPr id="23" name="文本1"/>
          <p:cNvSpPr>
            <a:spLocks noChangeArrowheads="1"/>
          </p:cNvSpPr>
          <p:nvPr/>
        </p:nvSpPr>
        <p:spPr bwMode="gray">
          <a:xfrm>
            <a:off x="962877" y="5137970"/>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生物在不断衰退，并不是在进化，而是在不断退化</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9" name="组合 8">
            <a:extLst>
              <a:ext uri="{FF2B5EF4-FFF2-40B4-BE49-F238E27FC236}">
                <a16:creationId xmlns:a16="http://schemas.microsoft.com/office/drawing/2014/main" id="{023C4F1E-0DA4-4565-9F20-CAFA392FA523}"/>
              </a:ext>
            </a:extLst>
          </p:cNvPr>
          <p:cNvGrpSpPr/>
          <p:nvPr/>
        </p:nvGrpSpPr>
        <p:grpSpPr>
          <a:xfrm>
            <a:off x="454532" y="1202433"/>
            <a:ext cx="8299161" cy="5623315"/>
            <a:chOff x="454532" y="1202433"/>
            <a:chExt cx="8299161" cy="5623315"/>
          </a:xfrm>
        </p:grpSpPr>
        <p:cxnSp>
          <p:nvCxnSpPr>
            <p:cNvPr id="10" name="直线连接符 2">
              <a:extLst>
                <a:ext uri="{FF2B5EF4-FFF2-40B4-BE49-F238E27FC236}">
                  <a16:creationId xmlns:a16="http://schemas.microsoft.com/office/drawing/2014/main" id="{E69BC6DA-1057-449E-B028-A6963D613F1B}"/>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3">
              <a:extLst>
                <a:ext uri="{FF2B5EF4-FFF2-40B4-BE49-F238E27FC236}">
                  <a16:creationId xmlns:a16="http://schemas.microsoft.com/office/drawing/2014/main" id="{7BCAB1F0-C9B6-40A1-AC53-38BA738EDFDE}"/>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4">
              <a:extLst>
                <a:ext uri="{FF2B5EF4-FFF2-40B4-BE49-F238E27FC236}">
                  <a16:creationId xmlns:a16="http://schemas.microsoft.com/office/drawing/2014/main" id="{92ABF334-22F9-4C82-A6AC-08A2FCD39A0F}"/>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5">
              <a:extLst>
                <a:ext uri="{FF2B5EF4-FFF2-40B4-BE49-F238E27FC236}">
                  <a16:creationId xmlns:a16="http://schemas.microsoft.com/office/drawing/2014/main" id="{E4D3DF78-91AD-4C16-B8CE-A0A2F62D3232}"/>
                </a:ext>
              </a:extLst>
            </p:cNvPr>
            <p:cNvCxnSpPr>
              <a:cxnSpLocks/>
              <a:endCxn id="15"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4F73B2CD-1A8F-4CE3-B1B7-14CC271307BA}"/>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5" name="图片 14">
              <a:extLst>
                <a:ext uri="{FF2B5EF4-FFF2-40B4-BE49-F238E27FC236}">
                  <a16:creationId xmlns:a16="http://schemas.microsoft.com/office/drawing/2014/main" id="{C8ECF430-99BA-4D43-B2C1-2AB6450C0E18}"/>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
        <p:nvSpPr>
          <p:cNvPr id="16" name="文本1">
            <a:extLst>
              <a:ext uri="{FF2B5EF4-FFF2-40B4-BE49-F238E27FC236}">
                <a16:creationId xmlns:a16="http://schemas.microsoft.com/office/drawing/2014/main" id="{9BF674B1-9222-4F76-844A-CF9E49DB4325}"/>
              </a:ext>
            </a:extLst>
          </p:cNvPr>
          <p:cNvSpPr>
            <a:spLocks noChangeArrowheads="1"/>
          </p:cNvSpPr>
          <p:nvPr/>
        </p:nvSpPr>
        <p:spPr bwMode="gray">
          <a:xfrm>
            <a:off x="962877" y="5914244"/>
            <a:ext cx="7201105" cy="482791"/>
          </a:xfrm>
          <a:prstGeom prst="roundRect">
            <a:avLst>
              <a:gd name="adj" fmla="val 11505"/>
            </a:avLst>
          </a:prstGeom>
        </p:spPr>
        <p:txBody>
          <a:bodyPr lIns="46589" tIns="23295" rIns="46589" bIns="23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defTabSz="1219170">
              <a:lnSpc>
                <a:spcPct val="90000"/>
              </a:lnSpc>
              <a:spcBef>
                <a:spcPct val="0"/>
              </a:spcBef>
              <a:buSzPct val="1000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进化事实上是完全不可能的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69596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426549D-D654-4745-9E1B-CFCD9456B468}"/>
              </a:ext>
            </a:extLst>
          </p:cNvPr>
          <p:cNvSpPr txBox="1">
            <a:spLocks/>
          </p:cNvSpPr>
          <p:nvPr/>
        </p:nvSpPr>
        <p:spPr>
          <a:xfrm>
            <a:off x="0" y="4555233"/>
            <a:ext cx="9144000" cy="779463"/>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某些自然现象造成的</a:t>
            </a:r>
            <a:r>
              <a:rPr lang="en-US" altLang="zh-CN" sz="3200" dirty="0">
                <a:latin typeface="Arial" panose="020B0604020202020204" pitchFamily="34" charset="0"/>
                <a:ea typeface="微软雅黑" panose="020B0503020204020204" pitchFamily="34" charset="-122"/>
                <a:cs typeface="Arial" panose="020B0604020202020204" pitchFamily="34" charset="0"/>
                <a:sym typeface="+mn-lt"/>
              </a:rPr>
              <a:t>UFO</a:t>
            </a:r>
            <a:r>
              <a:rPr lang="zh-CN" altLang="en-US" sz="3200" dirty="0">
                <a:latin typeface="Arial" panose="020B0604020202020204" pitchFamily="34" charset="0"/>
                <a:ea typeface="微软雅黑" panose="020B0503020204020204" pitchFamily="34" charset="-122"/>
                <a:cs typeface="Arial" panose="020B0604020202020204" pitchFamily="34" charset="0"/>
                <a:sym typeface="+mn-lt"/>
              </a:rPr>
              <a:t>错觉</a:t>
            </a:r>
          </a:p>
        </p:txBody>
      </p:sp>
      <p:cxnSp>
        <p:nvCxnSpPr>
          <p:cNvPr id="9" name="直线连接符 2">
            <a:extLst>
              <a:ext uri="{FF2B5EF4-FFF2-40B4-BE49-F238E27FC236}">
                <a16:creationId xmlns:a16="http://schemas.microsoft.com/office/drawing/2014/main" id="{32D8C54A-9832-4E5E-9EE5-78BBC6A116D9}"/>
              </a:ext>
            </a:extLst>
          </p:cNvPr>
          <p:cNvCxnSpPr>
            <a:cxnSpLocks/>
          </p:cNvCxnSpPr>
          <p:nvPr/>
        </p:nvCxnSpPr>
        <p:spPr>
          <a:xfrm>
            <a:off x="454532" y="3579541"/>
            <a:ext cx="0" cy="292191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3">
            <a:extLst>
              <a:ext uri="{FF2B5EF4-FFF2-40B4-BE49-F238E27FC236}">
                <a16:creationId xmlns:a16="http://schemas.microsoft.com/office/drawing/2014/main" id="{6E7903EB-9351-4E48-BEA4-7EC45AA4A6B0}"/>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4">
            <a:extLst>
              <a:ext uri="{FF2B5EF4-FFF2-40B4-BE49-F238E27FC236}">
                <a16:creationId xmlns:a16="http://schemas.microsoft.com/office/drawing/2014/main" id="{730074A1-8E85-4BD9-B06C-C8B21E301E32}"/>
              </a:ext>
            </a:extLst>
          </p:cNvPr>
          <p:cNvCxnSpPr>
            <a:cxnSpLocks/>
          </p:cNvCxnSpPr>
          <p:nvPr/>
        </p:nvCxnSpPr>
        <p:spPr>
          <a:xfrm flipH="1">
            <a:off x="971601" y="35795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5">
            <a:extLst>
              <a:ext uri="{FF2B5EF4-FFF2-40B4-BE49-F238E27FC236}">
                <a16:creationId xmlns:a16="http://schemas.microsoft.com/office/drawing/2014/main" id="{5A1B7E91-CBB2-491E-B832-5B76DD7A6CB9}"/>
              </a:ext>
            </a:extLst>
          </p:cNvPr>
          <p:cNvCxnSpPr>
            <a:cxnSpLocks/>
            <a:endCxn id="14" idx="3"/>
          </p:cNvCxnSpPr>
          <p:nvPr/>
        </p:nvCxnSpPr>
        <p:spPr>
          <a:xfrm>
            <a:off x="8730208" y="3579541"/>
            <a:ext cx="23485" cy="29230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a:extLst>
              <a:ext uri="{FF2B5EF4-FFF2-40B4-BE49-F238E27FC236}">
                <a16:creationId xmlns:a16="http://schemas.microsoft.com/office/drawing/2014/main" id="{82CDD666-9FD2-4589-BED7-26E0F0F9AC72}"/>
              </a:ext>
            </a:extLst>
          </p:cNvPr>
          <p:cNvPicPr>
            <a:picLocks noChangeAspect="1"/>
          </p:cNvPicPr>
          <p:nvPr/>
        </p:nvPicPr>
        <p:blipFill rotWithShape="1">
          <a:blip r:embed="rId3"/>
          <a:srcRect l="38822" t="7371" r="20768" b="51298"/>
          <a:stretch/>
        </p:blipFill>
        <p:spPr>
          <a:xfrm>
            <a:off x="503364" y="3314468"/>
            <a:ext cx="544010" cy="530146"/>
          </a:xfrm>
          <a:prstGeom prst="rect">
            <a:avLst/>
          </a:prstGeom>
        </p:spPr>
      </p:pic>
      <p:pic>
        <p:nvPicPr>
          <p:cNvPr id="14" name="图片 13">
            <a:extLst>
              <a:ext uri="{FF2B5EF4-FFF2-40B4-BE49-F238E27FC236}">
                <a16:creationId xmlns:a16="http://schemas.microsoft.com/office/drawing/2014/main" id="{B052B686-4196-4A2E-BF9F-5F6E84DB118F}"/>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spTree>
    <p:extLst>
      <p:ext uri="{BB962C8B-B14F-4D97-AF65-F5344CB8AC3E}">
        <p14:creationId xmlns:p14="http://schemas.microsoft.com/office/powerpoint/2010/main" val="3421197359"/>
      </p:ext>
    </p:extLst>
  </p:cSld>
  <p:clrMapOvr>
    <a:masterClrMapping/>
  </p:clrMapOvr>
</p:sld>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10498</TotalTime>
  <Words>6940</Words>
  <Application>Microsoft Office PowerPoint</Application>
  <PresentationFormat>全屏显示(4:3)</PresentationFormat>
  <Paragraphs>428</Paragraphs>
  <Slides>75</Slides>
  <Notes>75</Notes>
  <HiddenSlides>0</HiddenSlides>
  <MMClips>1</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75</vt:i4>
      </vt:variant>
    </vt:vector>
  </HeadingPairs>
  <TitlesOfParts>
    <vt:vector size="87" baseType="lpstr">
      <vt:lpstr>微软雅黑</vt:lpstr>
      <vt:lpstr>Times New Roman</vt:lpstr>
      <vt:lpstr>宋体</vt:lpstr>
      <vt:lpstr>等线 Light</vt:lpstr>
      <vt:lpstr>Calibri Light</vt:lpstr>
      <vt:lpstr>Arial</vt:lpstr>
      <vt:lpstr>等线</vt:lpstr>
      <vt:lpstr>微软雅黑</vt:lpstr>
      <vt:lpstr>Calibri</vt:lpstr>
      <vt:lpstr>1_自定义设计方案</vt:lpstr>
      <vt:lpstr>2_自定义设计方案</vt:lpstr>
      <vt:lpstr>Office Theme</vt:lpstr>
      <vt:lpstr>PowerPoint 演示文稿</vt:lpstr>
      <vt:lpstr>科幻电影《星际迷航》</vt:lpstr>
      <vt:lpstr>其他科幻电影</vt:lpstr>
      <vt:lpstr>如果要相信某样东西是存在的，  我们必须先找到它存在的客观证据。</vt:lpstr>
      <vt:lpstr>PowerPoint 演示文稿</vt:lpstr>
      <vt:lpstr>课堂内容</vt:lpstr>
      <vt:lpstr>1. 外星人与进化论</vt:lpstr>
      <vt:lpstr>进化论缺乏有力证据的支撑</vt:lpstr>
      <vt:lpstr>PowerPoint 演示文稿</vt:lpstr>
      <vt:lpstr>自然现象造成的UFO错觉</vt:lpstr>
      <vt:lpstr>金星造成的错觉</vt:lpstr>
      <vt:lpstr>热气球造成的错觉</vt:lpstr>
      <vt:lpstr>火星上的面孔 / 火星城市</vt:lpstr>
      <vt:lpstr>火星面孔</vt:lpstr>
      <vt:lpstr>麦田怪圈</vt:lpstr>
      <vt:lpstr>麦田怪圈</vt:lpstr>
      <vt:lpstr>麦田怪圈</vt:lpstr>
      <vt:lpstr>麦田怪圈</vt:lpstr>
      <vt:lpstr>麦田怪圈</vt:lpstr>
      <vt:lpstr>麦田怪圈是人类所为</vt:lpstr>
      <vt:lpstr>PowerPoint 演示文稿</vt:lpstr>
      <vt:lpstr>关于SETI计划</vt:lpstr>
      <vt:lpstr>关于SETI计划的概况</vt:lpstr>
      <vt:lpstr>关于SETI计划目前的结果</vt:lpstr>
      <vt:lpstr>一段小插曲</vt:lpstr>
      <vt:lpstr>一段小插曲</vt:lpstr>
      <vt:lpstr>脉冲星（视频）</vt:lpstr>
      <vt:lpstr>脉冲星（截图）</vt:lpstr>
      <vt:lpstr>PowerPoint 演示文稿</vt:lpstr>
      <vt:lpstr>星际旅行的可能性</vt:lpstr>
      <vt:lpstr>星际旅行的可能性</vt:lpstr>
      <vt:lpstr>星际旅行的可能性</vt:lpstr>
      <vt:lpstr>星际旅行的可能性</vt:lpstr>
      <vt:lpstr>人类航天器的能量消耗</vt:lpstr>
      <vt:lpstr>人类航天器的能量消耗</vt:lpstr>
      <vt:lpstr>飞行器燃料消耗</vt:lpstr>
      <vt:lpstr>飞机撞鸟</vt:lpstr>
      <vt:lpstr>星际旅行的可能性</vt:lpstr>
      <vt:lpstr>宇宙空间并不是真空(小行星带)</vt:lpstr>
      <vt:lpstr>宇宙空间并不是真空(小行星带)</vt:lpstr>
      <vt:lpstr>宇宙空间并不是真空(小行星带)</vt:lpstr>
      <vt:lpstr>宇宙空间并不是真空(超新星爆发)</vt:lpstr>
      <vt:lpstr>宇宙空间并不是真空(超新星爆发)</vt:lpstr>
      <vt:lpstr>飞行器与空间石块碰撞</vt:lpstr>
      <vt:lpstr>从能量释放的角度来考虑</vt:lpstr>
      <vt:lpstr>人类首次使用核武器</vt:lpstr>
      <vt:lpstr>碰撞释放的巨大能量</vt:lpstr>
      <vt:lpstr>飞行器被摧毁！</vt:lpstr>
      <vt:lpstr>星际旅行的困难</vt:lpstr>
      <vt:lpstr>PowerPoint 演示文稿</vt:lpstr>
      <vt:lpstr>外星人与圣经</vt:lpstr>
      <vt:lpstr>相关经文一</vt:lpstr>
      <vt:lpstr>相关经文一</vt:lpstr>
      <vt:lpstr>解读一</vt:lpstr>
      <vt:lpstr>相关经文二</vt:lpstr>
      <vt:lpstr>相关经文二</vt:lpstr>
      <vt:lpstr>解读二</vt:lpstr>
      <vt:lpstr>解读二</vt:lpstr>
      <vt:lpstr>相关经文三</vt:lpstr>
      <vt:lpstr>解读三</vt:lpstr>
      <vt:lpstr>外星人没有合理的死亡原因</vt:lpstr>
      <vt:lpstr>相关经文四：基督的新妇</vt:lpstr>
      <vt:lpstr>相关经文四：基督的新妇</vt:lpstr>
      <vt:lpstr>解读四</vt:lpstr>
      <vt:lpstr>总结</vt:lpstr>
      <vt:lpstr>总结</vt:lpstr>
      <vt:lpstr>PowerPoint 演示文稿</vt:lpstr>
      <vt:lpstr>PowerPoint 演示文稿</vt:lpstr>
      <vt:lpstr>外星人劫持人类现象</vt:lpstr>
      <vt:lpstr>相关经文五</vt:lpstr>
      <vt:lpstr>解释五</vt:lpstr>
      <vt:lpstr>相关经文六</vt:lpstr>
      <vt:lpstr>解释六</vt:lpstr>
      <vt:lpstr>相关经文七</vt:lpstr>
      <vt:lpstr>解释七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熊猫哒哒</dc:creator>
  <cp:lastModifiedBy>Lee Annie</cp:lastModifiedBy>
  <cp:revision>538</cp:revision>
  <dcterms:created xsi:type="dcterms:W3CDTF">2016-08-30T00:41:00Z</dcterms:created>
  <dcterms:modified xsi:type="dcterms:W3CDTF">2022-03-04T10:22:50Z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