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97" r:id="rId1"/>
  </p:sldMasterIdLst>
  <p:notesMasterIdLst>
    <p:notesMasterId r:id="rId67"/>
  </p:notesMasterIdLst>
  <p:sldIdLst>
    <p:sldId id="2849" r:id="rId2"/>
    <p:sldId id="2860" r:id="rId3"/>
    <p:sldId id="2911" r:id="rId4"/>
    <p:sldId id="2912" r:id="rId5"/>
    <p:sldId id="2937" r:id="rId6"/>
    <p:sldId id="2913" r:id="rId7"/>
    <p:sldId id="2914" r:id="rId8"/>
    <p:sldId id="2915" r:id="rId9"/>
    <p:sldId id="2865" r:id="rId10"/>
    <p:sldId id="2866" r:id="rId11"/>
    <p:sldId id="2684" r:id="rId12"/>
    <p:sldId id="2867" r:id="rId13"/>
    <p:sldId id="2868" r:id="rId14"/>
    <p:sldId id="2869" r:id="rId15"/>
    <p:sldId id="2870" r:id="rId16"/>
    <p:sldId id="2871" r:id="rId17"/>
    <p:sldId id="2872" r:id="rId18"/>
    <p:sldId id="2916" r:id="rId19"/>
    <p:sldId id="2917" r:id="rId20"/>
    <p:sldId id="2918" r:id="rId21"/>
    <p:sldId id="2873" r:id="rId22"/>
    <p:sldId id="2877" r:id="rId23"/>
    <p:sldId id="2879" r:id="rId24"/>
    <p:sldId id="978" r:id="rId25"/>
    <p:sldId id="2880" r:id="rId26"/>
    <p:sldId id="980" r:id="rId27"/>
    <p:sldId id="2909" r:id="rId28"/>
    <p:sldId id="2881" r:id="rId29"/>
    <p:sldId id="2580" r:id="rId30"/>
    <p:sldId id="2919" r:id="rId31"/>
    <p:sldId id="2882" r:id="rId32"/>
    <p:sldId id="2920" r:id="rId33"/>
    <p:sldId id="2884" r:id="rId34"/>
    <p:sldId id="2921" r:id="rId35"/>
    <p:sldId id="2922" r:id="rId36"/>
    <p:sldId id="2923" r:id="rId37"/>
    <p:sldId id="2924" r:id="rId38"/>
    <p:sldId id="1012" r:id="rId39"/>
    <p:sldId id="2796" r:id="rId40"/>
    <p:sldId id="2925" r:id="rId41"/>
    <p:sldId id="2889" r:id="rId42"/>
    <p:sldId id="2890" r:id="rId43"/>
    <p:sldId id="2631" r:id="rId44"/>
    <p:sldId id="2891" r:id="rId45"/>
    <p:sldId id="2892" r:id="rId46"/>
    <p:sldId id="2893" r:id="rId47"/>
    <p:sldId id="2926" r:id="rId48"/>
    <p:sldId id="2927" r:id="rId49"/>
    <p:sldId id="2793" r:id="rId50"/>
    <p:sldId id="2792" r:id="rId51"/>
    <p:sldId id="2928" r:id="rId52"/>
    <p:sldId id="2896" r:id="rId53"/>
    <p:sldId id="2897" r:id="rId54"/>
    <p:sldId id="2898" r:id="rId55"/>
    <p:sldId id="2900" r:id="rId56"/>
    <p:sldId id="2929" r:id="rId57"/>
    <p:sldId id="2930" r:id="rId58"/>
    <p:sldId id="2931" r:id="rId59"/>
    <p:sldId id="2932" r:id="rId60"/>
    <p:sldId id="2933" r:id="rId61"/>
    <p:sldId id="2904" r:id="rId62"/>
    <p:sldId id="2934" r:id="rId63"/>
    <p:sldId id="2907" r:id="rId64"/>
    <p:sldId id="2908" r:id="rId65"/>
    <p:sldId id="2935" r:id="rId66"/>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CDB3"/>
    <a:srgbClr val="FFFFFF"/>
    <a:srgbClr val="1F3014"/>
    <a:srgbClr val="141F0D"/>
    <a:srgbClr val="150E0C"/>
    <a:srgbClr val="52382D"/>
    <a:srgbClr val="FEFF00"/>
    <a:srgbClr val="1A00FF"/>
    <a:srgbClr val="5388BA"/>
    <a:srgbClr val="9006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09" autoAdjust="0"/>
    <p:restoredTop sz="53923" autoAdjust="0"/>
  </p:normalViewPr>
  <p:slideViewPr>
    <p:cSldViewPr snapToGrid="0" snapToObjects="1">
      <p:cViewPr varScale="1">
        <p:scale>
          <a:sx n="71" d="100"/>
          <a:sy n="71" d="100"/>
        </p:scale>
        <p:origin x="220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91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2025/3/14</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一、引起动机</a:t>
            </a:r>
            <a:r>
              <a:rPr lang="en-US" altLang="zh-CN" sz="2800" dirty="0"/>
              <a:t>——</a:t>
            </a:r>
            <a:r>
              <a:rPr lang="zh-CN" altLang="en-US" sz="2800" dirty="0"/>
              <a:t>奔跑吧，同学！</a:t>
            </a:r>
            <a:endParaRPr lang="en-US" altLang="zh-CN" sz="2800" dirty="0"/>
          </a:p>
          <a:p>
            <a:r>
              <a:rPr lang="zh-CN" altLang="en-US" dirty="0"/>
              <a:t>★ 教学小技巧 </a:t>
            </a:r>
            <a:endParaRPr lang="en-US" altLang="zh-CN" dirty="0"/>
          </a:p>
          <a:p>
            <a:r>
              <a:rPr lang="en-US" altLang="zh-CN" dirty="0"/>
              <a:t>• </a:t>
            </a:r>
            <a:r>
              <a:rPr lang="zh-CN" altLang="en-US" dirty="0"/>
              <a:t>在教室里或教室附近的地面上标记出两个圈，每个圈要能容纳所 有人站进去，在一个圈内标记 </a:t>
            </a:r>
            <a:r>
              <a:rPr lang="en-US" altLang="zh-CN" dirty="0"/>
              <a:t>A</a:t>
            </a:r>
            <a:r>
              <a:rPr lang="zh-CN" altLang="en-US" dirty="0"/>
              <a:t>，另一个圈内标记 </a:t>
            </a:r>
            <a:r>
              <a:rPr lang="en-US" altLang="zh-CN" dirty="0"/>
              <a:t>B</a:t>
            </a:r>
            <a:r>
              <a:rPr lang="zh-CN" altLang="en-US" dirty="0"/>
              <a:t>。</a:t>
            </a:r>
            <a:endParaRPr lang="en-US" altLang="zh-CN" dirty="0"/>
          </a:p>
          <a:p>
            <a:r>
              <a:rPr lang="en-US" altLang="zh-CN" dirty="0"/>
              <a:t>• </a:t>
            </a:r>
            <a:r>
              <a:rPr lang="zh-CN" altLang="en-US" dirty="0"/>
              <a:t>上课前，老师召聚孩子讲清楚以下规则： </a:t>
            </a:r>
            <a:endParaRPr lang="en-US" altLang="zh-CN" dirty="0"/>
          </a:p>
          <a:p>
            <a:r>
              <a:rPr lang="en-US" altLang="zh-CN" dirty="0"/>
              <a:t>1. </a:t>
            </a:r>
            <a:r>
              <a:rPr lang="zh-CN" altLang="en-US" dirty="0"/>
              <a:t>奔跑之前，所有人站在起始位置</a:t>
            </a:r>
            <a:r>
              <a:rPr lang="en-US" altLang="zh-CN" dirty="0"/>
              <a:t>【</a:t>
            </a:r>
            <a:r>
              <a:rPr lang="zh-CN" altLang="en-US" dirty="0"/>
              <a:t>起始位置不宜离圈太远，老 师规定起始的位置</a:t>
            </a:r>
            <a:r>
              <a:rPr lang="en-US" altLang="zh-CN" dirty="0"/>
              <a:t>】</a:t>
            </a:r>
            <a:r>
              <a:rPr lang="zh-CN" altLang="en-US" dirty="0"/>
              <a:t>。 </a:t>
            </a:r>
            <a:endParaRPr lang="en-US" altLang="zh-CN" dirty="0"/>
          </a:p>
          <a:p>
            <a:r>
              <a:rPr lang="en-US" altLang="zh-CN" dirty="0"/>
              <a:t>2. </a:t>
            </a:r>
            <a:r>
              <a:rPr lang="zh-CN" altLang="en-US" dirty="0"/>
              <a:t>待老师念完题目，说“开始”以后，学生才能开始跑。选择 </a:t>
            </a:r>
            <a:r>
              <a:rPr lang="en-US" altLang="zh-CN" dirty="0"/>
              <a:t>A </a:t>
            </a:r>
            <a:r>
              <a:rPr lang="zh-CN" altLang="en-US" dirty="0"/>
              <a:t>就跑向 </a:t>
            </a:r>
            <a:r>
              <a:rPr lang="en-US" altLang="zh-CN" dirty="0"/>
              <a:t>A </a:t>
            </a:r>
            <a:r>
              <a:rPr lang="zh-CN" altLang="en-US" dirty="0"/>
              <a:t>圈，选择 </a:t>
            </a:r>
            <a:r>
              <a:rPr lang="en-US" altLang="zh-CN" dirty="0"/>
              <a:t>B </a:t>
            </a:r>
            <a:r>
              <a:rPr lang="zh-CN" altLang="en-US" dirty="0"/>
              <a:t>就跑向 </a:t>
            </a:r>
            <a:r>
              <a:rPr lang="en-US" altLang="zh-CN" dirty="0"/>
              <a:t>B </a:t>
            </a:r>
            <a:r>
              <a:rPr lang="zh-CN" altLang="en-US" dirty="0"/>
              <a:t>圈。</a:t>
            </a:r>
            <a:endParaRPr lang="en-US" altLang="zh-CN" dirty="0"/>
          </a:p>
          <a:p>
            <a:r>
              <a:rPr lang="en-US" altLang="zh-CN" dirty="0"/>
              <a:t>3. </a:t>
            </a:r>
            <a:r>
              <a:rPr lang="zh-CN" altLang="en-US" dirty="0"/>
              <a:t>公布答案后，没选对的同学留在圈内做 </a:t>
            </a:r>
            <a:r>
              <a:rPr lang="en-US" altLang="zh-CN" dirty="0"/>
              <a:t>2 </a:t>
            </a:r>
            <a:r>
              <a:rPr lang="zh-CN" altLang="en-US" dirty="0"/>
              <a:t>个青蛙跳。</a:t>
            </a:r>
            <a:r>
              <a:rPr lang="en-US" altLang="zh-CN" dirty="0"/>
              <a:t>【</a:t>
            </a:r>
            <a:r>
              <a:rPr lang="zh-CN" altLang="en-US" dirty="0"/>
              <a:t>老师可 更改这个规则</a:t>
            </a:r>
            <a:r>
              <a:rPr lang="en-US" altLang="zh-CN" dirty="0"/>
              <a:t>】 </a:t>
            </a:r>
          </a:p>
          <a:p>
            <a:r>
              <a:rPr lang="en-US" altLang="zh-CN" dirty="0"/>
              <a:t>4. </a:t>
            </a:r>
            <a:r>
              <a:rPr lang="zh-CN" altLang="en-US" dirty="0"/>
              <a:t>然后全体同学重归起始位置，重复 </a:t>
            </a:r>
            <a:r>
              <a:rPr lang="en-US" altLang="zh-CN" dirty="0"/>
              <a:t>1-3 </a:t>
            </a:r>
            <a:r>
              <a:rPr lang="zh-CN" altLang="en-US" dirty="0"/>
              <a:t>的步骤。过程中，请老 师确保学生的安全。 </a:t>
            </a:r>
            <a:endParaRPr lang="en-US" altLang="zh-CN" dirty="0"/>
          </a:p>
          <a:p>
            <a:r>
              <a:rPr lang="en-US" altLang="zh-CN" dirty="0"/>
              <a:t>5. </a:t>
            </a:r>
            <a:r>
              <a:rPr lang="zh-CN" altLang="en-US" dirty="0"/>
              <a:t>若条件不允许，老师们可以直接放映 </a:t>
            </a:r>
            <a:r>
              <a:rPr lang="en-US" altLang="zh-CN" dirty="0"/>
              <a:t>PPT</a:t>
            </a:r>
            <a:r>
              <a:rPr lang="zh-CN" altLang="en-US" dirty="0"/>
              <a:t>，请学生回答。</a:t>
            </a:r>
            <a:endParaRPr lang="en-US" altLang="zh-CN" dirty="0"/>
          </a:p>
          <a:p>
            <a:r>
              <a:rPr lang="zh-CN" altLang="en-US" dirty="0"/>
              <a:t>今天我们一起看一下预言如何神奇地应验在推罗这座城市。</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3538087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记住里程博士的话：预言的应验能彰显神的无所不能、无所不知，还能让人们知道神才是圣经的真正作者。</a:t>
            </a:r>
            <a:endParaRPr lang="en-US" altLang="zh-CN" dirty="0"/>
          </a:p>
          <a:p>
            <a:r>
              <a:rPr lang="zh-CN" altLang="en-US" dirty="0"/>
              <a:t>因为圣经预言能彰显神的全能全知、让人知道神才是圣经的真正作者，所以预言是不是能坚定人们信靠神的信心呢？（邀请 </a:t>
            </a:r>
            <a:r>
              <a:rPr lang="en-US" altLang="zh-CN" dirty="0"/>
              <a:t>1 </a:t>
            </a:r>
            <a:r>
              <a:rPr lang="zh-CN" altLang="en-US" dirty="0"/>
              <a:t>位学生回答）肯定的，我们来读一读耶稣的话：</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461190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约翰福音 </a:t>
            </a:r>
            <a:r>
              <a:rPr lang="en-US" altLang="zh-CN" sz="2800" dirty="0"/>
              <a:t>13</a:t>
            </a:r>
            <a:r>
              <a:rPr lang="zh-CN" altLang="en-US" sz="2800" dirty="0"/>
              <a:t>：</a:t>
            </a:r>
            <a:r>
              <a:rPr lang="en-US" altLang="zh-CN" sz="2800" dirty="0"/>
              <a:t>19 </a:t>
            </a:r>
            <a:r>
              <a:rPr lang="zh-CN" altLang="en-US" sz="2800" dirty="0"/>
              <a:t>如今事情还没有成就，我要先告诉你们，叫你们到事情成就的时候，可以信我是基督。 </a:t>
            </a:r>
            <a:endParaRPr lang="en-US" altLang="zh-CN" sz="2800" dirty="0"/>
          </a:p>
          <a:p>
            <a:r>
              <a:rPr lang="zh-CN" altLang="en-US" sz="2800" dirty="0"/>
              <a:t>耶稣亲口说，他提前告诉门徒将来会发生什么事情，等到这些事情将来果真如此成就的时候，门徒就能相信他的确是基督。换一句话说，</a:t>
            </a: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1654068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圣经预言能坚固人们信靠神的信心。</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2060281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你今天对于耶稣的信靠程度有多少呢？（请用手势比出你的信靠程度） </a:t>
            </a:r>
            <a:endParaRPr lang="en-US" altLang="zh-CN" dirty="0"/>
          </a:p>
          <a:p>
            <a:r>
              <a:rPr lang="en-US" altLang="zh-CN" dirty="0"/>
              <a:t>10% 20% 30% 40% 50% </a:t>
            </a:r>
          </a:p>
          <a:p>
            <a:r>
              <a:rPr lang="en-US" altLang="zh-CN" dirty="0"/>
              <a:t>60% 70% 80% 90% 100% </a:t>
            </a:r>
          </a:p>
          <a:p>
            <a:r>
              <a:rPr lang="zh-CN" altLang="en-US" dirty="0"/>
              <a:t>好消息是，我们今天要学习一个关于一座城市的预言，相信你学完这个预言之后，你对于神的信靠程度会增加哦。让我们带着期待来学习！</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2068300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祷告开始！ </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3469330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大家听说过推罗这个城市吗？（等候学生回答） 我们先来了解一下这个城市吧，先看一下推罗城在距今</a:t>
            </a:r>
            <a:r>
              <a:rPr lang="en-US" altLang="zh-CN" dirty="0"/>
              <a:t>3000 </a:t>
            </a:r>
            <a:r>
              <a:rPr lang="zh-CN" altLang="en-US" dirty="0"/>
              <a:t>多年前是怎样的。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888448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a:t>
            </a:r>
            <a:r>
              <a:rPr lang="en-US" altLang="zh-CN" dirty="0"/>
              <a:t>P </a:t>
            </a:r>
            <a:r>
              <a:rPr lang="zh-CN" altLang="en-US" dirty="0"/>
              <a:t>击） 观看视频：公元前 </a:t>
            </a:r>
            <a:r>
              <a:rPr lang="en-US" altLang="zh-CN" dirty="0"/>
              <a:t>1000 </a:t>
            </a:r>
            <a:r>
              <a:rPr lang="zh-CN" altLang="en-US" dirty="0"/>
              <a:t>年前的推罗城</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2589405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回答问题</a:t>
            </a:r>
            <a:endParaRPr lang="en-US" altLang="zh-CN" dirty="0"/>
          </a:p>
          <a:p>
            <a:pPr marL="228600" indent="-228600">
              <a:buAutoNum type="arabicPeriod"/>
            </a:pPr>
            <a:r>
              <a:rPr lang="zh-CN" altLang="en-US" dirty="0"/>
              <a:t>推罗城的历史怎么样？（等候学生回答）</a:t>
            </a:r>
            <a:endParaRPr lang="en-US" altLang="zh-CN" dirty="0"/>
          </a:p>
          <a:p>
            <a:pPr marL="0" indent="0">
              <a:buNone/>
            </a:pPr>
            <a:r>
              <a:rPr lang="zh-CN" altLang="en-US" dirty="0"/>
              <a:t>（</a:t>
            </a:r>
            <a:r>
              <a:rPr lang="en-US" altLang="zh-CN" dirty="0"/>
              <a:t>P </a:t>
            </a:r>
            <a:r>
              <a:rPr lang="zh-CN" altLang="en-US" dirty="0"/>
              <a:t>击） 推罗城有着上千年的悠久历史。</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3476842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 </a:t>
            </a:r>
            <a:r>
              <a:rPr lang="zh-CN" altLang="en-US" dirty="0"/>
              <a:t>推罗城的地理位置怎么样？（等候学生回答）</a:t>
            </a:r>
            <a:endParaRPr lang="en-US" altLang="zh-CN" dirty="0"/>
          </a:p>
          <a:p>
            <a:r>
              <a:rPr lang="zh-CN" altLang="en-US" dirty="0"/>
              <a:t>（</a:t>
            </a:r>
            <a:r>
              <a:rPr lang="en-US" altLang="zh-CN" dirty="0"/>
              <a:t>P </a:t>
            </a:r>
            <a:r>
              <a:rPr lang="zh-CN" altLang="en-US" dirty="0"/>
              <a:t>击） 推罗城地理位置十分优越，沿海城市，防御坚固。</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111150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3. </a:t>
            </a:r>
            <a:r>
              <a:rPr lang="zh-CN" altLang="en-US" dirty="0"/>
              <a:t>推罗城的商业怎么样？（等候学生回答） </a:t>
            </a:r>
            <a:endParaRPr lang="en-US" altLang="zh-CN" dirty="0"/>
          </a:p>
          <a:p>
            <a:r>
              <a:rPr lang="zh-CN" altLang="en-US" dirty="0"/>
              <a:t>（</a:t>
            </a:r>
            <a:r>
              <a:rPr lang="en-US" altLang="zh-CN" dirty="0"/>
              <a:t>P </a:t>
            </a:r>
            <a:r>
              <a:rPr lang="zh-CN" altLang="en-US" dirty="0"/>
              <a:t>击）推罗城的海上贸易发达，他们的贸易遍及地中海沿岸及以外地区， 而且出产昂贵的染料。</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59594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zh-CN" altLang="en-US" dirty="0"/>
              <a:t>什么是预言？ （</a:t>
            </a:r>
            <a:r>
              <a:rPr lang="en-US" altLang="zh-CN" dirty="0"/>
              <a:t>P </a:t>
            </a:r>
            <a:r>
              <a:rPr lang="zh-CN" altLang="en-US" dirty="0"/>
              <a:t>击）（</a:t>
            </a:r>
            <a:r>
              <a:rPr lang="en-US" altLang="zh-CN" dirty="0"/>
              <a:t>B</a:t>
            </a:r>
            <a:r>
              <a:rPr lang="zh-CN" altLang="en-US" dirty="0"/>
              <a:t>） </a:t>
            </a:r>
            <a:endParaRPr lang="en-US" altLang="zh-CN" dirty="0"/>
          </a:p>
          <a:p>
            <a:pPr marL="0" indent="0">
              <a:buNone/>
            </a:pPr>
            <a:r>
              <a:rPr lang="en-US" altLang="zh-CN" dirty="0"/>
              <a:t>A. </a:t>
            </a:r>
            <a:r>
              <a:rPr lang="zh-CN" altLang="en-US" dirty="0"/>
              <a:t>在事情发生之后的报告 </a:t>
            </a:r>
            <a:endParaRPr lang="en-US" altLang="zh-CN" dirty="0"/>
          </a:p>
          <a:p>
            <a:pPr marL="0" indent="0">
              <a:buNone/>
            </a:pPr>
            <a:r>
              <a:rPr lang="en-US" altLang="zh-CN" dirty="0"/>
              <a:t>B. </a:t>
            </a:r>
            <a:r>
              <a:rPr lang="zh-CN" altLang="en-US" dirty="0"/>
              <a:t>在事情发生之前的预告</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45309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4. </a:t>
            </a:r>
            <a:r>
              <a:rPr lang="zh-CN" altLang="en-US" dirty="0"/>
              <a:t>你觉着推罗城是否富有？你认为它的发展前景是怎样的？（等候学生回答）</a:t>
            </a:r>
            <a:endParaRPr lang="en-US" altLang="zh-CN" dirty="0"/>
          </a:p>
          <a:p>
            <a:r>
              <a:rPr lang="zh-CN" altLang="en-US" dirty="0"/>
              <a:t>（</a:t>
            </a:r>
            <a:r>
              <a:rPr lang="en-US" altLang="zh-CN" dirty="0"/>
              <a:t>P </a:t>
            </a:r>
            <a:r>
              <a:rPr lang="zh-CN" altLang="en-US" dirty="0"/>
              <a:t>击） 推罗城是历史上著名的航海和商业中心，以富有和贸易为荣。再加 上城中有丰足的水源，因而这个城市应该会稳步向上、持续发展。</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869001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推罗是当时世界商业文明的中心；也是海上文明最发达的地方；但由于 推罗人骄傲自大、犯罪作恶，神就差派了一个叫以西结的先知预告了这个城市的未来。现在我们来看看神透过先知以西结对推罗城发出了什么预言吧。</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2299931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一起来读一读以西结在公元前 </a:t>
            </a:r>
            <a:r>
              <a:rPr lang="en-US" altLang="zh-CN" dirty="0"/>
              <a:t>587-586 </a:t>
            </a:r>
            <a:r>
              <a:rPr lang="zh-CN" altLang="en-US" dirty="0"/>
              <a:t>年发的预言：</a:t>
            </a:r>
            <a:endParaRPr lang="en-US" altLang="zh-CN" dirty="0"/>
          </a:p>
          <a:p>
            <a:r>
              <a:rPr lang="zh-CN" altLang="en-US" dirty="0"/>
              <a:t>以西结书 </a:t>
            </a:r>
            <a:r>
              <a:rPr lang="en-US" altLang="zh-CN" dirty="0"/>
              <a:t>26</a:t>
            </a:r>
            <a:r>
              <a:rPr lang="zh-CN" altLang="en-US" dirty="0"/>
              <a:t>：</a:t>
            </a:r>
            <a:r>
              <a:rPr lang="en-US" altLang="zh-CN" dirty="0"/>
              <a:t>1 </a:t>
            </a:r>
            <a:r>
              <a:rPr lang="zh-CN" altLang="en-US" dirty="0"/>
              <a:t>第十一年</a:t>
            </a:r>
            <a:r>
              <a:rPr lang="en-US" altLang="zh-CN" dirty="0"/>
              <a:t>【</a:t>
            </a:r>
            <a:r>
              <a:rPr lang="zh-CN" altLang="en-US" dirty="0"/>
              <a:t>公元前 </a:t>
            </a:r>
            <a:r>
              <a:rPr lang="en-US" altLang="zh-CN" dirty="0"/>
              <a:t>587-586 </a:t>
            </a:r>
            <a:r>
              <a:rPr lang="zh-CN" altLang="en-US" dirty="0"/>
              <a:t>年</a:t>
            </a:r>
            <a:r>
              <a:rPr lang="en-US" altLang="zh-CN" dirty="0"/>
              <a:t>】</a:t>
            </a:r>
            <a:r>
              <a:rPr lang="zh-CN" altLang="en-US" dirty="0"/>
              <a:t>十一月初一日，耶和华 的话临到我</a:t>
            </a:r>
            <a:r>
              <a:rPr lang="en-US" altLang="zh-CN" dirty="0"/>
              <a:t>【</a:t>
            </a:r>
            <a:r>
              <a:rPr lang="zh-CN" altLang="en-US" dirty="0"/>
              <a:t>以西结</a:t>
            </a:r>
            <a:r>
              <a:rPr lang="en-US" altLang="zh-CN" dirty="0"/>
              <a:t>】</a:t>
            </a:r>
            <a:r>
              <a:rPr lang="zh-CN" altLang="en-US" dirty="0"/>
              <a:t>说：“</a:t>
            </a:r>
            <a:r>
              <a:rPr lang="en-US" altLang="zh-CN" dirty="0"/>
              <a:t>……</a:t>
            </a:r>
            <a:r>
              <a:rPr lang="zh-CN" altLang="en-US" dirty="0"/>
              <a:t>推罗啊，我必与你为敌，使许多国民 上来攻击你，如同海使波浪涌上来一样。</a:t>
            </a:r>
            <a:r>
              <a:rPr lang="en-US" altLang="zh-CN" dirty="0"/>
              <a:t>4 </a:t>
            </a:r>
            <a:r>
              <a:rPr lang="zh-CN" altLang="en-US" dirty="0"/>
              <a:t>他们必破坏推罗的墙垣，拆 毁她的城楼。我也要刮净尘土，使她成为净光的磐石。</a:t>
            </a:r>
            <a:r>
              <a:rPr lang="en-US" altLang="zh-CN" dirty="0"/>
              <a:t>5 </a:t>
            </a:r>
            <a:r>
              <a:rPr lang="zh-CN" altLang="en-US" dirty="0"/>
              <a:t>她必在海中作 晒网的地方</a:t>
            </a:r>
            <a:r>
              <a:rPr lang="en-US" altLang="zh-CN" dirty="0"/>
              <a:t>……12……</a:t>
            </a:r>
            <a:r>
              <a:rPr lang="zh-CN" altLang="en-US" dirty="0"/>
              <a:t>将你</a:t>
            </a:r>
            <a:r>
              <a:rPr lang="en-US" altLang="zh-CN" dirty="0"/>
              <a:t>【</a:t>
            </a:r>
            <a:r>
              <a:rPr lang="zh-CN" altLang="en-US" dirty="0"/>
              <a:t>推罗</a:t>
            </a:r>
            <a:r>
              <a:rPr lang="en-US" altLang="zh-CN" dirty="0"/>
              <a:t>】</a:t>
            </a:r>
            <a:r>
              <a:rPr lang="zh-CN" altLang="en-US" dirty="0"/>
              <a:t>的石头、木头、尘土都抛在水中。 </a:t>
            </a:r>
            <a:r>
              <a:rPr lang="en-US" altLang="zh-CN" dirty="0"/>
              <a:t>……14……</a:t>
            </a:r>
            <a:r>
              <a:rPr lang="zh-CN" altLang="en-US" dirty="0"/>
              <a:t>你不得再被建造，因为这是主耶和华说的。” </a:t>
            </a:r>
            <a:endParaRPr lang="en-US" altLang="zh-CN" dirty="0"/>
          </a:p>
          <a:p>
            <a:r>
              <a:rPr lang="zh-CN" altLang="en-US" dirty="0"/>
              <a:t>由于在以西结生活的时代，推罗城最主要的部分还是在大陆上，因而以 西结的预言应该主要是针对推罗陆城说的。 </a:t>
            </a:r>
            <a:endParaRPr lang="en-US" altLang="zh-CN" dirty="0"/>
          </a:p>
          <a:p>
            <a:r>
              <a:rPr lang="zh-CN" altLang="en-US" dirty="0"/>
              <a:t>这一段经文至少发出了 </a:t>
            </a:r>
            <a:r>
              <a:rPr lang="en-US" altLang="zh-CN" dirty="0"/>
              <a:t>5 </a:t>
            </a:r>
            <a:r>
              <a:rPr lang="zh-CN" altLang="en-US" dirty="0"/>
              <a:t>条预言，你能找出来是哪 </a:t>
            </a:r>
            <a:r>
              <a:rPr lang="en-US" altLang="zh-CN" dirty="0"/>
              <a:t>5 </a:t>
            </a:r>
            <a:r>
              <a:rPr lang="zh-CN" altLang="en-US" dirty="0"/>
              <a:t>个预言吗？（老师 和学生互动，请学生集体逐一回答） </a:t>
            </a:r>
            <a:endParaRPr lang="en-US" altLang="zh-CN" dirty="0"/>
          </a:p>
          <a:p>
            <a:r>
              <a:rPr lang="zh-CN" altLang="en-US" dirty="0"/>
              <a:t>（</a:t>
            </a:r>
            <a:r>
              <a:rPr lang="en-US" altLang="zh-CN" dirty="0"/>
              <a:t>P </a:t>
            </a:r>
            <a:r>
              <a:rPr lang="zh-CN" altLang="en-US" dirty="0"/>
              <a:t>击）</a:t>
            </a:r>
            <a:r>
              <a:rPr lang="en-US" altLang="zh-CN" dirty="0"/>
              <a:t>1. </a:t>
            </a:r>
            <a:r>
              <a:rPr lang="zh-CN" altLang="en-US" dirty="0"/>
              <a:t>有许多国民来攻击推罗 </a:t>
            </a:r>
            <a:endParaRPr lang="en-US" altLang="zh-CN" dirty="0"/>
          </a:p>
          <a:p>
            <a:r>
              <a:rPr lang="zh-CN" altLang="en-US" dirty="0"/>
              <a:t>（</a:t>
            </a:r>
            <a:r>
              <a:rPr lang="en-US" altLang="zh-CN" dirty="0"/>
              <a:t>P </a:t>
            </a:r>
            <a:r>
              <a:rPr lang="zh-CN" altLang="en-US" dirty="0"/>
              <a:t>击）</a:t>
            </a:r>
            <a:r>
              <a:rPr lang="en-US" altLang="zh-CN" dirty="0"/>
              <a:t>2. </a:t>
            </a:r>
            <a:r>
              <a:rPr lang="zh-CN" altLang="en-US" dirty="0"/>
              <a:t>推罗的城墙和城楼会被攻破 </a:t>
            </a:r>
            <a:endParaRPr lang="en-US" altLang="zh-CN" dirty="0"/>
          </a:p>
          <a:p>
            <a:r>
              <a:rPr lang="zh-CN" altLang="en-US" dirty="0"/>
              <a:t>（</a:t>
            </a:r>
            <a:r>
              <a:rPr lang="en-US" altLang="zh-CN" dirty="0"/>
              <a:t>P </a:t>
            </a:r>
            <a:r>
              <a:rPr lang="zh-CN" altLang="en-US" dirty="0"/>
              <a:t>击）</a:t>
            </a:r>
            <a:r>
              <a:rPr lang="en-US" altLang="zh-CN" dirty="0"/>
              <a:t>3. </a:t>
            </a:r>
            <a:r>
              <a:rPr lang="zh-CN" altLang="en-US" dirty="0"/>
              <a:t>推罗会被铲平刮净，石头、木头、尘土都抛在水中 </a:t>
            </a:r>
            <a:endParaRPr lang="en-US" altLang="zh-CN" dirty="0"/>
          </a:p>
          <a:p>
            <a:r>
              <a:rPr lang="zh-CN" altLang="en-US" dirty="0"/>
              <a:t>（</a:t>
            </a:r>
            <a:r>
              <a:rPr lang="en-US" altLang="zh-CN" dirty="0"/>
              <a:t>P </a:t>
            </a:r>
            <a:r>
              <a:rPr lang="zh-CN" altLang="en-US" dirty="0"/>
              <a:t>击）</a:t>
            </a:r>
            <a:r>
              <a:rPr lang="en-US" altLang="zh-CN" dirty="0"/>
              <a:t>4. </a:t>
            </a:r>
            <a:r>
              <a:rPr lang="zh-CN" altLang="en-US" dirty="0"/>
              <a:t>推罗会成为晒网的地方 </a:t>
            </a:r>
            <a:endParaRPr lang="en-US" altLang="zh-CN" dirty="0"/>
          </a:p>
          <a:p>
            <a:r>
              <a:rPr lang="zh-CN" altLang="en-US" dirty="0"/>
              <a:t>（</a:t>
            </a:r>
            <a:r>
              <a:rPr lang="en-US" altLang="zh-CN" dirty="0"/>
              <a:t>P </a:t>
            </a:r>
            <a:r>
              <a:rPr lang="zh-CN" altLang="en-US" dirty="0"/>
              <a:t>击）</a:t>
            </a:r>
            <a:r>
              <a:rPr lang="en-US" altLang="zh-CN" dirty="0"/>
              <a:t>5. </a:t>
            </a:r>
            <a:r>
              <a:rPr lang="zh-CN" altLang="en-US" dirty="0"/>
              <a:t>推罗不得再被重建</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1005463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面对推罗城这个世界著名的航海和商业中心，圣经却发出了这 </a:t>
            </a:r>
            <a:r>
              <a:rPr lang="en-US" altLang="zh-CN" sz="2800" dirty="0"/>
              <a:t>5 </a:t>
            </a:r>
            <a:r>
              <a:rPr lang="zh-CN" altLang="en-US" sz="2800" dirty="0"/>
              <a:t>条极不 寻常的预言，你认为这些预言会应验吗？为什么？（邀请 </a:t>
            </a:r>
            <a:r>
              <a:rPr lang="en-US" altLang="zh-CN" sz="2800" dirty="0"/>
              <a:t>1-2 </a:t>
            </a:r>
            <a:r>
              <a:rPr lang="zh-CN" altLang="en-US" sz="2800" dirty="0"/>
              <a:t>位学生回答） 那这些极难应验的预言是否应验了呢？我们这就来进入历史的长廊，寻 找答案。</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3705120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先来看第 </a:t>
            </a:r>
            <a:r>
              <a:rPr lang="en-US" altLang="zh-CN" dirty="0"/>
              <a:t>1 </a:t>
            </a:r>
            <a:r>
              <a:rPr lang="zh-CN" altLang="en-US" dirty="0"/>
              <a:t>条预言，经文说：“推罗啊，我必与你为敌，使许多国民上 来攻击你，如同海使波浪涌上来一样”。这节经文说推罗的侵略者有什么特点？（等候学生回答）</a:t>
            </a:r>
            <a:endParaRPr lang="en-US" altLang="zh-CN" dirty="0"/>
          </a:p>
          <a:p>
            <a:r>
              <a:rPr lang="zh-CN" altLang="en-US" dirty="0"/>
              <a:t>侵略者会像海浪一样，一波接着一波地来。 这句经文暗示着，推罗会接二连三地遭到入侵。</a:t>
            </a:r>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24</a:t>
            </a:fld>
            <a:endParaRPr lang="en-US" altLang="zh-CN"/>
          </a:p>
        </p:txBody>
      </p:sp>
    </p:spTree>
    <p:extLst>
      <p:ext uri="{BB962C8B-B14F-4D97-AF65-F5344CB8AC3E}">
        <p14:creationId xmlns:p14="http://schemas.microsoft.com/office/powerpoint/2010/main" val="77851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果然，从在预言发出的几年后开始，推罗就在不同的时代遭到了不同势力的攻击，而且这些攻击都是一波接一波的。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3286802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2800" dirty="0"/>
              <a:t>比如说，在公元前 </a:t>
            </a:r>
            <a:r>
              <a:rPr lang="en-US" altLang="zh-CN" sz="2800" dirty="0"/>
              <a:t>585-572 </a:t>
            </a:r>
            <a:r>
              <a:rPr lang="zh-CN" altLang="en-US" sz="2800" dirty="0"/>
              <a:t>年这段时间，大陆上的推罗城被尼布甲尼撒王率领的巴比伦大军围困。在这 </a:t>
            </a:r>
            <a:r>
              <a:rPr lang="en-US" altLang="zh-CN" sz="2800" dirty="0"/>
              <a:t>13 </a:t>
            </a:r>
            <a:r>
              <a:rPr lang="zh-CN" altLang="en-US" sz="2800" dirty="0"/>
              <a:t>年期间，尼布甲尼撒一次又一次地对 推罗发动攻击。</a:t>
            </a:r>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26</a:t>
            </a:fld>
            <a:endParaRPr lang="en-US" altLang="zh-CN"/>
          </a:p>
        </p:txBody>
      </p:sp>
    </p:spTree>
    <p:extLst>
      <p:ext uri="{BB962C8B-B14F-4D97-AF65-F5344CB8AC3E}">
        <p14:creationId xmlns:p14="http://schemas.microsoft.com/office/powerpoint/2010/main" val="1777436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推罗除了遭到尼布甲尼撒波浪式的攻击之外，也遭到波斯王古列和希腊王亚历山大的围攻。</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2439591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从这些历史中，我们看到“第 </a:t>
            </a:r>
            <a:r>
              <a:rPr lang="en-US" altLang="zh-CN" sz="2800" dirty="0"/>
              <a:t>1 </a:t>
            </a:r>
            <a:r>
              <a:rPr lang="zh-CN" altLang="en-US" sz="2800" dirty="0"/>
              <a:t>条预言：有许多国民来攻击推罗”已经被应验。接下来，我们看第 </a:t>
            </a:r>
            <a:r>
              <a:rPr lang="en-US" altLang="zh-CN" sz="2800" dirty="0"/>
              <a:t>2 </a:t>
            </a:r>
            <a:r>
              <a:rPr lang="zh-CN" altLang="en-US" sz="2800" dirty="0"/>
              <a:t>条预言：推罗的城墙、城楼被攻破。</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1414124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2800" dirty="0"/>
              <a:t>在巴比伦大军入侵推罗陆城的 </a:t>
            </a:r>
            <a:r>
              <a:rPr lang="en-US" altLang="zh-CN" sz="2800" dirty="0"/>
              <a:t>13 </a:t>
            </a:r>
            <a:r>
              <a:rPr lang="zh-CN" altLang="en-US" sz="2800" dirty="0"/>
              <a:t>年间，虽然推罗一直防守，但最终巴比 伦大军还是拆毁了他们的城墙和城楼，攻下了防卫坚固的推罗陆城。这里请留意，由于尼布甲尼撒王没有舰队，他无法进攻推罗岛城，所以尼 布甲尼撒王只是摧毁了推罗的陆城。在推罗陆城被摧毁后，推罗人就搬到岛城生活了。</a:t>
            </a:r>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29</a:t>
            </a:fld>
            <a:endParaRPr lang="en-US" altLang="zh-CN"/>
          </a:p>
        </p:txBody>
      </p:sp>
    </p:spTree>
    <p:extLst>
      <p:ext uri="{BB962C8B-B14F-4D97-AF65-F5344CB8AC3E}">
        <p14:creationId xmlns:p14="http://schemas.microsoft.com/office/powerpoint/2010/main" val="172186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 </a:t>
            </a:r>
            <a:r>
              <a:rPr lang="zh-CN" altLang="en-US" dirty="0"/>
              <a:t>圣经预言了犹太人会被分散到世界各地，对吗？（</a:t>
            </a:r>
            <a:r>
              <a:rPr lang="en-US" altLang="zh-CN" dirty="0"/>
              <a:t>P </a:t>
            </a:r>
            <a:r>
              <a:rPr lang="zh-CN" altLang="en-US" dirty="0"/>
              <a:t>击） （</a:t>
            </a:r>
            <a:r>
              <a:rPr lang="en-US" altLang="zh-CN" dirty="0"/>
              <a:t>A</a:t>
            </a:r>
            <a:r>
              <a:rPr lang="zh-CN" altLang="en-US" dirty="0"/>
              <a:t>）</a:t>
            </a:r>
            <a:endParaRPr lang="en-US" altLang="zh-CN" dirty="0"/>
          </a:p>
          <a:p>
            <a:r>
              <a:rPr lang="en-US" altLang="zh-CN" dirty="0"/>
              <a:t>A. </a:t>
            </a:r>
            <a:r>
              <a:rPr lang="zh-CN" altLang="en-US" dirty="0"/>
              <a:t>对的 </a:t>
            </a:r>
            <a:endParaRPr lang="en-US" altLang="zh-CN" dirty="0"/>
          </a:p>
          <a:p>
            <a:r>
              <a:rPr lang="en-US" altLang="zh-CN" dirty="0"/>
              <a:t>B. </a:t>
            </a:r>
            <a:r>
              <a:rPr lang="zh-CN" altLang="en-US" dirty="0"/>
              <a:t>不对</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1271703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这就开始应验以西结的第 </a:t>
            </a:r>
            <a:r>
              <a:rPr lang="en-US" altLang="zh-CN" sz="2800" dirty="0"/>
              <a:t>2 </a:t>
            </a:r>
            <a:r>
              <a:rPr lang="zh-CN" altLang="en-US" sz="2800" dirty="0"/>
              <a:t>条预言：推罗的城墙、城楼被攻破。留意这里说的是“开始应验”，因为后来的历史事件表明：这条预言还在被继续应验。当不同的军队成功入侵推罗时，推罗的城墙、城楼也就一次又一次被攻破了。</a:t>
            </a:r>
            <a:endParaRPr lang="en-US" altLang="zh-CN" sz="2800" dirty="0"/>
          </a:p>
          <a:p>
            <a:r>
              <a:rPr lang="zh-CN" altLang="en-US" dirty="0"/>
              <a:t>（</a:t>
            </a:r>
            <a:r>
              <a:rPr lang="en-US" altLang="zh-CN" dirty="0"/>
              <a:t>P </a:t>
            </a:r>
            <a:r>
              <a:rPr lang="zh-CN" altLang="en-US" dirty="0"/>
              <a:t>击）接下来，我们看第 </a:t>
            </a:r>
            <a:r>
              <a:rPr lang="en-US" altLang="zh-CN" dirty="0"/>
              <a:t>3 </a:t>
            </a:r>
            <a:r>
              <a:rPr lang="zh-CN" altLang="en-US" dirty="0"/>
              <a:t>条预言：推罗被铲平刮净，石头、木头、尘土 都抛在水中。你认为这句话是什么意思呢？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2795534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请用自己的话说说，什么叫做“一座城市被铲平刮净，石头、木头、尘 </a:t>
            </a:r>
            <a:r>
              <a:rPr lang="en-US" altLang="zh-CN" dirty="0"/>
              <a:t>52 </a:t>
            </a:r>
            <a:r>
              <a:rPr lang="zh-CN" altLang="en-US" dirty="0"/>
              <a:t>教师用书 土都抛在水中”</a:t>
            </a:r>
            <a:r>
              <a:rPr lang="en-US" altLang="zh-CN" dirty="0"/>
              <a:t>?</a:t>
            </a:r>
            <a:r>
              <a:rPr lang="zh-CN" altLang="en-US" dirty="0"/>
              <a:t>（等候学生回答）</a:t>
            </a:r>
            <a:endParaRPr lang="en-US" altLang="zh-CN" dirty="0"/>
          </a:p>
          <a:p>
            <a:r>
              <a:rPr lang="zh-CN" altLang="en-US" dirty="0"/>
              <a:t> 本来一座城被建得好好的，但后来这座城市被人给彻底拆毁了，不但如此，就连建造这座城市的材料，例如石头、木头等都被扔进水里了。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1626211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你认为发生这种事情的可能性大吗？（等候学生回答） </a:t>
            </a:r>
            <a:endParaRPr lang="en-US" altLang="zh-CN" dirty="0"/>
          </a:p>
          <a:p>
            <a:r>
              <a:rPr lang="zh-CN" altLang="en-US" dirty="0"/>
              <a:t>发生这种事情的可能性是极低的。把整座城市的石头、木头都铲平、甚 至把它的尘土都刮净的。这样的举动太疯狂、也太不切实际了。想一想， 在一个没有起重机、挖土机等机械的时代，要把一座城市的所有石头、木头和尘土都铲平、刮净，那得要耗费多少人的力气、又得费多少时间啊！哪会有人那么闲着没事干，要来做这样一件既辛苦又无意义的事情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323659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但这种不可能的事情却正如圣经所说，在推罗陆城发生了。而且，成就这件事的还是史上有名的亚历山大大帝。亚历山大大帝是欧洲历史上最伟大的军事统帅。</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1295736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在公元前 </a:t>
            </a:r>
            <a:r>
              <a:rPr lang="en-US" altLang="zh-CN" dirty="0"/>
              <a:t>300 </a:t>
            </a:r>
            <a:r>
              <a:rPr lang="zh-CN" altLang="en-US" dirty="0"/>
              <a:t>多年的时候，亚历山大率领他军队的几万人马，花了九个月的时间来挖掘推罗陆城。他们把推罗陆城里的每一砖、每一瓦都挖了出来、还把地上的尘土都刮尽了，扔进海里。哇，这么离奇，这到底是 怎么一回事呢？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3135324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事情是这样的。在公元前 </a:t>
            </a:r>
            <a:r>
              <a:rPr lang="en-US" altLang="zh-CN" dirty="0"/>
              <a:t>332 </a:t>
            </a:r>
            <a:r>
              <a:rPr lang="zh-CN" altLang="en-US" dirty="0"/>
              <a:t>年，亚历山大大帝战胜了波斯帝国，接着他沿着巴勒斯坦的海岸进军。由于大家都知道亚历山大的军队具有超强的作战能力，所以巴勒斯坦周边的很多城邦都选择在亚历山大攻打他们之前，就主动向亚历山大投降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1604286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但推罗岛城和这些城邦不一样，并没有主动归降亚历山大。这下，可引起了有“常胜将军”之称的亚历山大大帝的征服欲了。有着雄心壮志的他一定要拿下推罗岛城。</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36042366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但推罗岛城也不是好对付的，因为推罗人早在岛城修筑了高高的城墙，而且推罗岛城四面环海，又有海上舰队护卫，这就让岛城易守难攻。</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1365326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2800" dirty="0"/>
              <a:t>当时，很多军队都因为推罗被海水阻隔而没有成功入侵过岛城，就连强大的巴比伦大军也不例外。</a:t>
            </a:r>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38</a:t>
            </a:fld>
            <a:endParaRPr lang="en-US" altLang="zh-CN"/>
          </a:p>
        </p:txBody>
      </p:sp>
    </p:spTree>
    <p:extLst>
      <p:ext uri="{BB962C8B-B14F-4D97-AF65-F5344CB8AC3E}">
        <p14:creationId xmlns:p14="http://schemas.microsoft.com/office/powerpoint/2010/main" val="1645091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看这张地图，如果你是亚历山大，在暂时没有舰队的情况下，你会想到用什么办法来攻取在海峡那边的推罗岛城呢？（等候学生回答）</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910231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3. </a:t>
            </a:r>
            <a:r>
              <a:rPr lang="zh-CN" altLang="en-US" dirty="0"/>
              <a:t>圣经是否预言过犹太人被分散后会重新回到耶路撒冷？ （</a:t>
            </a:r>
            <a:r>
              <a:rPr lang="en-US" altLang="zh-CN" dirty="0"/>
              <a:t>P </a:t>
            </a:r>
            <a:r>
              <a:rPr lang="zh-CN" altLang="en-US" dirty="0"/>
              <a:t>击）（</a:t>
            </a:r>
            <a:r>
              <a:rPr lang="en-US" altLang="zh-CN" dirty="0"/>
              <a:t>B</a:t>
            </a:r>
            <a:r>
              <a:rPr lang="zh-CN" altLang="en-US" dirty="0"/>
              <a:t>）</a:t>
            </a:r>
            <a:endParaRPr lang="en-US" altLang="zh-CN" dirty="0"/>
          </a:p>
          <a:p>
            <a:pPr marL="228600" indent="-228600">
              <a:buAutoNum type="alphaUcPeriod"/>
            </a:pPr>
            <a:r>
              <a:rPr lang="zh-CN" altLang="en-US" dirty="0"/>
              <a:t>没有 </a:t>
            </a:r>
            <a:endParaRPr lang="en-US" altLang="zh-CN" dirty="0"/>
          </a:p>
          <a:p>
            <a:pPr marL="0" indent="0">
              <a:buNone/>
            </a:pPr>
            <a:r>
              <a:rPr lang="en-US" altLang="zh-CN" dirty="0"/>
              <a:t>B.  </a:t>
            </a:r>
            <a:r>
              <a:rPr lang="zh-CN" altLang="en-US" dirty="0"/>
              <a:t>有的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2862534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亚历山大不愧是军事统帅，当他望着被海水阻隔的推罗岛城时，他想出了一个让人叫绝的战术。那就是：填海修路，直通小岛。</a:t>
            </a:r>
            <a:endParaRPr lang="en-US" altLang="zh-CN" sz="2800" dirty="0"/>
          </a:p>
          <a:p>
            <a:r>
              <a:rPr lang="zh-CN" altLang="en-US" sz="2800" dirty="0"/>
              <a:t>亚历山大要填海，就必须要有大量填料。他们要去哪里找这些填料呢？ 这时，亚历山大又想到了一个别人都想不到的怪招数。是什么呢？（等</a:t>
            </a:r>
            <a:r>
              <a:rPr lang="zh-CN" altLang="en-US" sz="4000" dirty="0"/>
              <a:t>候学生回答）</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3123597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他想到了推罗陆城残留的废墟。我们知道当时推罗陆城已经被巴比伦征服了，推罗人都退到了岛城生活。而陆城呢？就从此沦为一片废墟，一直没被重建。</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35041943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t>亚历山大下令让他的军队把推罗陆城废墟中所有残留的石头、木头，甚至从地面铲来的尘土都丢到海里，用来修筑这道通往推罗岛城的堤道。</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1003056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2800" dirty="0"/>
              <a:t>在这张图中，我们可以看到亚历山大的堤道从大陆搭建过来，现在已经达到推罗岛上的城墙。为了铺设这道堤道，亚历山大大帝可是让他的几万士兵花了九个月的时间才修筑好的。史学家称这是史无前例的工程！</a:t>
            </a:r>
            <a:endParaRPr lang="en-US" altLang="zh-CN" sz="2800" dirty="0"/>
          </a:p>
          <a:p>
            <a:r>
              <a:rPr lang="zh-CN" altLang="en-US" sz="2800" dirty="0"/>
              <a:t>（</a:t>
            </a:r>
            <a:r>
              <a:rPr lang="en-US" altLang="zh-CN" sz="2800" dirty="0"/>
              <a:t>P </a:t>
            </a:r>
            <a:r>
              <a:rPr lang="zh-CN" altLang="en-US" sz="2800" dirty="0"/>
              <a:t>击） 亚历山大大帝这个填海修堤的举动不仅震惊了世界，还一字一句地应验了以西结的预言：“推罗会被铲平刮净，石头、木头、尘土都抛在水中。”</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43</a:t>
            </a:fld>
            <a:endParaRPr lang="en-US" altLang="zh-CN"/>
          </a:p>
        </p:txBody>
      </p:sp>
    </p:spTree>
    <p:extLst>
      <p:ext uri="{BB962C8B-B14F-4D97-AF65-F5344CB8AC3E}">
        <p14:creationId xmlns:p14="http://schemas.microsoft.com/office/powerpoint/2010/main" val="2000483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看到这么不可能发生的事都照着圣经的预言应验了，你心里有什么感受？请选择一个表情。（等候学生回答）</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2787305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当你看到以西结在公元前</a:t>
            </a:r>
            <a:r>
              <a:rPr lang="en-US" altLang="zh-CN" dirty="0"/>
              <a:t>587-586</a:t>
            </a:r>
            <a:r>
              <a:rPr lang="zh-CN" altLang="en-US" dirty="0"/>
              <a:t>年针对推罗发出的预言，在</a:t>
            </a:r>
            <a:r>
              <a:rPr lang="en-US" altLang="zh-CN" dirty="0"/>
              <a:t>200</a:t>
            </a:r>
            <a:r>
              <a:rPr lang="zh-CN" altLang="en-US" dirty="0"/>
              <a:t>多年后， 通过一个非信徒将军的手成为了现实，你认为这位上帝是怎样的一位神？ （等候学生回答）</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41268802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如果神此刻就站在这里，你想对这位神说什么？请把你心里的话写出来。</a:t>
            </a:r>
            <a:r>
              <a:rPr lang="en-US" altLang="zh-CN" dirty="0"/>
              <a:t>【</a:t>
            </a:r>
            <a:r>
              <a:rPr lang="zh-CN" altLang="en-US" dirty="0"/>
              <a:t>老师给出 </a:t>
            </a:r>
            <a:r>
              <a:rPr lang="en-US" altLang="zh-CN" dirty="0"/>
              <a:t>2 </a:t>
            </a:r>
            <a:r>
              <a:rPr lang="zh-CN" altLang="en-US" dirty="0"/>
              <a:t>分钟的时间让学生写，然后邀请 </a:t>
            </a:r>
            <a:r>
              <a:rPr lang="en-US" altLang="zh-CN" dirty="0"/>
              <a:t>1-2 </a:t>
            </a:r>
            <a:r>
              <a:rPr lang="zh-CN" altLang="en-US" dirty="0"/>
              <a:t>位学生回答</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1168365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到目前为止，我们已经看到以西结针对推罗发出的 </a:t>
            </a:r>
            <a:r>
              <a:rPr lang="en-US" altLang="zh-CN" sz="2800" dirty="0"/>
              <a:t>3 </a:t>
            </a:r>
            <a:r>
              <a:rPr lang="zh-CN" altLang="en-US" sz="2800" dirty="0"/>
              <a:t>条预言都已经应验了，那么第 </a:t>
            </a:r>
            <a:r>
              <a:rPr lang="en-US" altLang="zh-CN" sz="2800" dirty="0"/>
              <a:t>4 </a:t>
            </a:r>
            <a:r>
              <a:rPr lang="zh-CN" altLang="en-US" sz="2800" dirty="0"/>
              <a:t>和第 </a:t>
            </a:r>
            <a:r>
              <a:rPr lang="en-US" altLang="zh-CN" sz="2800" dirty="0"/>
              <a:t>5 </a:t>
            </a:r>
            <a:r>
              <a:rPr lang="zh-CN" altLang="en-US" sz="2800" dirty="0"/>
              <a:t>条预言呢？ </a:t>
            </a:r>
            <a:r>
              <a:rPr lang="en-US" altLang="zh-CN" sz="2800" dirty="0"/>
              <a:t>4. </a:t>
            </a:r>
            <a:r>
              <a:rPr lang="zh-CN" altLang="en-US" sz="2800" dirty="0"/>
              <a:t>推罗会成为晒网的地方，</a:t>
            </a:r>
            <a:r>
              <a:rPr lang="en-US" altLang="zh-CN" sz="2800" dirty="0"/>
              <a:t>5. </a:t>
            </a:r>
            <a:r>
              <a:rPr lang="zh-CN" altLang="en-US" sz="2800" dirty="0"/>
              <a:t>推罗不得 再被重建。</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31131699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2800" dirty="0"/>
              <a:t>我们前面已经说过推罗分为陆城和岛城两部分。因为尼布甲尼撒王没有舰队，无法进攻推罗岛城，所以尼布甲尼撒王只是摧毁了推罗的陆城。在推罗陆城被摧毁后，推罗人就只能搬到岛城生活了。</a:t>
            </a:r>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48</a:t>
            </a:fld>
            <a:endParaRPr lang="en-US" altLang="zh-CN"/>
          </a:p>
        </p:txBody>
      </p:sp>
    </p:spTree>
    <p:extLst>
      <p:ext uri="{BB962C8B-B14F-4D97-AF65-F5344CB8AC3E}">
        <p14:creationId xmlns:p14="http://schemas.microsoft.com/office/powerpoint/2010/main" val="35709803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那毁坏的推罗陆城被重建了吗？（等候学生回答）回答是</a:t>
            </a:r>
            <a:r>
              <a:rPr lang="zh-CN" altLang="en-US" sz="2800" dirty="0">
                <a:sym typeface="Wingdings" panose="05000000000000000000" pitchFamily="2" charset="2"/>
              </a:rPr>
              <a:t>：（</a:t>
            </a:r>
            <a:r>
              <a:rPr lang="en-US" altLang="zh-CN" sz="2800" dirty="0">
                <a:sym typeface="Wingdings" panose="05000000000000000000" pitchFamily="2" charset="2"/>
              </a:rPr>
              <a:t>P </a:t>
            </a:r>
            <a:r>
              <a:rPr lang="zh-CN" altLang="en-US" sz="2800" dirty="0">
                <a:sym typeface="Wingdings" panose="05000000000000000000" pitchFamily="2" charset="2"/>
              </a:rPr>
              <a:t>击）</a:t>
            </a:r>
            <a:r>
              <a:rPr lang="zh-CN" altLang="en-US" sz="2800" dirty="0"/>
              <a:t> 没有！ 推罗陆城在被巴比伦大军摧毁之后，就沦为了一片废墟。尽管推罗陆城 的地理位置很好，实在值得重建，但很可惜至今仍未实现。到了今天，我们只能在地图上圈出古推罗陆城的大致范围，但已经不能确认它遗址的具体位置了。</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318251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4. </a:t>
            </a:r>
            <a:r>
              <a:rPr lang="zh-CN" altLang="en-US" dirty="0"/>
              <a:t>圣经关于犹太人分散和归回的预言应验了吗？ （</a:t>
            </a:r>
            <a:r>
              <a:rPr lang="en-US" altLang="zh-CN" dirty="0"/>
              <a:t>P </a:t>
            </a:r>
            <a:r>
              <a:rPr lang="zh-CN" altLang="en-US" dirty="0"/>
              <a:t>击）（</a:t>
            </a:r>
            <a:r>
              <a:rPr lang="en-US" altLang="zh-CN" dirty="0"/>
              <a:t>B</a:t>
            </a:r>
            <a:r>
              <a:rPr lang="zh-CN" altLang="en-US" dirty="0"/>
              <a:t>） </a:t>
            </a:r>
            <a:endParaRPr lang="en-US" altLang="zh-CN" dirty="0"/>
          </a:p>
          <a:p>
            <a:pPr marL="228600" indent="-228600">
              <a:buAutoNum type="alphaUcPeriod"/>
            </a:pPr>
            <a:r>
              <a:rPr lang="zh-CN" altLang="en-US" dirty="0"/>
              <a:t>没有</a:t>
            </a:r>
            <a:endParaRPr lang="en-US" altLang="zh-CN" dirty="0"/>
          </a:p>
          <a:p>
            <a:pPr marL="0" indent="0">
              <a:buNone/>
            </a:pPr>
            <a:r>
              <a:rPr lang="en-US" altLang="zh-CN" dirty="0"/>
              <a:t>B.  </a:t>
            </a:r>
            <a:r>
              <a:rPr lang="zh-CN" altLang="en-US" dirty="0"/>
              <a:t>有的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21873164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t>现在我们能知道的是：推罗陆城附近沿岸的地区都成了渔民晒网的地方。一位 </a:t>
            </a:r>
            <a:r>
              <a:rPr lang="en-US" altLang="zh-CN" sz="2800" dirty="0"/>
              <a:t>20 </a:t>
            </a:r>
            <a:r>
              <a:rPr lang="zh-CN" altLang="en-US" sz="2800" dirty="0"/>
              <a:t>世纪早期的作者写道：“旧推罗（推罗陆城）二千五百年以 来一直都是片光秃秃的石头，无人居住</a:t>
            </a:r>
            <a:r>
              <a:rPr lang="en-US" altLang="zh-CN" sz="2800" dirty="0"/>
              <a:t>……</a:t>
            </a:r>
            <a:r>
              <a:rPr lang="zh-CN" altLang="en-US" sz="2800" dirty="0"/>
              <a:t>也没遗留任何古迹。这儿已被刮净，并且再未得到重建。” </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3819745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dirty="0"/>
              <a:t>这很可能应验了以西结的第 </a:t>
            </a:r>
            <a:r>
              <a:rPr lang="en-US" altLang="zh-CN" sz="2800" dirty="0"/>
              <a:t>4 </a:t>
            </a:r>
            <a:r>
              <a:rPr lang="zh-CN" altLang="en-US" sz="2800" dirty="0"/>
              <a:t>和第 </a:t>
            </a:r>
            <a:r>
              <a:rPr lang="en-US" altLang="zh-CN" sz="2800" dirty="0"/>
              <a:t>5 </a:t>
            </a:r>
            <a:r>
              <a:rPr lang="zh-CN" altLang="en-US" sz="2800" dirty="0"/>
              <a:t>条预言“（推罗）会成为晒网的地方；推罗不得再被重建”。 现在我们可以确认：以西结针对推罗发出的预言已经完全应验在推罗陆城上了。请留意，这里说以西结的预言完全应验在推罗陆城的部分，并不包括岛城。</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31068955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还记得我们讲过的吗？由于在以西结生活的时代，推罗城最主要的部分还是在大陆上，因而以西结的预言应该主要是针对推罗陆城说的。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1936777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面对推罗陆城这所极不可能被毁灭的城市，圣经却预言它会被彻底毁灭。 </a:t>
            </a:r>
            <a:endParaRPr lang="en-US" altLang="zh-CN" dirty="0"/>
          </a:p>
          <a:p>
            <a:r>
              <a:rPr lang="zh-CN" altLang="en-US" dirty="0"/>
              <a:t>面对一座极有可能被重建的城市，圣经却预言它永不得重建。而且，后来事情果真照着圣经所说的应验了。由此可见：圣经果然是神的启示，而且他的话必定成就。 </a:t>
            </a:r>
            <a:endParaRPr lang="en-US" altLang="zh-CN" dirty="0"/>
          </a:p>
          <a:p>
            <a:r>
              <a:rPr lang="zh-CN" altLang="en-US" dirty="0"/>
              <a:t>听完老师讲述完以西结针对推罗发出的预言和预言被应验的过程之后， 现在轮到你们来按照时间顺序、来讲一讲推罗的故事了。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27227913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故事椅</a:t>
            </a:r>
            <a:endParaRPr lang="en-US" altLang="zh-CN" dirty="0"/>
          </a:p>
          <a:p>
            <a:r>
              <a:rPr lang="zh-CN" altLang="en-US" dirty="0"/>
              <a:t>故事椅范例：学生轮流讲关于推罗在不同时间的故事。 </a:t>
            </a:r>
            <a:endParaRPr lang="en-US" altLang="zh-CN" dirty="0"/>
          </a:p>
          <a:p>
            <a:r>
              <a:rPr lang="zh-CN" altLang="en-US" dirty="0"/>
              <a:t>学生 </a:t>
            </a:r>
            <a:r>
              <a:rPr lang="en-US" altLang="zh-CN" dirty="0"/>
              <a:t>A</a:t>
            </a:r>
            <a:r>
              <a:rPr lang="zh-CN" altLang="en-US" dirty="0"/>
              <a:t>：公元前 </a:t>
            </a:r>
            <a:r>
              <a:rPr lang="en-US" altLang="zh-CN" dirty="0"/>
              <a:t>1000 </a:t>
            </a:r>
            <a:r>
              <a:rPr lang="zh-CN" altLang="en-US" dirty="0"/>
              <a:t>年前，推罗</a:t>
            </a:r>
            <a:r>
              <a:rPr lang="en-US" altLang="zh-CN" dirty="0"/>
              <a:t>…… </a:t>
            </a:r>
          </a:p>
          <a:p>
            <a:r>
              <a:rPr lang="zh-CN" altLang="en-US" dirty="0"/>
              <a:t>学生 </a:t>
            </a:r>
            <a:r>
              <a:rPr lang="en-US" altLang="zh-CN" dirty="0"/>
              <a:t>B</a:t>
            </a:r>
            <a:r>
              <a:rPr lang="zh-CN" altLang="en-US" dirty="0"/>
              <a:t>：</a:t>
            </a:r>
            <a:r>
              <a:rPr lang="en-US" altLang="zh-CN" dirty="0"/>
              <a:t>500 </a:t>
            </a:r>
            <a:r>
              <a:rPr lang="zh-CN" altLang="en-US" dirty="0"/>
              <a:t>多年后，神差派以西结对推罗</a:t>
            </a:r>
            <a:r>
              <a:rPr lang="en-US" altLang="zh-CN" dirty="0"/>
              <a:t>…… </a:t>
            </a:r>
          </a:p>
          <a:p>
            <a:r>
              <a:rPr lang="zh-CN" altLang="en-US" dirty="0"/>
              <a:t>学生 </a:t>
            </a:r>
            <a:r>
              <a:rPr lang="en-US" altLang="zh-CN" dirty="0"/>
              <a:t>C</a:t>
            </a:r>
            <a:r>
              <a:rPr lang="zh-CN" altLang="en-US" dirty="0"/>
              <a:t>：预言发出没多久，尼布甲尼撒王进攻推罗</a:t>
            </a:r>
            <a:r>
              <a:rPr lang="en-US" altLang="zh-CN" dirty="0"/>
              <a:t>……</a:t>
            </a:r>
          </a:p>
          <a:p>
            <a:r>
              <a:rPr lang="zh-CN" altLang="en-US" dirty="0"/>
              <a:t>★ 教学小技巧 老师预备一个椅子放在讲台上，或让孩子围成一个圈，把椅子放在中间。 然后老师按照事情发生的先后顺序在椅子上放时间标签，并随机让不同的学生讲述当时在推罗发生的不同事情。</a:t>
            </a:r>
            <a:endParaRPr lang="en-US" altLang="zh-CN" dirty="0"/>
          </a:p>
          <a:p>
            <a:r>
              <a:rPr lang="zh-CN" altLang="en-US" dirty="0"/>
              <a:t>操作流程： </a:t>
            </a:r>
            <a:r>
              <a:rPr lang="en-US" altLang="zh-CN" dirty="0"/>
              <a:t>1. </a:t>
            </a:r>
            <a:r>
              <a:rPr lang="zh-CN" altLang="en-US" dirty="0"/>
              <a:t>老师把写着“公元前 </a:t>
            </a:r>
            <a:r>
              <a:rPr lang="en-US" altLang="zh-CN" dirty="0"/>
              <a:t>1000 </a:t>
            </a:r>
            <a:r>
              <a:rPr lang="zh-CN" altLang="en-US" dirty="0"/>
              <a:t>年前”的纸放在椅子上，第一位学生就 要拿着写有“公元前 </a:t>
            </a:r>
            <a:r>
              <a:rPr lang="en-US" altLang="zh-CN" dirty="0"/>
              <a:t>1000 </a:t>
            </a:r>
            <a:r>
              <a:rPr lang="zh-CN" altLang="en-US" dirty="0"/>
              <a:t>年前”的纸坐在椅子上，讲述他所记 得的当时推罗城的事情，例如“在公元前 </a:t>
            </a:r>
            <a:r>
              <a:rPr lang="en-US" altLang="zh-CN" dirty="0"/>
              <a:t>1000 </a:t>
            </a:r>
            <a:r>
              <a:rPr lang="zh-CN" altLang="en-US" dirty="0"/>
              <a:t>年前，推罗城很富裕， 它的海上贸易发达，连所罗门也和他们做生意。推罗出产昂贵的 染料</a:t>
            </a:r>
            <a:r>
              <a:rPr lang="en-US" altLang="zh-CN" dirty="0"/>
              <a:t>……”【</a:t>
            </a:r>
            <a:r>
              <a:rPr lang="zh-CN" altLang="en-US" dirty="0"/>
              <a:t>如果讲故事的学生记不全面，老师可以请台下的学 生自由补充来帮助他，最后才参考 </a:t>
            </a:r>
            <a:r>
              <a:rPr lang="en-US" altLang="zh-CN" dirty="0"/>
              <a:t>PPT</a:t>
            </a:r>
            <a:r>
              <a:rPr lang="zh-CN" altLang="en-US" dirty="0"/>
              <a:t>。</a:t>
            </a:r>
            <a:r>
              <a:rPr lang="en-US" altLang="zh-CN" dirty="0"/>
              <a:t>】 </a:t>
            </a:r>
          </a:p>
          <a:p>
            <a:r>
              <a:rPr lang="en-US" altLang="zh-CN" dirty="0"/>
              <a:t>2. </a:t>
            </a:r>
            <a:r>
              <a:rPr lang="zh-CN" altLang="en-US" dirty="0"/>
              <a:t>老师把“公元前 </a:t>
            </a:r>
            <a:r>
              <a:rPr lang="en-US" altLang="zh-CN" dirty="0"/>
              <a:t>587-586 </a:t>
            </a:r>
            <a:r>
              <a:rPr lang="zh-CN" altLang="en-US" dirty="0"/>
              <a:t>年”放在椅子上，第二位学生就要拿着这张时间标签坐在椅子上，继续讲这个时间段的故事。例如“过了 </a:t>
            </a:r>
            <a:r>
              <a:rPr lang="en-US" altLang="zh-CN" dirty="0"/>
              <a:t>500</a:t>
            </a:r>
            <a:r>
              <a:rPr lang="zh-CN" altLang="en-US" dirty="0"/>
              <a:t>来年，就在推罗发展得顺风顺水的时候，出现了一个叫‘以西结’ 的人，这个人说推罗陆城会被摧毁，还说推罗要成为晒网的地方，永远不能重建。”</a:t>
            </a:r>
            <a:r>
              <a:rPr lang="en-US" altLang="zh-CN" dirty="0"/>
              <a:t>【</a:t>
            </a:r>
            <a:r>
              <a:rPr lang="zh-CN" altLang="en-US" dirty="0"/>
              <a:t>老师可以用提问或提示的方式帮助学生完成， 如果学生实在想不出来，就让他照着 </a:t>
            </a:r>
            <a:r>
              <a:rPr lang="en-US" altLang="zh-CN" dirty="0"/>
              <a:t>PPT </a:t>
            </a:r>
            <a:r>
              <a:rPr lang="zh-CN" altLang="en-US" dirty="0"/>
              <a:t>读一遍。</a:t>
            </a:r>
            <a:r>
              <a:rPr lang="en-US" altLang="zh-CN" dirty="0"/>
              <a:t>】 </a:t>
            </a:r>
          </a:p>
          <a:p>
            <a:r>
              <a:rPr lang="en-US" altLang="zh-CN" dirty="0"/>
              <a:t>3. </a:t>
            </a:r>
            <a:r>
              <a:rPr lang="zh-CN" altLang="en-US" dirty="0"/>
              <a:t>老师把“公元前 </a:t>
            </a:r>
            <a:r>
              <a:rPr lang="en-US" altLang="zh-CN" dirty="0"/>
              <a:t>585-572 </a:t>
            </a:r>
            <a:r>
              <a:rPr lang="zh-CN" altLang="en-US" dirty="0"/>
              <a:t>年”放在椅子上，第三位学生出场</a:t>
            </a:r>
            <a:r>
              <a:rPr lang="en-US" altLang="zh-CN" dirty="0"/>
              <a:t>…… </a:t>
            </a:r>
          </a:p>
          <a:p>
            <a:r>
              <a:rPr lang="zh-CN" altLang="en-US" dirty="0"/>
              <a:t>注意事项：</a:t>
            </a:r>
            <a:endParaRPr lang="en-US" altLang="zh-CN" dirty="0"/>
          </a:p>
          <a:p>
            <a:r>
              <a:rPr lang="en-US" altLang="zh-CN" dirty="0"/>
              <a:t>1. </a:t>
            </a:r>
            <a:r>
              <a:rPr lang="zh-CN" altLang="en-US" dirty="0"/>
              <a:t>请老师根据学生的程度、最大限度降低讲故事的难度，并尽量让整个故事比较完整。 </a:t>
            </a:r>
            <a:endParaRPr lang="en-US" altLang="zh-CN" dirty="0"/>
          </a:p>
          <a:p>
            <a:r>
              <a:rPr lang="en-US" altLang="zh-CN" dirty="0"/>
              <a:t>2. </a:t>
            </a:r>
            <a:r>
              <a:rPr lang="zh-CN" altLang="en-US" dirty="0"/>
              <a:t>故事椅的目标是让全班学生回顾推罗城的历史，帮助他们看到上帝如何在推罗城的历史中成就他的预言。尽量保持活跃的上课气 氛。</a:t>
            </a:r>
            <a:endParaRPr lang="en-US" altLang="zh-CN" dirty="0"/>
          </a:p>
          <a:p>
            <a:r>
              <a:rPr lang="en-US" altLang="zh-CN" dirty="0"/>
              <a:t>3. </a:t>
            </a:r>
            <a:r>
              <a:rPr lang="zh-CN" altLang="en-US" dirty="0"/>
              <a:t>请老师特别注意打印时间标签，让学生对预言和预言实现的过程有一个视觉上的印象。</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extLst>
      <p:ext uri="{BB962C8B-B14F-4D97-AF65-F5344CB8AC3E}">
        <p14:creationId xmlns:p14="http://schemas.microsoft.com/office/powerpoint/2010/main" val="21782104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公元前 </a:t>
            </a:r>
            <a:r>
              <a:rPr lang="en-US" altLang="zh-CN" dirty="0"/>
              <a:t>1000 </a:t>
            </a:r>
            <a:r>
              <a:rPr lang="zh-CN" altLang="en-US" dirty="0"/>
              <a:t>年前：在公元前 </a:t>
            </a:r>
            <a:r>
              <a:rPr lang="en-US" altLang="zh-CN" dirty="0"/>
              <a:t>1000 </a:t>
            </a:r>
            <a:r>
              <a:rPr lang="zh-CN" altLang="en-US" dirty="0"/>
              <a:t>年前，推罗城是个很富裕、也很有影响力的城市，它的海上贸易十分发达、出产昂贵的“推罗紫”染料，是当时世界著名的商业和航海中心。</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55</a:t>
            </a:fld>
            <a:endParaRPr kumimoji="1" lang="zh-CN" altLang="en-US"/>
          </a:p>
        </p:txBody>
      </p:sp>
    </p:spTree>
    <p:extLst>
      <p:ext uri="{BB962C8B-B14F-4D97-AF65-F5344CB8AC3E}">
        <p14:creationId xmlns:p14="http://schemas.microsoft.com/office/powerpoint/2010/main" val="2726012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公元前 </a:t>
            </a:r>
            <a:r>
              <a:rPr lang="en-US" altLang="zh-CN" dirty="0"/>
              <a:t>587-586 </a:t>
            </a:r>
            <a:r>
              <a:rPr lang="zh-CN" altLang="en-US" dirty="0"/>
              <a:t>年： </a:t>
            </a:r>
            <a:endParaRPr lang="en-US" altLang="zh-CN" dirty="0"/>
          </a:p>
          <a:p>
            <a:r>
              <a:rPr lang="zh-CN" altLang="en-US" dirty="0"/>
              <a:t>由于推罗人骄傲自大、犯罪作恶，神就差派先知以西结预告了这个城市的未来。</a:t>
            </a:r>
            <a:endParaRPr lang="en-US" altLang="zh-CN" dirty="0"/>
          </a:p>
          <a:p>
            <a:pPr marL="228600" indent="-228600">
              <a:buAutoNum type="arabicPeriod"/>
            </a:pPr>
            <a:r>
              <a:rPr lang="zh-CN" altLang="en-US" dirty="0"/>
              <a:t>有许多国民来攻击推罗 </a:t>
            </a:r>
            <a:endParaRPr lang="en-US" altLang="zh-CN" dirty="0"/>
          </a:p>
          <a:p>
            <a:pPr marL="0" indent="0">
              <a:buNone/>
            </a:pPr>
            <a:r>
              <a:rPr lang="en-US" altLang="zh-CN" dirty="0"/>
              <a:t>2. </a:t>
            </a:r>
            <a:r>
              <a:rPr lang="zh-CN" altLang="en-US" dirty="0"/>
              <a:t>推罗的城墙和城楼会被攻破 </a:t>
            </a:r>
            <a:endParaRPr lang="en-US" altLang="zh-CN" dirty="0"/>
          </a:p>
          <a:p>
            <a:pPr marL="0" indent="0">
              <a:buNone/>
            </a:pPr>
            <a:r>
              <a:rPr lang="en-US" altLang="zh-CN" dirty="0"/>
              <a:t>3. </a:t>
            </a:r>
            <a:r>
              <a:rPr lang="zh-CN" altLang="en-US" dirty="0"/>
              <a:t>推罗会被铲平刮净，石头、木头、尘土都抛在水中 </a:t>
            </a:r>
            <a:endParaRPr lang="en-US" altLang="zh-CN" dirty="0"/>
          </a:p>
          <a:p>
            <a:pPr marL="0" indent="0">
              <a:buNone/>
            </a:pPr>
            <a:r>
              <a:rPr lang="en-US" altLang="zh-CN" dirty="0"/>
              <a:t>4. </a:t>
            </a:r>
            <a:r>
              <a:rPr lang="zh-CN" altLang="en-US" dirty="0"/>
              <a:t>推罗会成为晒网的地方 </a:t>
            </a:r>
            <a:endParaRPr lang="en-US" altLang="zh-CN" dirty="0"/>
          </a:p>
          <a:p>
            <a:pPr marL="0" indent="0">
              <a:buNone/>
            </a:pPr>
            <a:r>
              <a:rPr lang="en-US" altLang="zh-CN" dirty="0"/>
              <a:t>5. </a:t>
            </a:r>
            <a:r>
              <a:rPr lang="zh-CN" altLang="en-US" dirty="0"/>
              <a:t>推罗不得再被重建</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56</a:t>
            </a:fld>
            <a:endParaRPr kumimoji="1" lang="zh-CN" altLang="en-US"/>
          </a:p>
        </p:txBody>
      </p:sp>
    </p:spTree>
    <p:extLst>
      <p:ext uri="{BB962C8B-B14F-4D97-AF65-F5344CB8AC3E}">
        <p14:creationId xmlns:p14="http://schemas.microsoft.com/office/powerpoint/2010/main" val="30829155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公元前 </a:t>
            </a:r>
            <a:r>
              <a:rPr lang="en-US" altLang="zh-CN" dirty="0"/>
              <a:t>585-572 </a:t>
            </a:r>
            <a:r>
              <a:rPr lang="zh-CN" altLang="en-US" dirty="0"/>
              <a:t>年： </a:t>
            </a:r>
            <a:endParaRPr lang="en-US" altLang="zh-CN" dirty="0"/>
          </a:p>
          <a:p>
            <a:r>
              <a:rPr lang="zh-CN" altLang="en-US" dirty="0"/>
              <a:t>尼布甲尼撒王率领的巴比伦大军围困并攻打推罗陆城，第 </a:t>
            </a:r>
            <a:r>
              <a:rPr lang="en-US" altLang="zh-CN" dirty="0"/>
              <a:t>1 </a:t>
            </a:r>
            <a:r>
              <a:rPr lang="zh-CN" altLang="en-US" dirty="0"/>
              <a:t>条和第 </a:t>
            </a:r>
            <a:r>
              <a:rPr lang="en-US" altLang="zh-CN" dirty="0"/>
              <a:t>2 </a:t>
            </a:r>
            <a:r>
              <a:rPr lang="zh-CN" altLang="en-US" dirty="0"/>
              <a:t>条预言相继开始应验。</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57</a:t>
            </a:fld>
            <a:endParaRPr kumimoji="1" lang="zh-CN" altLang="en-US"/>
          </a:p>
        </p:txBody>
      </p:sp>
    </p:spTree>
    <p:extLst>
      <p:ext uri="{BB962C8B-B14F-4D97-AF65-F5344CB8AC3E}">
        <p14:creationId xmlns:p14="http://schemas.microsoft.com/office/powerpoint/2010/main" val="6855844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公元前 </a:t>
            </a:r>
            <a:r>
              <a:rPr lang="en-US" altLang="zh-CN" dirty="0"/>
              <a:t>332 </a:t>
            </a:r>
            <a:r>
              <a:rPr lang="zh-CN" altLang="en-US" dirty="0"/>
              <a:t>年： </a:t>
            </a:r>
            <a:endParaRPr lang="en-US" altLang="zh-CN" dirty="0"/>
          </a:p>
          <a:p>
            <a:r>
              <a:rPr lang="zh-CN" altLang="en-US" dirty="0"/>
              <a:t>亚历山大大帝率军攻打推罗岛城，下令把推罗陆城废墟中所有残留的石 头、木头，甚至从地面铲来的尘土都丢到海里，修筑通往岛城的堤道。 </a:t>
            </a:r>
            <a:endParaRPr lang="en-US" altLang="zh-CN" dirty="0"/>
          </a:p>
          <a:p>
            <a:r>
              <a:rPr lang="zh-CN" altLang="en-US" dirty="0"/>
              <a:t>第 </a:t>
            </a:r>
            <a:r>
              <a:rPr lang="en-US" altLang="zh-CN" dirty="0"/>
              <a:t>3 </a:t>
            </a:r>
            <a:r>
              <a:rPr lang="zh-CN" altLang="en-US" dirty="0"/>
              <a:t>条预言应验。</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58</a:t>
            </a:fld>
            <a:endParaRPr kumimoji="1" lang="zh-CN" altLang="en-US"/>
          </a:p>
        </p:txBody>
      </p:sp>
    </p:spTree>
    <p:extLst>
      <p:ext uri="{BB962C8B-B14F-4D97-AF65-F5344CB8AC3E}">
        <p14:creationId xmlns:p14="http://schemas.microsoft.com/office/powerpoint/2010/main" val="29422194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 </a:t>
            </a:r>
            <a:r>
              <a:rPr lang="zh-CN" altLang="en-US" dirty="0"/>
              <a:t>世纪初期：推罗陆城二千五百年来一直都是片光秃秃的石头，无人居住</a:t>
            </a:r>
            <a:r>
              <a:rPr lang="en-US" altLang="zh-CN" dirty="0"/>
              <a:t>……</a:t>
            </a:r>
            <a:r>
              <a:rPr lang="zh-CN" altLang="en-US" dirty="0"/>
              <a:t>已被刮净，并且再未得到重建。 </a:t>
            </a:r>
            <a:endParaRPr lang="en-US" altLang="zh-CN" dirty="0"/>
          </a:p>
          <a:p>
            <a:endParaRPr lang="en-US" altLang="zh-CN" dirty="0"/>
          </a:p>
          <a:p>
            <a:r>
              <a:rPr lang="zh-CN" altLang="en-US" dirty="0"/>
              <a:t>推罗陆城在被巴比伦大军摧毁之后，就沦为了一片废墟，至今未被重建。 这很可能应验了以西结的第 </a:t>
            </a:r>
            <a:r>
              <a:rPr lang="en-US" altLang="zh-CN" dirty="0"/>
              <a:t>4 </a:t>
            </a:r>
            <a:r>
              <a:rPr lang="zh-CN" altLang="en-US" dirty="0"/>
              <a:t>和第 </a:t>
            </a:r>
            <a:r>
              <a:rPr lang="en-US" altLang="zh-CN" dirty="0"/>
              <a:t>5 </a:t>
            </a:r>
            <a:r>
              <a:rPr lang="zh-CN" altLang="en-US" dirty="0"/>
              <a:t>条预言“（推罗）会成为晒网的地 方；推罗不得再被重建”。</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59</a:t>
            </a:fld>
            <a:endParaRPr kumimoji="1" lang="zh-CN" altLang="en-US"/>
          </a:p>
        </p:txBody>
      </p:sp>
    </p:spTree>
    <p:extLst>
      <p:ext uri="{BB962C8B-B14F-4D97-AF65-F5344CB8AC3E}">
        <p14:creationId xmlns:p14="http://schemas.microsoft.com/office/powerpoint/2010/main" val="2919086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5. </a:t>
            </a:r>
            <a:r>
              <a:rPr lang="zh-CN" altLang="en-US" dirty="0"/>
              <a:t>圣经预言耶利哥城的城墙会向内倒塌，对吗？（</a:t>
            </a:r>
            <a:r>
              <a:rPr lang="en-US" altLang="zh-CN" dirty="0"/>
              <a:t>P </a:t>
            </a:r>
            <a:r>
              <a:rPr lang="zh-CN" altLang="en-US" dirty="0"/>
              <a:t>击）（</a:t>
            </a:r>
            <a:r>
              <a:rPr lang="en-US" altLang="zh-CN" dirty="0"/>
              <a:t>A</a:t>
            </a:r>
            <a:r>
              <a:rPr lang="zh-CN" altLang="en-US" dirty="0"/>
              <a:t>） </a:t>
            </a:r>
            <a:endParaRPr lang="en-US" altLang="zh-CN" dirty="0"/>
          </a:p>
          <a:p>
            <a:pPr marL="228600" indent="-228600">
              <a:buAutoNum type="alphaUcPeriod"/>
            </a:pPr>
            <a:r>
              <a:rPr lang="zh-CN" altLang="en-US" dirty="0"/>
              <a:t>不对</a:t>
            </a:r>
            <a:endParaRPr lang="en-US" altLang="zh-CN" dirty="0"/>
          </a:p>
          <a:p>
            <a:pPr marL="0" indent="0">
              <a:buNone/>
            </a:pPr>
            <a:r>
              <a:rPr lang="en-US" altLang="zh-CN" dirty="0"/>
              <a:t>B.  </a:t>
            </a:r>
            <a:r>
              <a:rPr lang="zh-CN" altLang="en-US" dirty="0"/>
              <a:t>对的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6193438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21 </a:t>
            </a:r>
            <a:r>
              <a:rPr lang="zh-CN" altLang="en-US" dirty="0"/>
              <a:t>世纪：推罗陆城至今仍未被重建。我们只能在地图上圈出古推罗陆城的大致范围，但已经不能确认它遗址的具体位置了。而且 </a:t>
            </a:r>
            <a:r>
              <a:rPr lang="en-US" altLang="zh-CN" dirty="0"/>
              <a:t>21 </a:t>
            </a:r>
            <a:r>
              <a:rPr lang="zh-CN" altLang="en-US" dirty="0"/>
              <a:t>世纪的我们 在学习关于推罗陆城的历史，以此见证神预言的能力。神怎么说的，事情就会怎么成就！</a:t>
            </a:r>
            <a:endParaRPr lang="en-US" altLang="zh-CN" dirty="0"/>
          </a:p>
          <a:p>
            <a:r>
              <a:rPr lang="zh-CN" altLang="en-US" dirty="0"/>
              <a:t>★ 反思 </a:t>
            </a:r>
            <a:endParaRPr lang="en-US" altLang="zh-CN" dirty="0"/>
          </a:p>
          <a:p>
            <a:r>
              <a:rPr lang="zh-CN" altLang="en-US" dirty="0"/>
              <a:t>圣经的话语是不能废去的。你知道吗？预言了推罗城会以毁灭告终的圣 经，同样也预言了你我的将来。请读一读以下的经文并思考相关问题：</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60</a:t>
            </a:fld>
            <a:endParaRPr kumimoji="1" lang="zh-CN" altLang="en-US"/>
          </a:p>
        </p:txBody>
      </p:sp>
    </p:spTree>
    <p:extLst>
      <p:ext uri="{BB962C8B-B14F-4D97-AF65-F5344CB8AC3E}">
        <p14:creationId xmlns:p14="http://schemas.microsoft.com/office/powerpoint/2010/main" val="3540252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希伯来书 </a:t>
            </a:r>
            <a:r>
              <a:rPr lang="en-US" altLang="zh-CN" dirty="0"/>
              <a:t>9</a:t>
            </a:r>
            <a:r>
              <a:rPr lang="zh-CN" altLang="en-US" dirty="0"/>
              <a:t>：</a:t>
            </a:r>
            <a:r>
              <a:rPr lang="en-US" altLang="zh-CN" dirty="0"/>
              <a:t>27 </a:t>
            </a:r>
            <a:r>
              <a:rPr lang="zh-CN" altLang="en-US" dirty="0"/>
              <a:t>按着定命，人人都有一死，死后且有审判。</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61</a:t>
            </a:fld>
            <a:endParaRPr kumimoji="1" lang="zh-CN" altLang="en-US"/>
          </a:p>
        </p:txBody>
      </p:sp>
    </p:spTree>
    <p:extLst>
      <p:ext uri="{BB962C8B-B14F-4D97-AF65-F5344CB8AC3E}">
        <p14:creationId xmlns:p14="http://schemas.microsoft.com/office/powerpoint/2010/main" val="28073504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启示录 </a:t>
            </a:r>
            <a:r>
              <a:rPr lang="en-US" altLang="zh-CN" dirty="0"/>
              <a:t>20</a:t>
            </a:r>
            <a:r>
              <a:rPr lang="zh-CN" altLang="en-US" dirty="0"/>
              <a:t>：</a:t>
            </a:r>
            <a:r>
              <a:rPr lang="en-US" altLang="zh-CN" dirty="0"/>
              <a:t>12 </a:t>
            </a:r>
            <a:r>
              <a:rPr lang="zh-CN" altLang="en-US" dirty="0"/>
              <a:t>我又看见死了的人，无论大小，都站在宝座前。案卷展开 了</a:t>
            </a:r>
            <a:r>
              <a:rPr lang="en-US" altLang="zh-CN" dirty="0"/>
              <a:t>……15 </a:t>
            </a:r>
            <a:r>
              <a:rPr lang="zh-CN" altLang="en-US" dirty="0"/>
              <a:t>若有人名字没记在生命册上，他就被扔在火湖里（地狱）。 启示录 </a:t>
            </a:r>
            <a:r>
              <a:rPr lang="en-US" altLang="zh-CN" dirty="0"/>
              <a:t>21</a:t>
            </a:r>
            <a:r>
              <a:rPr lang="zh-CN" altLang="en-US" dirty="0"/>
              <a:t>：</a:t>
            </a:r>
            <a:r>
              <a:rPr lang="en-US" altLang="zh-CN" dirty="0"/>
              <a:t>27 </a:t>
            </a:r>
            <a:r>
              <a:rPr lang="zh-CN" altLang="en-US" dirty="0"/>
              <a:t>只有名字写在羔羊生命册上的才得进去（天堂）。</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62</a:t>
            </a:fld>
            <a:endParaRPr kumimoji="1" lang="zh-CN" altLang="en-US"/>
          </a:p>
        </p:txBody>
      </p:sp>
    </p:spTree>
    <p:extLst>
      <p:ext uri="{BB962C8B-B14F-4D97-AF65-F5344CB8AC3E}">
        <p14:creationId xmlns:p14="http://schemas.microsoft.com/office/powerpoint/2010/main" val="8080671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altLang="zh-CN" dirty="0"/>
              <a:t>1.</a:t>
            </a:r>
            <a:r>
              <a:rPr lang="zh-CN" altLang="en-US" dirty="0"/>
              <a:t> 你认为圣经关于“人死后、要接受神的审判”是真实会发生的事情吗？为什么？</a:t>
            </a:r>
            <a:endParaRPr lang="en-US" altLang="zh-CN" dirty="0"/>
          </a:p>
          <a:p>
            <a:pPr marL="0" indent="0">
              <a:buNone/>
            </a:pPr>
            <a:r>
              <a:rPr lang="en-US" altLang="zh-CN" dirty="0"/>
              <a:t>2. </a:t>
            </a:r>
            <a:r>
              <a:rPr lang="zh-CN" altLang="en-US" dirty="0"/>
              <a:t>圣经说你我的未来要么在天堂、要么在地狱，你选择去哪里？ </a:t>
            </a:r>
            <a:endParaRPr lang="en-US" altLang="zh-CN" dirty="0"/>
          </a:p>
          <a:p>
            <a:pPr marL="0" indent="0">
              <a:buNone/>
            </a:pPr>
            <a:r>
              <a:rPr lang="en-US" altLang="zh-CN" dirty="0"/>
              <a:t>3. </a:t>
            </a:r>
            <a:r>
              <a:rPr lang="zh-CN" altLang="en-US" dirty="0"/>
              <a:t>为此，你今天需要做什么？</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63</a:t>
            </a:fld>
            <a:endParaRPr kumimoji="1" lang="zh-CN" altLang="en-US"/>
          </a:p>
        </p:txBody>
      </p:sp>
    </p:spTree>
    <p:extLst>
      <p:ext uri="{BB962C8B-B14F-4D97-AF65-F5344CB8AC3E}">
        <p14:creationId xmlns:p14="http://schemas.microsoft.com/office/powerpoint/2010/main" val="10894799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祷告结束。 </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64</a:t>
            </a:fld>
            <a:endParaRPr kumimoji="1" lang="zh-CN" altLang="en-US"/>
          </a:p>
        </p:txBody>
      </p:sp>
    </p:spTree>
    <p:extLst>
      <p:ext uri="{BB962C8B-B14F-4D97-AF65-F5344CB8AC3E}">
        <p14:creationId xmlns:p14="http://schemas.microsoft.com/office/powerpoint/2010/main" val="1300317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6. </a:t>
            </a:r>
            <a:r>
              <a:rPr lang="zh-CN" altLang="en-US" dirty="0"/>
              <a:t>神曾命令以色列人用火焚烧耶利哥城，请问是否有考古发现印证耶利哥城是被大火烧毁的？ （</a:t>
            </a:r>
            <a:r>
              <a:rPr lang="en-US" altLang="zh-CN" dirty="0"/>
              <a:t>P </a:t>
            </a:r>
            <a:r>
              <a:rPr lang="zh-CN" altLang="en-US" dirty="0"/>
              <a:t>击）（</a:t>
            </a:r>
            <a:r>
              <a:rPr lang="en-US" altLang="zh-CN" dirty="0"/>
              <a:t>B</a:t>
            </a:r>
            <a:r>
              <a:rPr lang="zh-CN" altLang="en-US" dirty="0"/>
              <a:t>） </a:t>
            </a:r>
            <a:endParaRPr lang="en-US" altLang="zh-CN" dirty="0"/>
          </a:p>
          <a:p>
            <a:pPr marL="228600" indent="-228600">
              <a:buAutoNum type="alphaUcPeriod"/>
            </a:pPr>
            <a:r>
              <a:rPr lang="zh-CN" altLang="en-US" dirty="0"/>
              <a:t>没有 </a:t>
            </a:r>
            <a:endParaRPr lang="en-US" altLang="zh-CN" dirty="0"/>
          </a:p>
          <a:p>
            <a:pPr marL="228600" indent="-228600">
              <a:buAutoNum type="alphaUcPeriod" startAt="2"/>
            </a:pPr>
            <a:r>
              <a:rPr lang="zh-CN" altLang="en-US" dirty="0"/>
              <a:t>有的</a:t>
            </a:r>
            <a:endParaRPr lang="en-US" altLang="zh-CN" dirty="0"/>
          </a:p>
          <a:p>
            <a:pPr marL="0" indent="0">
              <a:buNone/>
            </a:pPr>
            <a:r>
              <a:rPr lang="zh-CN" altLang="en-US" dirty="0"/>
              <a:t>★ 转接语：请全体同学为刚才奔跑有定向的同学鼓掌，接下来请大家思考“圣经预言的应验说明了什么？”这个问题，请一边思考、一边走回座位把你的答案写在纸上。 </a:t>
            </a:r>
            <a:endParaRPr lang="en-US" altLang="zh-CN" dirty="0"/>
          </a:p>
          <a:p>
            <a:pPr marL="0" indent="0">
              <a:buNone/>
            </a:pPr>
            <a:r>
              <a:rPr lang="zh-CN" altLang="en-US" dirty="0"/>
              <a:t>★ 教学小技巧 </a:t>
            </a:r>
            <a:endParaRPr lang="en-US" altLang="zh-CN" dirty="0"/>
          </a:p>
          <a:p>
            <a:pPr marL="0" indent="0">
              <a:buNone/>
            </a:pPr>
            <a:r>
              <a:rPr lang="zh-CN" altLang="en-US" dirty="0"/>
              <a:t>在学生任务转换过程中，请老师在 </a:t>
            </a:r>
            <a:r>
              <a:rPr lang="en-US" altLang="zh-CN" dirty="0"/>
              <a:t>2-3 </a:t>
            </a:r>
            <a:r>
              <a:rPr lang="zh-CN" altLang="en-US" dirty="0"/>
              <a:t>分钟内让所有学生安静下来并写出答案，以免学生的注意力分散。</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1404501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你认为圣经预言的应验说明了什么？（老师邀请 </a:t>
            </a:r>
            <a:r>
              <a:rPr lang="en-US" altLang="zh-CN" dirty="0"/>
              <a:t>1-2 </a:t>
            </a:r>
            <a:r>
              <a:rPr lang="zh-CN" altLang="en-US" dirty="0"/>
              <a:t>位同学回答）</a:t>
            </a:r>
            <a:endParaRPr lang="en-US" altLang="zh-CN" dirty="0"/>
          </a:p>
          <a:p>
            <a:r>
              <a:rPr lang="zh-CN" altLang="en-US" dirty="0"/>
              <a:t>（</a:t>
            </a:r>
            <a:r>
              <a:rPr lang="en-US" altLang="zh-CN" dirty="0"/>
              <a:t>P </a:t>
            </a:r>
            <a:r>
              <a:rPr lang="zh-CN" altLang="en-US" dirty="0"/>
              <a:t>击） 圣经预言的应验说明圣经的预言是真神上帝发出的，这证明圣经是神的启示</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2278444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你知道吗？我们所发现的和里程博士所发现的几乎是一样的。 </a:t>
            </a:r>
            <a:endParaRPr lang="en-US" altLang="zh-CN" dirty="0"/>
          </a:p>
          <a:p>
            <a:r>
              <a:rPr lang="zh-CN" altLang="en-US" dirty="0"/>
              <a:t>里程博士毕业于北京大学的生物系，我们来听一听他研究圣经预言后的心得吧</a:t>
            </a:r>
            <a:r>
              <a:rPr lang="zh-CN" altLang="en-US" dirty="0">
                <a:sym typeface="Wingdings" panose="05000000000000000000" pitchFamily="2" charset="2"/>
              </a:rPr>
              <a:t>：（</a:t>
            </a:r>
            <a:r>
              <a:rPr lang="en-US" altLang="zh-CN" dirty="0">
                <a:sym typeface="Wingdings" panose="05000000000000000000" pitchFamily="2" charset="2"/>
              </a:rPr>
              <a:t>P </a:t>
            </a:r>
            <a:r>
              <a:rPr lang="zh-CN" altLang="en-US" dirty="0">
                <a:sym typeface="Wingdings" panose="05000000000000000000" pitchFamily="2" charset="2"/>
              </a:rPr>
              <a:t>击）</a:t>
            </a:r>
            <a:r>
              <a:rPr lang="zh-CN" altLang="en-US" dirty="0"/>
              <a:t> 圣经的无与伦比之处，还在于其预言的多样性、准确性和独特性。 有人统计过，圣经每四节经文中就有一句是预言性质的，此外还有好几百个独立的预言，圣经中神借众先知预言个人、民族、城市乃至列国百年、千年后的事，在历史中应验不爽。通过这些预言，彰显神的无所不能、无所不知，让人们知道真神上帝才是圣经的真正作者。（引自</a:t>
            </a:r>
            <a:r>
              <a:rPr lang="en-US" altLang="zh-CN" dirty="0"/>
              <a:t>《</a:t>
            </a:r>
            <a:r>
              <a:rPr lang="zh-CN" altLang="en-US" dirty="0"/>
              <a:t>游子吟</a:t>
            </a:r>
            <a:r>
              <a:rPr lang="en-US" altLang="zh-CN" dirty="0"/>
              <a:t>》 </a:t>
            </a:r>
            <a:r>
              <a:rPr lang="zh-CN" altLang="en-US" dirty="0"/>
              <a:t>第二章，里程博士著）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3707590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514364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99A3767B-85AA-C70E-A0B9-126B41F07E28}"/>
              </a:ext>
            </a:extLst>
          </p:cNvPr>
          <p:cNvPicPr>
            <a:picLocks noChangeAspect="1"/>
          </p:cNvPicPr>
          <p:nvPr userDrawn="1"/>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B41FC907-A161-0A1C-F7CD-E9F3C497E46C}"/>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B95C1608-F047-31A8-F3F0-79BAD5DB4DF1}"/>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0512F41D-197E-F4E4-CB34-630B8F145C51}"/>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BD25DB1B-30E3-5FCC-C455-F9ED9A80887F}"/>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209C443-6A38-0994-258E-264FC0663A28}"/>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892127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D1E38866-9121-4E54-8A19-6F762B7A14F6}"/>
              </a:ext>
            </a:extLst>
          </p:cNvPr>
          <p:cNvPicPr>
            <a:picLocks noChangeAspect="1"/>
          </p:cNvPicPr>
          <p:nvPr userDrawn="1"/>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360D6D6B-AB7C-90C1-0733-5DED50B2E2CA}"/>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6A4C9CC4-8683-9C4A-0BEB-8119CCA63ED7}"/>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4145D02-FCA9-2B4C-B857-764B644084F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74D5050E-6E36-7C64-96C5-5B3BCD6475EA}"/>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5B2AE502-F594-A64E-9943-E5FF39A2AFD6}"/>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816836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DAF54427-94BF-02E9-C867-F6E80E0783E5}"/>
              </a:ext>
            </a:extLst>
          </p:cNvPr>
          <p:cNvPicPr>
            <a:picLocks noChangeAspect="1"/>
          </p:cNvPicPr>
          <p:nvPr userDrawn="1"/>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FE37ED21-D7AB-64BC-61E2-3FB306662922}"/>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DA33973-FF77-8F3F-DEFF-98D18FB8B6A5}"/>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6B94C60-A598-0264-B6F9-08986551A0D7}"/>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BB4C0CAE-DBE4-73AB-AB58-94A828E5A8C1}"/>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3558E13-3932-CD5A-E1C9-47130FC727FB}"/>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734700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0CE3769F-E632-D6F1-9BE6-CBA8CE9FC442}"/>
              </a:ext>
            </a:extLst>
          </p:cNvPr>
          <p:cNvPicPr>
            <a:picLocks noChangeAspect="1"/>
          </p:cNvPicPr>
          <p:nvPr userDrawn="1"/>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13F2DE10-89D4-368D-5DCE-D0183E280B44}"/>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7839CCA-8BCE-F1A6-A956-F076046E2F22}"/>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6B1E8B8-4815-2C0B-03D4-81B7487F653A}"/>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AFD60BAC-45E1-55C5-1AFC-A0CB4144B46F}"/>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E31F5F1-00B8-7932-1F40-80C7ED175E33}"/>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548679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A4DDC28-AA4B-FD00-80D6-46C43AFFD8A9}"/>
              </a:ext>
            </a:extLst>
          </p:cNvPr>
          <p:cNvPicPr>
            <a:picLocks noChangeAspect="1"/>
          </p:cNvPicPr>
          <p:nvPr userDrawn="1"/>
        </p:nvPicPr>
        <p:blipFill rotWithShape="1">
          <a:blip r:embed="rId2">
            <a:alphaModFix amt="85000"/>
          </a:blip>
          <a:srcRect l="17233" t="21332" r="20655" b="21334"/>
          <a:stretch/>
        </p:blipFill>
        <p:spPr>
          <a:xfrm rot="10800000">
            <a:off x="394762" y="2239665"/>
            <a:ext cx="636609" cy="497709"/>
          </a:xfrm>
          <a:prstGeom prst="rect">
            <a:avLst/>
          </a:prstGeom>
        </p:spPr>
      </p:pic>
      <p:pic>
        <p:nvPicPr>
          <p:cNvPr id="25" name="图片 24">
            <a:extLst>
              <a:ext uri="{FF2B5EF4-FFF2-40B4-BE49-F238E27FC236}">
                <a16:creationId xmlns:a16="http://schemas.microsoft.com/office/drawing/2014/main" id="{D3D79032-3DB4-1E8D-B7F1-4646DA8D5C74}"/>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26" name="直线连接符 20">
            <a:extLst>
              <a:ext uri="{FF2B5EF4-FFF2-40B4-BE49-F238E27FC236}">
                <a16:creationId xmlns:a16="http://schemas.microsoft.com/office/drawing/2014/main" id="{B76CE9D7-21E2-B837-7F15-EF63B103849B}"/>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7" name="直线连接符 21">
            <a:extLst>
              <a:ext uri="{FF2B5EF4-FFF2-40B4-BE49-F238E27FC236}">
                <a16:creationId xmlns:a16="http://schemas.microsoft.com/office/drawing/2014/main" id="{EF76FBEF-ABDF-92A4-BD45-B55863CF364A}"/>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8" name="直线连接符 22">
            <a:extLst>
              <a:ext uri="{FF2B5EF4-FFF2-40B4-BE49-F238E27FC236}">
                <a16:creationId xmlns:a16="http://schemas.microsoft.com/office/drawing/2014/main" id="{9FE0535F-DA64-75E0-ECE8-FB830B1B8C4C}"/>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29" name="直线连接符 23">
            <a:extLst>
              <a:ext uri="{FF2B5EF4-FFF2-40B4-BE49-F238E27FC236}">
                <a16:creationId xmlns:a16="http://schemas.microsoft.com/office/drawing/2014/main" id="{A37D968E-AD25-915A-9DA5-671B838D68BC}"/>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443963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12F4116-B88E-38AE-20B4-3FD30C1129B7}"/>
              </a:ext>
            </a:extLst>
          </p:cNvPr>
          <p:cNvPicPr>
            <a:picLocks noChangeAspect="1"/>
          </p:cNvPicPr>
          <p:nvPr userDrawn="1"/>
        </p:nvPicPr>
        <p:blipFill rotWithShape="1">
          <a:blip r:embed="rId2">
            <a:alphaModFix amt="85000"/>
          </a:blip>
          <a:srcRect l="17233" t="21332" r="20655" b="21334"/>
          <a:stretch/>
        </p:blipFill>
        <p:spPr>
          <a:xfrm rot="10800000">
            <a:off x="394762" y="1990809"/>
            <a:ext cx="636609" cy="497709"/>
          </a:xfrm>
          <a:prstGeom prst="rect">
            <a:avLst/>
          </a:prstGeom>
        </p:spPr>
      </p:pic>
      <p:pic>
        <p:nvPicPr>
          <p:cNvPr id="11" name="图片 10">
            <a:extLst>
              <a:ext uri="{FF2B5EF4-FFF2-40B4-BE49-F238E27FC236}">
                <a16:creationId xmlns:a16="http://schemas.microsoft.com/office/drawing/2014/main" id="{921F86DA-729D-4B28-028B-53A8DF1490B6}"/>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12" name="直线连接符 20">
            <a:extLst>
              <a:ext uri="{FF2B5EF4-FFF2-40B4-BE49-F238E27FC236}">
                <a16:creationId xmlns:a16="http://schemas.microsoft.com/office/drawing/2014/main" id="{4F0EE773-1110-93F7-2330-65B47B9D768E}"/>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1" name="直线连接符 21">
            <a:extLst>
              <a:ext uri="{FF2B5EF4-FFF2-40B4-BE49-F238E27FC236}">
                <a16:creationId xmlns:a16="http://schemas.microsoft.com/office/drawing/2014/main" id="{75B7C13D-D49E-799A-9711-F5B611826B4C}"/>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2" name="直线连接符 22">
            <a:extLst>
              <a:ext uri="{FF2B5EF4-FFF2-40B4-BE49-F238E27FC236}">
                <a16:creationId xmlns:a16="http://schemas.microsoft.com/office/drawing/2014/main" id="{B0E84D56-2843-EA15-6A6B-1584AC237320}"/>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23" name="直线连接符 23">
            <a:extLst>
              <a:ext uri="{FF2B5EF4-FFF2-40B4-BE49-F238E27FC236}">
                <a16:creationId xmlns:a16="http://schemas.microsoft.com/office/drawing/2014/main" id="{BD400E1C-B95B-239F-E9AD-25B5108183FD}"/>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4158848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1EA165A7-0F63-58AC-7A05-9CC4ECAF7F5C}"/>
              </a:ext>
            </a:extLst>
          </p:cNvPr>
          <p:cNvPicPr>
            <a:picLocks noChangeAspect="1"/>
          </p:cNvPicPr>
          <p:nvPr userDrawn="1"/>
        </p:nvPicPr>
        <p:blipFill rotWithShape="1">
          <a:blip r:embed="rId2">
            <a:alphaModFix amt="85000"/>
          </a:blip>
          <a:srcRect l="17233" t="21332" r="20655" b="21334"/>
          <a:stretch/>
        </p:blipFill>
        <p:spPr>
          <a:xfrm rot="10800000">
            <a:off x="394762" y="1679885"/>
            <a:ext cx="636609" cy="497709"/>
          </a:xfrm>
          <a:prstGeom prst="rect">
            <a:avLst/>
          </a:prstGeom>
        </p:spPr>
      </p:pic>
      <p:pic>
        <p:nvPicPr>
          <p:cNvPr id="15" name="图片 14">
            <a:extLst>
              <a:ext uri="{FF2B5EF4-FFF2-40B4-BE49-F238E27FC236}">
                <a16:creationId xmlns:a16="http://schemas.microsoft.com/office/drawing/2014/main" id="{3E0C47B2-EDA1-F1C6-58F8-EC8A74E94C4E}"/>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16" name="直线连接符 20">
            <a:extLst>
              <a:ext uri="{FF2B5EF4-FFF2-40B4-BE49-F238E27FC236}">
                <a16:creationId xmlns:a16="http://schemas.microsoft.com/office/drawing/2014/main" id="{FEFA5409-34AF-A4E2-0C27-AF78C866C571}"/>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0" name="直线连接符 21">
            <a:extLst>
              <a:ext uri="{FF2B5EF4-FFF2-40B4-BE49-F238E27FC236}">
                <a16:creationId xmlns:a16="http://schemas.microsoft.com/office/drawing/2014/main" id="{95F5E38D-C04D-3BB1-1BA7-FA1B2E030DEC}"/>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1" name="直线连接符 22">
            <a:extLst>
              <a:ext uri="{FF2B5EF4-FFF2-40B4-BE49-F238E27FC236}">
                <a16:creationId xmlns:a16="http://schemas.microsoft.com/office/drawing/2014/main" id="{6EF8EB85-C2A2-15EF-22A5-36EECB74D7AD}"/>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22" name="直线连接符 23">
            <a:extLst>
              <a:ext uri="{FF2B5EF4-FFF2-40B4-BE49-F238E27FC236}">
                <a16:creationId xmlns:a16="http://schemas.microsoft.com/office/drawing/2014/main" id="{4A76820C-E3A8-F2A7-B5A4-E78117B09F53}"/>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871530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AB7A112-0CAD-6523-2B22-B644D03CDC19}"/>
              </a:ext>
            </a:extLst>
          </p:cNvPr>
          <p:cNvPicPr>
            <a:picLocks noChangeAspect="1"/>
          </p:cNvPicPr>
          <p:nvPr userDrawn="1"/>
        </p:nvPicPr>
        <p:blipFill>
          <a:blip r:embed="rId2">
            <a:alphaModFix amt="85000"/>
          </a:blip>
          <a:stretch>
            <a:fillRect/>
          </a:stretch>
        </p:blipFill>
        <p:spPr>
          <a:xfrm>
            <a:off x="3519319" y="1684664"/>
            <a:ext cx="2349661" cy="259218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077218"/>
          </a:xfrm>
          <a:prstGeom prst="rect">
            <a:avLst/>
          </a:prstGeom>
          <a:noFill/>
        </p:spPr>
        <p:txBody>
          <a:bodyPr wrap="none" rtlCol="0">
            <a:spAutoFit/>
          </a:bodyP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05203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910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直线连接符 20">
            <a:extLst>
              <a:ext uri="{FF2B5EF4-FFF2-40B4-BE49-F238E27FC236}">
                <a16:creationId xmlns:a16="http://schemas.microsoft.com/office/drawing/2014/main" id="{85440118-AE49-0D24-B088-8D31A4643A4A}"/>
              </a:ext>
            </a:extLst>
          </p:cNvPr>
          <p:cNvSpPr/>
          <p:nvPr userDrawn="1"/>
        </p:nvSpPr>
        <p:spPr>
          <a:xfrm flipH="1">
            <a:off x="454531" y="2195535"/>
            <a:ext cx="0" cy="4187634"/>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3" name="直线连接符 21">
            <a:extLst>
              <a:ext uri="{FF2B5EF4-FFF2-40B4-BE49-F238E27FC236}">
                <a16:creationId xmlns:a16="http://schemas.microsoft.com/office/drawing/2014/main" id="{EF321F55-D79B-E504-DE4C-5EBA40C9F0D0}"/>
              </a:ext>
            </a:extLst>
          </p:cNvPr>
          <p:cNvSpPr/>
          <p:nvPr userDrawn="1"/>
        </p:nvSpPr>
        <p:spPr>
          <a:xfrm flipH="1" flipV="1">
            <a:off x="454532" y="6383170"/>
            <a:ext cx="7789876" cy="1"/>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4" name="直线连接符 22">
            <a:extLst>
              <a:ext uri="{FF2B5EF4-FFF2-40B4-BE49-F238E27FC236}">
                <a16:creationId xmlns:a16="http://schemas.microsoft.com/office/drawing/2014/main" id="{D7AB3158-228D-4C6B-9FBF-2045F8E70A57}"/>
              </a:ext>
            </a:extLst>
          </p:cNvPr>
          <p:cNvSpPr/>
          <p:nvPr userDrawn="1"/>
        </p:nvSpPr>
        <p:spPr>
          <a:xfrm flipH="1" flipV="1">
            <a:off x="971601" y="2195534"/>
            <a:ext cx="7742668" cy="1"/>
          </a:xfrm>
          <a:prstGeom prst="line">
            <a:avLst/>
          </a:prstGeom>
          <a:ln w="12700">
            <a:solidFill>
              <a:srgbClr val="FDBB3B"/>
            </a:solidFill>
            <a:prstDash val="sysDash"/>
          </a:ln>
        </p:spPr>
        <p:txBody>
          <a:bodyPr lIns="45719" rIns="45719"/>
          <a:lstStyle/>
          <a:p>
            <a:endParaRPr/>
          </a:p>
        </p:txBody>
      </p:sp>
      <p:sp>
        <p:nvSpPr>
          <p:cNvPr id="5" name="直线连接符 23">
            <a:extLst>
              <a:ext uri="{FF2B5EF4-FFF2-40B4-BE49-F238E27FC236}">
                <a16:creationId xmlns:a16="http://schemas.microsoft.com/office/drawing/2014/main" id="{D2E4860A-4AA6-0BA8-5323-24750ADDA493}"/>
              </a:ext>
            </a:extLst>
          </p:cNvPr>
          <p:cNvSpPr/>
          <p:nvPr userDrawn="1"/>
        </p:nvSpPr>
        <p:spPr>
          <a:xfrm flipH="1">
            <a:off x="8714268" y="2195535"/>
            <a:ext cx="0" cy="4049346"/>
          </a:xfrm>
          <a:prstGeom prst="line">
            <a:avLst/>
          </a:prstGeom>
          <a:ln w="12700">
            <a:solidFill>
              <a:srgbClr val="FDBB3B"/>
            </a:solidFill>
            <a:prstDash val="sysDash"/>
          </a:ln>
        </p:spPr>
        <p:txBody>
          <a:bodyPr lIns="45719" rIns="45719"/>
          <a:lstStyle/>
          <a:p>
            <a:endParaRPr/>
          </a:p>
        </p:txBody>
      </p:sp>
      <p:pic>
        <p:nvPicPr>
          <p:cNvPr id="6" name="图片 5">
            <a:extLst>
              <a:ext uri="{FF2B5EF4-FFF2-40B4-BE49-F238E27FC236}">
                <a16:creationId xmlns:a16="http://schemas.microsoft.com/office/drawing/2014/main" id="{B872F4C3-A713-DCFA-479A-245961FBEE9E}"/>
              </a:ext>
            </a:extLst>
          </p:cNvPr>
          <p:cNvPicPr>
            <a:picLocks noChangeAspect="1"/>
          </p:cNvPicPr>
          <p:nvPr userDrawn="1"/>
        </p:nvPicPr>
        <p:blipFill>
          <a:blip r:embed="rId2"/>
          <a:stretch>
            <a:fillRect/>
          </a:stretch>
        </p:blipFill>
        <p:spPr>
          <a:xfrm rot="10800000">
            <a:off x="406998" y="2007386"/>
            <a:ext cx="579512" cy="432000"/>
          </a:xfrm>
          <a:prstGeom prst="rect">
            <a:avLst/>
          </a:prstGeom>
        </p:spPr>
      </p:pic>
      <p:pic>
        <p:nvPicPr>
          <p:cNvPr id="7" name="图片 6">
            <a:extLst>
              <a:ext uri="{FF2B5EF4-FFF2-40B4-BE49-F238E27FC236}">
                <a16:creationId xmlns:a16="http://schemas.microsoft.com/office/drawing/2014/main" id="{A863EE78-5401-C31C-07D9-64639B2C59D1}"/>
              </a:ext>
            </a:extLst>
          </p:cNvPr>
          <p:cNvPicPr>
            <a:picLocks noChangeAspect="1"/>
          </p:cNvPicPr>
          <p:nvPr userDrawn="1"/>
        </p:nvPicPr>
        <p:blipFill>
          <a:blip r:embed="rId2"/>
          <a:stretch>
            <a:fillRect/>
          </a:stretch>
        </p:blipFill>
        <p:spPr>
          <a:xfrm>
            <a:off x="8207294" y="6128807"/>
            <a:ext cx="579512" cy="432000"/>
          </a:xfrm>
          <a:prstGeom prst="rect">
            <a:avLst/>
          </a:prstGeom>
        </p:spPr>
      </p:pic>
    </p:spTree>
    <p:extLst>
      <p:ext uri="{BB962C8B-B14F-4D97-AF65-F5344CB8AC3E}">
        <p14:creationId xmlns:p14="http://schemas.microsoft.com/office/powerpoint/2010/main" val="3910357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133600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051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36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66995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8D3BB9-F833-65BF-F621-3B2419C14B44}"/>
              </a:ext>
            </a:extLst>
          </p:cNvPr>
          <p:cNvPicPr>
            <a:picLocks noChangeAspect="1"/>
          </p:cNvPicPr>
          <p:nvPr userDrawn="1"/>
        </p:nvPicPr>
        <p:blipFill>
          <a:blip r:embed="rId2">
            <a:alphaModFix amt="85000"/>
          </a:blip>
          <a:stretch>
            <a:fillRect/>
          </a:stretch>
        </p:blipFill>
        <p:spPr>
          <a:xfrm>
            <a:off x="3187483" y="-1"/>
            <a:ext cx="2737509" cy="369675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200573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userDrawn="1"/>
        </p:nvPicPr>
        <p:blipFill rotWithShape="1">
          <a:blip r:embed="rId2">
            <a:alphaModFix amt="85000"/>
          </a:blip>
          <a:srcRect l="17233" t="21332" r="20655" b="21334"/>
          <a:stretch/>
        </p:blipFill>
        <p:spPr>
          <a:xfrm rot="10800000">
            <a:off x="394762" y="223966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4" name="直线连接符 20">
            <a:extLst>
              <a:ext uri="{FF2B5EF4-FFF2-40B4-BE49-F238E27FC236}">
                <a16:creationId xmlns:a16="http://schemas.microsoft.com/office/drawing/2014/main" id="{A1952104-1BA8-EF90-8C79-1BEBF47A8DB9}"/>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993315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userDrawn="1"/>
        </p:nvPicPr>
        <p:blipFill rotWithShape="1">
          <a:blip r:embed="rId2">
            <a:alphaModFix amt="85000"/>
          </a:blip>
          <a:srcRect l="17233" t="21332" r="20655" b="21334"/>
          <a:stretch/>
        </p:blipFill>
        <p:spPr>
          <a:xfrm rot="10800000">
            <a:off x="394762" y="1990809"/>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4" name="直线连接符 20">
            <a:extLst>
              <a:ext uri="{FF2B5EF4-FFF2-40B4-BE49-F238E27FC236}">
                <a16:creationId xmlns:a16="http://schemas.microsoft.com/office/drawing/2014/main" id="{A1952104-1BA8-EF90-8C79-1BEBF47A8DB9}"/>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323346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userDrawn="1"/>
        </p:nvPicPr>
        <p:blipFill rotWithShape="1">
          <a:blip r:embed="rId2">
            <a:alphaModFix amt="85000"/>
          </a:blip>
          <a:srcRect l="17233" t="21332" r="20655" b="21334"/>
          <a:stretch/>
        </p:blipFill>
        <p:spPr>
          <a:xfrm rot="10800000">
            <a:off x="394762" y="167988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4" name="直线连接符 20">
            <a:extLst>
              <a:ext uri="{FF2B5EF4-FFF2-40B4-BE49-F238E27FC236}">
                <a16:creationId xmlns:a16="http://schemas.microsoft.com/office/drawing/2014/main" id="{A1952104-1BA8-EF90-8C79-1BEBF47A8DB9}"/>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77295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44C56A9D-7AB7-6AE8-2BF3-75D4A22F11FA}"/>
              </a:ext>
            </a:extLst>
          </p:cNvPr>
          <p:cNvPicPr>
            <a:picLocks noChangeAspect="1"/>
          </p:cNvPicPr>
          <p:nvPr userDrawn="1"/>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55290E1E-5FAC-3203-0317-B467A246776D}"/>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40A9D9B7-1E1C-1445-A77A-E4C5F327D2A6}"/>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437AC2E-85BD-3349-126A-49EF3009CB85}"/>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E78FFED8-BEE4-0D60-10A2-DF98D303827F}"/>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142510F8-031D-48BE-65D5-ED754E07790F}"/>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154380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43F95F89-112D-4BAE-4C14-EAA26C68E75D}"/>
              </a:ext>
            </a:extLst>
          </p:cNvPr>
          <p:cNvPicPr>
            <a:picLocks noChangeAspect="1"/>
          </p:cNvPicPr>
          <p:nvPr userDrawn="1"/>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6882AF97-381E-AE5B-C5B2-21355C3D6A7E}"/>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F505F140-D616-E7AB-E51F-FF850E95EFE7}"/>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F0828223-7C6D-8ACF-94CA-F5A7DBBD486C}"/>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A15DCCE8-10FB-482E-C2E7-E14E9335F385}"/>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5D51EF1-565E-5DF7-F094-604B754E1A62}"/>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527730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
              <a:srgbClr val="FFF992"/>
            </a:gs>
            <a:gs pos="100000">
              <a:srgbClr val="FEFAB9"/>
            </a:gs>
          </a:gsLst>
          <a:lin ang="18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957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51.tiff"/></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1.xml"/><Relationship Id="rId5" Type="http://schemas.openxmlformats.org/officeDocument/2006/relationships/image" Target="../media/image54.tiff"/><Relationship Id="rId4" Type="http://schemas.openxmlformats.org/officeDocument/2006/relationships/image" Target="../media/image53.tiff"/></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1.xml"/><Relationship Id="rId5" Type="http://schemas.openxmlformats.org/officeDocument/2006/relationships/image" Target="../media/image55.jpeg"/><Relationship Id="rId4" Type="http://schemas.openxmlformats.org/officeDocument/2006/relationships/image" Target="../media/image54.tiff"/></Relationships>
</file>

<file path=ppt/slides/_rels/slide3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8.xml"/><Relationship Id="rId1" Type="http://schemas.openxmlformats.org/officeDocument/2006/relationships/slideLayout" Target="../slideLayouts/slideLayout19.xml"/><Relationship Id="rId5" Type="http://schemas.openxmlformats.org/officeDocument/2006/relationships/image" Target="../media/image57.png"/><Relationship Id="rId4" Type="http://schemas.openxmlformats.org/officeDocument/2006/relationships/image" Target="../media/image56.jpg"/></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48.xml"/><Relationship Id="rId1" Type="http://schemas.openxmlformats.org/officeDocument/2006/relationships/slideLayout" Target="../slideLayouts/slideLayout19.xml"/><Relationship Id="rId5" Type="http://schemas.openxmlformats.org/officeDocument/2006/relationships/image" Target="../media/image57.png"/><Relationship Id="rId4" Type="http://schemas.openxmlformats.org/officeDocument/2006/relationships/image" Target="../media/image56.jp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57.xml"/><Relationship Id="rId1" Type="http://schemas.openxmlformats.org/officeDocument/2006/relationships/slideLayout" Target="../slideLayouts/slideLayout21.xm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1.xml"/><Relationship Id="rId4" Type="http://schemas.openxmlformats.org/officeDocument/2006/relationships/image" Target="../media/image67.tiff"/></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21.xml"/><Relationship Id="rId4" Type="http://schemas.openxmlformats.org/officeDocument/2006/relationships/image" Target="../media/image64.tiff"/></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79E3BB-9B44-D4ED-EBDC-81936C7BF29C}"/>
              </a:ext>
            </a:extLst>
          </p:cNvPr>
          <p:cNvPicPr>
            <a:picLocks noChangeAspect="1"/>
          </p:cNvPicPr>
          <p:nvPr/>
        </p:nvPicPr>
        <p:blipFill rotWithShape="1">
          <a:blip r:embed="rId3"/>
          <a:srcRect l="25265" t="-1" r="26294" b="-318"/>
          <a:stretch/>
        </p:blipFill>
        <p:spPr>
          <a:xfrm>
            <a:off x="4000503" y="0"/>
            <a:ext cx="5143498"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CF7BBB97-1D9D-A65F-44D1-928385DF4011}"/>
              </a:ext>
            </a:extLst>
          </p:cNvPr>
          <p:cNvPicPr>
            <a:picLocks noChangeAspect="1"/>
          </p:cNvPicPr>
          <p:nvPr/>
        </p:nvPicPr>
        <p:blipFill rotWithShape="1">
          <a:blip r:embed="rId4">
            <a:alphaModFix amt="85000"/>
          </a:blip>
          <a:srcRect l="17233" t="21332" r="20655" b="21334"/>
          <a:stretch/>
        </p:blipFill>
        <p:spPr>
          <a:xfrm>
            <a:off x="2907595" y="4259137"/>
            <a:ext cx="918154" cy="717825"/>
          </a:xfrm>
          <a:prstGeom prst="rect">
            <a:avLst/>
          </a:prstGeom>
        </p:spPr>
      </p:pic>
      <p:pic>
        <p:nvPicPr>
          <p:cNvPr id="5" name="图片 4">
            <a:extLst>
              <a:ext uri="{FF2B5EF4-FFF2-40B4-BE49-F238E27FC236}">
                <a16:creationId xmlns:a16="http://schemas.microsoft.com/office/drawing/2014/main" id="{D65E29AB-73BA-EDE1-F081-4EC268B9A068}"/>
              </a:ext>
            </a:extLst>
          </p:cNvPr>
          <p:cNvPicPr>
            <a:picLocks noChangeAspect="1"/>
          </p:cNvPicPr>
          <p:nvPr/>
        </p:nvPicPr>
        <p:blipFill rotWithShape="1">
          <a:blip r:embed="rId4">
            <a:alphaModFix amt="85000"/>
          </a:blip>
          <a:srcRect l="17233" t="21332" r="20655" b="21334"/>
          <a:stretch/>
        </p:blipFill>
        <p:spPr>
          <a:xfrm rot="10800000">
            <a:off x="151351" y="1807574"/>
            <a:ext cx="918154" cy="717825"/>
          </a:xfrm>
          <a:prstGeom prst="rect">
            <a:avLst/>
          </a:prstGeom>
        </p:spPr>
      </p:pic>
      <p:grpSp>
        <p:nvGrpSpPr>
          <p:cNvPr id="8" name="组合 7">
            <a:extLst>
              <a:ext uri="{FF2B5EF4-FFF2-40B4-BE49-F238E27FC236}">
                <a16:creationId xmlns:a16="http://schemas.microsoft.com/office/drawing/2014/main" id="{18F93EC4-FD05-F940-BB10-FB3E607637AA}"/>
              </a:ext>
            </a:extLst>
          </p:cNvPr>
          <p:cNvGrpSpPr/>
          <p:nvPr/>
        </p:nvGrpSpPr>
        <p:grpSpPr>
          <a:xfrm>
            <a:off x="1029082" y="2080168"/>
            <a:ext cx="2684717" cy="2391643"/>
            <a:chOff x="6224954" y="1265960"/>
            <a:chExt cx="2684717" cy="2391643"/>
          </a:xfrm>
        </p:grpSpPr>
        <p:cxnSp>
          <p:nvCxnSpPr>
            <p:cNvPr id="9" name="直线连接符 8">
              <a:extLst>
                <a:ext uri="{FF2B5EF4-FFF2-40B4-BE49-F238E27FC236}">
                  <a16:creationId xmlns:a16="http://schemas.microsoft.com/office/drawing/2014/main" id="{33A3C49C-6B4A-1AB2-8218-35F3CF8F90D7}"/>
                </a:ext>
              </a:extLst>
            </p:cNvPr>
            <p:cNvCxnSpPr>
              <a:cxnSpLocks/>
            </p:cNvCxnSpPr>
            <p:nvPr/>
          </p:nvCxnSpPr>
          <p:spPr>
            <a:xfrm>
              <a:off x="6224954" y="1274351"/>
              <a:ext cx="2684717" cy="0"/>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线连接符 9">
              <a:extLst>
                <a:ext uri="{FF2B5EF4-FFF2-40B4-BE49-F238E27FC236}">
                  <a16:creationId xmlns:a16="http://schemas.microsoft.com/office/drawing/2014/main" id="{E4BA5A4D-F8A2-9078-6B92-72A65C5CA3F6}"/>
                </a:ext>
              </a:extLst>
            </p:cNvPr>
            <p:cNvCxnSpPr>
              <a:cxnSpLocks/>
            </p:cNvCxnSpPr>
            <p:nvPr/>
          </p:nvCxnSpPr>
          <p:spPr>
            <a:xfrm>
              <a:off x="8909671" y="1265960"/>
              <a:ext cx="0" cy="2391643"/>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组合 11">
            <a:extLst>
              <a:ext uri="{FF2B5EF4-FFF2-40B4-BE49-F238E27FC236}">
                <a16:creationId xmlns:a16="http://schemas.microsoft.com/office/drawing/2014/main" id="{8F00358B-0F6B-2FDE-086A-1C8E8ECA8EF7}"/>
              </a:ext>
            </a:extLst>
          </p:cNvPr>
          <p:cNvGrpSpPr/>
          <p:nvPr/>
        </p:nvGrpSpPr>
        <p:grpSpPr>
          <a:xfrm rot="10800000">
            <a:off x="278607" y="2342012"/>
            <a:ext cx="2684717" cy="2422873"/>
            <a:chOff x="6224954" y="1265960"/>
            <a:chExt cx="2684717" cy="2422873"/>
          </a:xfrm>
        </p:grpSpPr>
        <p:cxnSp>
          <p:nvCxnSpPr>
            <p:cNvPr id="13" name="直线连接符 12">
              <a:extLst>
                <a:ext uri="{FF2B5EF4-FFF2-40B4-BE49-F238E27FC236}">
                  <a16:creationId xmlns:a16="http://schemas.microsoft.com/office/drawing/2014/main" id="{9E401C06-69CA-5110-A286-100EB2A7A9F3}"/>
                </a:ext>
              </a:extLst>
            </p:cNvPr>
            <p:cNvCxnSpPr>
              <a:cxnSpLocks/>
            </p:cNvCxnSpPr>
            <p:nvPr/>
          </p:nvCxnSpPr>
          <p:spPr>
            <a:xfrm>
              <a:off x="6224954" y="1274351"/>
              <a:ext cx="2684717" cy="0"/>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cxnSp>
          <p:nvCxnSpPr>
            <p:cNvPr id="14" name="直线连接符 13">
              <a:extLst>
                <a:ext uri="{FF2B5EF4-FFF2-40B4-BE49-F238E27FC236}">
                  <a16:creationId xmlns:a16="http://schemas.microsoft.com/office/drawing/2014/main" id="{611A9509-E493-F17F-F349-C6335764CF7B}"/>
                </a:ext>
              </a:extLst>
            </p:cNvPr>
            <p:cNvCxnSpPr>
              <a:cxnSpLocks/>
            </p:cNvCxnSpPr>
            <p:nvPr/>
          </p:nvCxnSpPr>
          <p:spPr>
            <a:xfrm rot="10800000" flipV="1">
              <a:off x="8909670" y="1265960"/>
              <a:ext cx="0" cy="2422873"/>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grpSp>
      <p:sp>
        <p:nvSpPr>
          <p:cNvPr id="15" name="标题 1">
            <a:extLst>
              <a:ext uri="{FF2B5EF4-FFF2-40B4-BE49-F238E27FC236}">
                <a16:creationId xmlns:a16="http://schemas.microsoft.com/office/drawing/2014/main" id="{080BCB87-708B-39E7-2A75-10BAE03B6315}"/>
              </a:ext>
            </a:extLst>
          </p:cNvPr>
          <p:cNvSpPr txBox="1">
            <a:spLocks/>
          </p:cNvSpPr>
          <p:nvPr/>
        </p:nvSpPr>
        <p:spPr>
          <a:xfrm>
            <a:off x="331860" y="2435143"/>
            <a:ext cx="3406702" cy="155361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000" b="1" dirty="0">
                <a:latin typeface="Microsoft YaHei" panose="020B0503020204020204" pitchFamily="34" charset="-122"/>
                <a:ea typeface="Microsoft YaHei" panose="020B0503020204020204" pitchFamily="34" charset="-122"/>
              </a:rPr>
              <a:t>神奇的预言</a:t>
            </a:r>
            <a:endParaRPr lang="en-US" altLang="zh-CN" sz="4000" b="1" dirty="0">
              <a:latin typeface="Microsoft YaHei" panose="020B0503020204020204" pitchFamily="34" charset="-122"/>
              <a:ea typeface="Microsoft YaHei" panose="020B0503020204020204" pitchFamily="34" charset="-122"/>
            </a:endParaRPr>
          </a:p>
          <a:p>
            <a:pPr algn="ctr">
              <a:lnSpc>
                <a:spcPct val="100000"/>
              </a:lnSpc>
            </a:pPr>
            <a:r>
              <a:rPr lang="en-US" altLang="zh-CN" sz="4000" b="1" dirty="0">
                <a:latin typeface="Microsoft YaHei" panose="020B0503020204020204" pitchFamily="34" charset="-122"/>
                <a:ea typeface="Microsoft YaHei" panose="020B0503020204020204" pitchFamily="34" charset="-122"/>
              </a:rPr>
              <a:t>—</a:t>
            </a:r>
            <a:r>
              <a:rPr lang="zh-CN" altLang="en-US" sz="4000" b="1" dirty="0">
                <a:latin typeface="Microsoft YaHei" panose="020B0503020204020204" pitchFamily="34" charset="-122"/>
                <a:ea typeface="Microsoft YaHei" panose="020B0503020204020204" pitchFamily="34" charset="-122"/>
              </a:rPr>
              <a:t> 推罗城</a:t>
            </a:r>
          </a:p>
        </p:txBody>
      </p:sp>
      <p:sp>
        <p:nvSpPr>
          <p:cNvPr id="16" name="标题 1">
            <a:extLst>
              <a:ext uri="{FF2B5EF4-FFF2-40B4-BE49-F238E27FC236}">
                <a16:creationId xmlns:a16="http://schemas.microsoft.com/office/drawing/2014/main" id="{9C27C298-1D49-2AE9-1E0C-2052F7C98B62}"/>
              </a:ext>
            </a:extLst>
          </p:cNvPr>
          <p:cNvSpPr txBox="1">
            <a:spLocks/>
          </p:cNvSpPr>
          <p:nvPr/>
        </p:nvSpPr>
        <p:spPr>
          <a:xfrm>
            <a:off x="290474" y="3795323"/>
            <a:ext cx="3413655" cy="8367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Microsoft YaHei" panose="020B0503020204020204" pitchFamily="34" charset="-122"/>
                <a:ea typeface="Microsoft YaHei" panose="020B0503020204020204" pitchFamily="34" charset="-122"/>
              </a:rPr>
              <a:t>约翰福音</a:t>
            </a:r>
            <a:r>
              <a:rPr lang="en-US" altLang="zh-CN" sz="2400" b="1" dirty="0">
                <a:latin typeface="Microsoft YaHei" panose="020B0503020204020204" pitchFamily="34" charset="-122"/>
                <a:ea typeface="Microsoft YaHei" panose="020B0503020204020204" pitchFamily="34" charset="-122"/>
              </a:rPr>
              <a:t>13:19</a:t>
            </a:r>
          </a:p>
          <a:p>
            <a:pPr algn="ctr">
              <a:lnSpc>
                <a:spcPct val="10000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20</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1358288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482B191-6964-FA0A-0AE6-2D136671A8B1}"/>
              </a:ext>
            </a:extLst>
          </p:cNvPr>
          <p:cNvSpPr txBox="1"/>
          <p:nvPr/>
        </p:nvSpPr>
        <p:spPr>
          <a:xfrm>
            <a:off x="3775391" y="3245758"/>
            <a:ext cx="4666343" cy="1540935"/>
          </a:xfrm>
          <a:prstGeom prst="rect">
            <a:avLst/>
          </a:prstGeom>
          <a:noFill/>
        </p:spPr>
        <p:txBody>
          <a:bodyPr wrap="square">
            <a:spAutoFit/>
          </a:bodyPr>
          <a:lstStyle/>
          <a:p>
            <a:pPr>
              <a:lnSpc>
                <a:spcPts val="3880"/>
              </a:lnSpc>
            </a:pP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预言的应验能彰显神的无所不能、无所不知，还能让人们知道</a:t>
            </a:r>
            <a:r>
              <a:rPr lang="zh-CN" altLang="en-US"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神</a:t>
            </a: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才是</a:t>
            </a:r>
            <a:r>
              <a:rPr lang="zh-CN" altLang="en-US"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圣经</a:t>
            </a: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的真正作者。</a:t>
            </a:r>
            <a:endParaRPr lang="zh-CN" altLang="en-US" sz="24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51373BE3-ACEA-9579-66E6-4ADF33185812}"/>
              </a:ext>
            </a:extLst>
          </p:cNvPr>
          <p:cNvSpPr>
            <a:spLocks noGrp="1"/>
          </p:cNvSpPr>
          <p:nvPr>
            <p:ph type="title"/>
          </p:nvPr>
        </p:nvSpPr>
        <p:spPr/>
        <p:txBody>
          <a:bodyPr/>
          <a:lstStyle/>
          <a:p>
            <a:r>
              <a:rPr lang="zh-CN" altLang="en-US" dirty="0"/>
              <a:t>预言的作用是什么？</a:t>
            </a:r>
          </a:p>
        </p:txBody>
      </p:sp>
      <p:sp>
        <p:nvSpPr>
          <p:cNvPr id="6" name="圆角矩形 5">
            <a:extLst>
              <a:ext uri="{FF2B5EF4-FFF2-40B4-BE49-F238E27FC236}">
                <a16:creationId xmlns:a16="http://schemas.microsoft.com/office/drawing/2014/main" id="{FE106106-E13F-754D-9FCD-B4D15FEFE87D}"/>
              </a:ext>
            </a:extLst>
          </p:cNvPr>
          <p:cNvSpPr/>
          <p:nvPr/>
        </p:nvSpPr>
        <p:spPr>
          <a:xfrm>
            <a:off x="1397492" y="5261666"/>
            <a:ext cx="1512277" cy="585368"/>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2400" b="1" dirty="0">
                <a:solidFill>
                  <a:schemeClr val="tx1"/>
                </a:solidFill>
                <a:latin typeface="Microsoft YaHei" panose="020B0503020204020204" pitchFamily="34" charset="-122"/>
                <a:ea typeface="Microsoft YaHei" panose="020B0503020204020204" pitchFamily="34" charset="-122"/>
              </a:rPr>
              <a:t>里程博士</a:t>
            </a:r>
            <a:endParaRPr kumimoji="1" lang="zh-CN" altLang="en-US" sz="2400" b="1" dirty="0">
              <a:solidFill>
                <a:schemeClr val="tx1"/>
              </a:solidFill>
            </a:endParaRPr>
          </a:p>
        </p:txBody>
      </p:sp>
      <p:pic>
        <p:nvPicPr>
          <p:cNvPr id="7" name="图片 6">
            <a:extLst>
              <a:ext uri="{FF2B5EF4-FFF2-40B4-BE49-F238E27FC236}">
                <a16:creationId xmlns:a16="http://schemas.microsoft.com/office/drawing/2014/main" id="{E923B3AD-2A6A-8E12-2F3C-65FAC61BF040}"/>
              </a:ext>
            </a:extLst>
          </p:cNvPr>
          <p:cNvPicPr>
            <a:picLocks noChangeAspect="1"/>
          </p:cNvPicPr>
          <p:nvPr/>
        </p:nvPicPr>
        <p:blipFill rotWithShape="1">
          <a:blip r:embed="rId3"/>
          <a:srcRect l="26454" t="15244" r="19766"/>
          <a:stretch/>
        </p:blipFill>
        <p:spPr>
          <a:xfrm>
            <a:off x="975461" y="2778369"/>
            <a:ext cx="2356338" cy="24757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F36E590F-83A1-57CA-5642-B56D8FF0C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5938" y="912263"/>
            <a:ext cx="1919988" cy="2193696"/>
          </a:xfrm>
          <a:prstGeom prst="rect">
            <a:avLst/>
          </a:prstGeom>
        </p:spPr>
      </p:pic>
    </p:spTree>
    <p:extLst>
      <p:ext uri="{BB962C8B-B14F-4D97-AF65-F5344CB8AC3E}">
        <p14:creationId xmlns:p14="http://schemas.microsoft.com/office/powerpoint/2010/main" val="68295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07B0576-B380-4D8B-A311-AD2A5884EE40}"/>
              </a:ext>
            </a:extLst>
          </p:cNvPr>
          <p:cNvSpPr/>
          <p:nvPr/>
        </p:nvSpPr>
        <p:spPr>
          <a:xfrm>
            <a:off x="470326" y="5552657"/>
            <a:ext cx="8531309" cy="1082604"/>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13:19</a:t>
            </a:r>
            <a:r>
              <a:rPr lang="zh-CN" altLang="en-US" sz="2800" dirty="0">
                <a:latin typeface="Microsoft YaHei" panose="020B0503020204020204" pitchFamily="34" charset="-122"/>
                <a:ea typeface="Microsoft YaHei" panose="020B0503020204020204" pitchFamily="34" charset="-122"/>
              </a:rPr>
              <a:t> 如今事情还没有成就，我要先告诉你们，叫你们到事情成就的时候，可以信我是基督。</a:t>
            </a:r>
            <a:endParaRPr lang="zh-CN" altLang="en-US" sz="2800" dirty="0">
              <a:latin typeface="Microsoft YaHei" panose="020B0503020204020204" pitchFamily="34" charset="-122"/>
              <a:ea typeface="Microsoft YaHei" panose="020B0503020204020204" pitchFamily="34" charset="-122"/>
              <a:cs typeface="微软雅黑"/>
            </a:endParaRPr>
          </a:p>
        </p:txBody>
      </p:sp>
      <p:sp>
        <p:nvSpPr>
          <p:cNvPr id="6" name="标题 5">
            <a:extLst>
              <a:ext uri="{FF2B5EF4-FFF2-40B4-BE49-F238E27FC236}">
                <a16:creationId xmlns:a16="http://schemas.microsoft.com/office/drawing/2014/main" id="{D1DCFCE8-3CD7-9440-B975-1F2B4A47B581}"/>
              </a:ext>
            </a:extLst>
          </p:cNvPr>
          <p:cNvSpPr>
            <a:spLocks noGrp="1"/>
          </p:cNvSpPr>
          <p:nvPr>
            <p:ph type="title"/>
          </p:nvPr>
        </p:nvSpPr>
        <p:spPr/>
        <p:txBody>
          <a:bodyPr/>
          <a:lstStyle/>
          <a:p>
            <a:r>
              <a:rPr kumimoji="1" lang="zh-CN" altLang="en-US" dirty="0"/>
              <a:t>预言的作用</a:t>
            </a:r>
            <a:endParaRPr lang="zh-CN" altLang="en-US" dirty="0"/>
          </a:p>
        </p:txBody>
      </p:sp>
      <p:pic>
        <p:nvPicPr>
          <p:cNvPr id="7" name="图片 6">
            <a:extLst>
              <a:ext uri="{FF2B5EF4-FFF2-40B4-BE49-F238E27FC236}">
                <a16:creationId xmlns:a16="http://schemas.microsoft.com/office/drawing/2014/main" id="{0406F9BF-E04B-DF2C-1953-B4DEA0C3D1C2}"/>
              </a:ext>
            </a:extLst>
          </p:cNvPr>
          <p:cNvPicPr>
            <a:picLocks noChangeAspect="1"/>
          </p:cNvPicPr>
          <p:nvPr/>
        </p:nvPicPr>
        <p:blipFill rotWithShape="1">
          <a:blip r:embed="rId3"/>
          <a:srcRect t="16902"/>
          <a:stretch/>
        </p:blipFill>
        <p:spPr>
          <a:xfrm>
            <a:off x="-4277" y="1255766"/>
            <a:ext cx="9148277" cy="42761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77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形状 9">
            <a:extLst>
              <a:ext uri="{FF2B5EF4-FFF2-40B4-BE49-F238E27FC236}">
                <a16:creationId xmlns:a16="http://schemas.microsoft.com/office/drawing/2014/main" id="{80A866A7-4E88-0C61-4927-7F15F13DC2D4}"/>
              </a:ext>
            </a:extLst>
          </p:cNvPr>
          <p:cNvSpPr/>
          <p:nvPr/>
        </p:nvSpPr>
        <p:spPr>
          <a:xfrm rot="5856100">
            <a:off x="2076125" y="1147102"/>
            <a:ext cx="1912316" cy="4318948"/>
          </a:xfrm>
          <a:custGeom>
            <a:avLst/>
            <a:gdLst>
              <a:gd name="connsiteX0" fmla="*/ 434361 w 1912316"/>
              <a:gd name="connsiteY0" fmla="*/ 4103602 h 4318948"/>
              <a:gd name="connsiteX1" fmla="*/ 2209 w 1912316"/>
              <a:gd name="connsiteY1" fmla="*/ 865490 h 4318948"/>
              <a:gd name="connsiteX2" fmla="*/ 215346 w 1912316"/>
              <a:gd name="connsiteY2" fmla="*/ 586702 h 4318948"/>
              <a:gd name="connsiteX3" fmla="*/ 317951 w 1912316"/>
              <a:gd name="connsiteY3" fmla="*/ 573009 h 4318948"/>
              <a:gd name="connsiteX4" fmla="*/ 457128 w 1912316"/>
              <a:gd name="connsiteY4" fmla="*/ 0 h 4318948"/>
              <a:gd name="connsiteX5" fmla="*/ 587566 w 1912316"/>
              <a:gd name="connsiteY5" fmla="*/ 537026 h 4318948"/>
              <a:gd name="connsiteX6" fmla="*/ 1199167 w 1912316"/>
              <a:gd name="connsiteY6" fmla="*/ 455403 h 4318948"/>
              <a:gd name="connsiteX7" fmla="*/ 1477955 w 1912316"/>
              <a:gd name="connsiteY7" fmla="*/ 668540 h 4318948"/>
              <a:gd name="connsiteX8" fmla="*/ 1910107 w 1912316"/>
              <a:gd name="connsiteY8" fmla="*/ 3906652 h 4318948"/>
              <a:gd name="connsiteX9" fmla="*/ 1696970 w 1912316"/>
              <a:gd name="connsiteY9" fmla="*/ 4185440 h 4318948"/>
              <a:gd name="connsiteX10" fmla="*/ 713149 w 1912316"/>
              <a:gd name="connsiteY10" fmla="*/ 4316739 h 4318948"/>
              <a:gd name="connsiteX11" fmla="*/ 434361 w 1912316"/>
              <a:gd name="connsiteY11" fmla="*/ 4103602 h 43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2316" h="4318948">
                <a:moveTo>
                  <a:pt x="434361" y="4103602"/>
                </a:moveTo>
                <a:lnTo>
                  <a:pt x="2209" y="865490"/>
                </a:lnTo>
                <a:cubicBezTo>
                  <a:pt x="-15920" y="729648"/>
                  <a:pt x="79504" y="604831"/>
                  <a:pt x="215346" y="586702"/>
                </a:cubicBezTo>
                <a:lnTo>
                  <a:pt x="317951" y="573009"/>
                </a:lnTo>
                <a:lnTo>
                  <a:pt x="457128" y="0"/>
                </a:lnTo>
                <a:lnTo>
                  <a:pt x="587566" y="537026"/>
                </a:lnTo>
                <a:lnTo>
                  <a:pt x="1199167" y="455403"/>
                </a:lnTo>
                <a:cubicBezTo>
                  <a:pt x="1335009" y="437274"/>
                  <a:pt x="1459826" y="532698"/>
                  <a:pt x="1477955" y="668540"/>
                </a:cubicBezTo>
                <a:lnTo>
                  <a:pt x="1910107" y="3906652"/>
                </a:lnTo>
                <a:cubicBezTo>
                  <a:pt x="1928236" y="4042494"/>
                  <a:pt x="1832812" y="4167311"/>
                  <a:pt x="1696970" y="4185440"/>
                </a:cubicBezTo>
                <a:lnTo>
                  <a:pt x="713149" y="4316739"/>
                </a:lnTo>
                <a:cubicBezTo>
                  <a:pt x="577308" y="4334868"/>
                  <a:pt x="452491" y="4239444"/>
                  <a:pt x="434361" y="4103602"/>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sp>
        <p:nvSpPr>
          <p:cNvPr id="3" name="文本框 2">
            <a:extLst>
              <a:ext uri="{FF2B5EF4-FFF2-40B4-BE49-F238E27FC236}">
                <a16:creationId xmlns:a16="http://schemas.microsoft.com/office/drawing/2014/main" id="{8C7943F9-7F63-E919-1DD1-81EEAEC07A57}"/>
              </a:ext>
            </a:extLst>
          </p:cNvPr>
          <p:cNvSpPr txBox="1"/>
          <p:nvPr/>
        </p:nvSpPr>
        <p:spPr>
          <a:xfrm>
            <a:off x="1197644" y="2777416"/>
            <a:ext cx="3374356" cy="954107"/>
          </a:xfrm>
          <a:prstGeom prst="rect">
            <a:avLst/>
          </a:prstGeom>
          <a:noFill/>
        </p:spPr>
        <p:txBody>
          <a:bodyPr wrap="square">
            <a:spAutoFit/>
          </a:bodyPr>
          <a:lstStyle/>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圣经预言</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能</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坚固人们信靠</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神</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的信心。</a:t>
            </a:r>
            <a:endParaRPr lang="zh-CN" altLang="en-US" sz="28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EB301C86-65F9-7003-83DC-42C7D9164843}"/>
              </a:ext>
            </a:extLst>
          </p:cNvPr>
          <p:cNvSpPr>
            <a:spLocks noGrp="1"/>
          </p:cNvSpPr>
          <p:nvPr>
            <p:ph type="title"/>
          </p:nvPr>
        </p:nvSpPr>
        <p:spPr/>
        <p:txBody>
          <a:bodyPr/>
          <a:lstStyle/>
          <a:p>
            <a:r>
              <a:rPr kumimoji="1" lang="zh-CN" altLang="en-US" dirty="0"/>
              <a:t>预言的作用</a:t>
            </a:r>
            <a:endParaRPr lang="zh-CN" altLang="en-US" dirty="0"/>
          </a:p>
        </p:txBody>
      </p:sp>
      <p:pic>
        <p:nvPicPr>
          <p:cNvPr id="7" name="图片 6">
            <a:extLst>
              <a:ext uri="{FF2B5EF4-FFF2-40B4-BE49-F238E27FC236}">
                <a16:creationId xmlns:a16="http://schemas.microsoft.com/office/drawing/2014/main" id="{2D105D09-7348-60D6-66AC-0D1D060225C1}"/>
              </a:ext>
            </a:extLst>
          </p:cNvPr>
          <p:cNvPicPr>
            <a:picLocks noChangeAspect="1"/>
          </p:cNvPicPr>
          <p:nvPr/>
        </p:nvPicPr>
        <p:blipFill>
          <a:blip r:embed="rId3"/>
          <a:stretch>
            <a:fillRect/>
          </a:stretch>
        </p:blipFill>
        <p:spPr>
          <a:xfrm>
            <a:off x="4396152" y="1927492"/>
            <a:ext cx="4747848" cy="4747848"/>
          </a:xfrm>
          <a:prstGeom prst="rect">
            <a:avLst/>
          </a:prstGeom>
        </p:spPr>
      </p:pic>
    </p:spTree>
    <p:extLst>
      <p:ext uri="{BB962C8B-B14F-4D97-AF65-F5344CB8AC3E}">
        <p14:creationId xmlns:p14="http://schemas.microsoft.com/office/powerpoint/2010/main" val="3302775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a:extLst>
              <a:ext uri="{FF2B5EF4-FFF2-40B4-BE49-F238E27FC236}">
                <a16:creationId xmlns:a16="http://schemas.microsoft.com/office/drawing/2014/main" id="{108CDC05-C577-FC70-0B67-D18081865D4F}"/>
              </a:ext>
            </a:extLst>
          </p:cNvPr>
          <p:cNvSpPr/>
          <p:nvPr/>
        </p:nvSpPr>
        <p:spPr>
          <a:xfrm>
            <a:off x="832338" y="3103438"/>
            <a:ext cx="7479324" cy="3341077"/>
          </a:xfrm>
          <a:prstGeom prst="round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a:extLst>
              <a:ext uri="{FF2B5EF4-FFF2-40B4-BE49-F238E27FC236}">
                <a16:creationId xmlns:a16="http://schemas.microsoft.com/office/drawing/2014/main" id="{FFA59C2A-163B-5262-30E9-E931CFFEA9E5}"/>
              </a:ext>
            </a:extLst>
          </p:cNvPr>
          <p:cNvPicPr>
            <a:picLocks noChangeAspect="1"/>
          </p:cNvPicPr>
          <p:nvPr/>
        </p:nvPicPr>
        <p:blipFill rotWithShape="1">
          <a:blip r:embed="rId3"/>
          <a:srcRect l="31243" b="53003"/>
          <a:stretch/>
        </p:blipFill>
        <p:spPr>
          <a:xfrm>
            <a:off x="1101967" y="3789238"/>
            <a:ext cx="2901740" cy="1994027"/>
          </a:xfrm>
          <a:prstGeom prst="rect">
            <a:avLst/>
          </a:prstGeom>
        </p:spPr>
      </p:pic>
      <p:pic>
        <p:nvPicPr>
          <p:cNvPr id="6" name="图片 5">
            <a:extLst>
              <a:ext uri="{FF2B5EF4-FFF2-40B4-BE49-F238E27FC236}">
                <a16:creationId xmlns:a16="http://schemas.microsoft.com/office/drawing/2014/main" id="{C9650875-66AA-0BA7-5E57-3E9095696E53}"/>
              </a:ext>
            </a:extLst>
          </p:cNvPr>
          <p:cNvPicPr>
            <a:picLocks noChangeAspect="1"/>
          </p:cNvPicPr>
          <p:nvPr/>
        </p:nvPicPr>
        <p:blipFill rotWithShape="1">
          <a:blip r:embed="rId3"/>
          <a:srcRect t="47800" b="5203"/>
          <a:stretch/>
        </p:blipFill>
        <p:spPr>
          <a:xfrm>
            <a:off x="3933368" y="3789238"/>
            <a:ext cx="4220308" cy="1994027"/>
          </a:xfrm>
          <a:prstGeom prst="rect">
            <a:avLst/>
          </a:prstGeom>
        </p:spPr>
      </p:pic>
      <p:sp>
        <p:nvSpPr>
          <p:cNvPr id="3" name="文本框 2">
            <a:extLst>
              <a:ext uri="{FF2B5EF4-FFF2-40B4-BE49-F238E27FC236}">
                <a16:creationId xmlns:a16="http://schemas.microsoft.com/office/drawing/2014/main" id="{7FBB1485-B710-62E7-C54B-42277320A535}"/>
              </a:ext>
            </a:extLst>
          </p:cNvPr>
          <p:cNvSpPr txBox="1"/>
          <p:nvPr/>
        </p:nvSpPr>
        <p:spPr>
          <a:xfrm>
            <a:off x="1189615" y="1760919"/>
            <a:ext cx="7122047" cy="1040798"/>
          </a:xfrm>
          <a:prstGeom prst="rect">
            <a:avLst/>
          </a:prstGeom>
          <a:noFill/>
        </p:spPr>
        <p:txBody>
          <a:bodyPr wrap="square">
            <a:spAutoFit/>
          </a:bodyPr>
          <a:lstStyle/>
          <a:p>
            <a:pPr>
              <a:lnSpc>
                <a:spcPts val="3880"/>
              </a:lnSpc>
              <a:spcBef>
                <a:spcPts val="1200"/>
              </a:spcBef>
            </a:pPr>
            <a:r>
              <a:rPr lang="zh-CN" altLang="zh-CN" sz="2400" dirty="0">
                <a:effectLst/>
                <a:latin typeface="Microsoft YaHei" panose="020B0503020204020204" pitchFamily="34" charset="-122"/>
                <a:ea typeface="Microsoft YaHei" panose="020B0503020204020204" pitchFamily="34" charset="-122"/>
              </a:rPr>
              <a:t>你今天对于耶稣的信靠程度有多少呢？（请用手势比出你的信靠程度）</a:t>
            </a:r>
          </a:p>
        </p:txBody>
      </p:sp>
      <p:sp>
        <p:nvSpPr>
          <p:cNvPr id="8" name="文本框 7">
            <a:extLst>
              <a:ext uri="{FF2B5EF4-FFF2-40B4-BE49-F238E27FC236}">
                <a16:creationId xmlns:a16="http://schemas.microsoft.com/office/drawing/2014/main" id="{35A1776B-727A-4149-F395-4BD3BEAAA37D}"/>
              </a:ext>
            </a:extLst>
          </p:cNvPr>
          <p:cNvSpPr txBox="1"/>
          <p:nvPr/>
        </p:nvSpPr>
        <p:spPr>
          <a:xfrm>
            <a:off x="1189615" y="3168410"/>
            <a:ext cx="7122047" cy="3156762"/>
          </a:xfrm>
          <a:prstGeom prst="rect">
            <a:avLst/>
          </a:prstGeom>
          <a:noFill/>
        </p:spPr>
        <p:txBody>
          <a:bodyPr wrap="square">
            <a:spAutoFit/>
          </a:bodyPr>
          <a:lstStyle/>
          <a:p>
            <a:pPr algn="ctr">
              <a:lnSpc>
                <a:spcPts val="3880"/>
              </a:lnSpc>
              <a:spcBef>
                <a:spcPts val="1200"/>
              </a:spcBef>
            </a:pPr>
            <a:r>
              <a:rPr lang="en-US" altLang="zh-CN" sz="2400" b="1" dirty="0">
                <a:effectLst/>
                <a:latin typeface="Microsoft YaHei" panose="020B0503020204020204" pitchFamily="34" charset="-122"/>
                <a:ea typeface="Microsoft YaHei" panose="020B0503020204020204" pitchFamily="34" charset="-122"/>
              </a:rPr>
              <a:t>10%		20%		30%		40%		50%	</a:t>
            </a:r>
          </a:p>
          <a:p>
            <a:pPr algn="ctr">
              <a:lnSpc>
                <a:spcPts val="3880"/>
              </a:lnSpc>
              <a:spcBef>
                <a:spcPts val="1200"/>
              </a:spcBef>
            </a:pPr>
            <a:r>
              <a:rPr lang="en-US" altLang="zh-CN" sz="2400" b="1" dirty="0">
                <a:effectLst/>
                <a:latin typeface="Microsoft YaHei" panose="020B0503020204020204" pitchFamily="34" charset="-122"/>
                <a:ea typeface="Microsoft YaHei" panose="020B0503020204020204" pitchFamily="34" charset="-122"/>
              </a:rPr>
              <a:t>	</a:t>
            </a:r>
          </a:p>
          <a:p>
            <a:pPr algn="ctr">
              <a:lnSpc>
                <a:spcPts val="3880"/>
              </a:lnSpc>
              <a:spcBef>
                <a:spcPts val="1200"/>
              </a:spcBef>
            </a:pPr>
            <a:endParaRPr lang="en-US" altLang="zh-CN" sz="2400" b="1" dirty="0">
              <a:latin typeface="Microsoft YaHei" panose="020B0503020204020204" pitchFamily="34" charset="-122"/>
              <a:ea typeface="Microsoft YaHei" panose="020B0503020204020204" pitchFamily="34" charset="-122"/>
            </a:endParaRPr>
          </a:p>
          <a:p>
            <a:pPr algn="ctr">
              <a:lnSpc>
                <a:spcPts val="3880"/>
              </a:lnSpc>
              <a:spcBef>
                <a:spcPts val="1200"/>
              </a:spcBef>
            </a:pPr>
            <a:endParaRPr lang="en-US" altLang="zh-CN" sz="2400" b="1" dirty="0">
              <a:effectLst/>
              <a:latin typeface="Microsoft YaHei" panose="020B0503020204020204" pitchFamily="34" charset="-122"/>
              <a:ea typeface="Microsoft YaHei" panose="020B0503020204020204" pitchFamily="34" charset="-122"/>
            </a:endParaRPr>
          </a:p>
          <a:p>
            <a:pPr algn="ctr">
              <a:lnSpc>
                <a:spcPts val="3880"/>
              </a:lnSpc>
              <a:spcBef>
                <a:spcPts val="1200"/>
              </a:spcBef>
            </a:pPr>
            <a:r>
              <a:rPr lang="en-US" altLang="zh-CN" sz="2400" b="1" dirty="0">
                <a:effectLst/>
                <a:latin typeface="Microsoft YaHei" panose="020B0503020204020204" pitchFamily="34" charset="-122"/>
                <a:ea typeface="Microsoft YaHei" panose="020B0503020204020204" pitchFamily="34" charset="-122"/>
              </a:rPr>
              <a:t>60%		70%		80%		90%		100%</a:t>
            </a:r>
            <a:endParaRPr lang="zh-CN" altLang="zh-CN" sz="2400" b="1"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98567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32A0F-E441-FB43-BE1A-DA263EE80CD3}"/>
              </a:ext>
            </a:extLst>
          </p:cNvPr>
          <p:cNvSpPr>
            <a:spLocks noGrp="1"/>
          </p:cNvSpPr>
          <p:nvPr>
            <p:ph type="title"/>
          </p:nvPr>
        </p:nvSpPr>
        <p:spPr/>
        <p:txBody>
          <a:bodyPr/>
          <a:lstStyle/>
          <a:p>
            <a:r>
              <a:rPr lang="zh-CN" altLang="en-US" dirty="0"/>
              <a:t>祷告</a:t>
            </a:r>
          </a:p>
        </p:txBody>
      </p:sp>
      <p:pic>
        <p:nvPicPr>
          <p:cNvPr id="5" name="图片 4">
            <a:extLst>
              <a:ext uri="{FF2B5EF4-FFF2-40B4-BE49-F238E27FC236}">
                <a16:creationId xmlns:a16="http://schemas.microsoft.com/office/drawing/2014/main" id="{24659DE2-8153-6CF8-A007-72A21923478D}"/>
              </a:ext>
            </a:extLst>
          </p:cNvPr>
          <p:cNvPicPr>
            <a:picLocks noChangeAspect="1"/>
          </p:cNvPicPr>
          <p:nvPr/>
        </p:nvPicPr>
        <p:blipFill>
          <a:blip r:embed="rId3"/>
          <a:stretch>
            <a:fillRect/>
          </a:stretch>
        </p:blipFill>
        <p:spPr>
          <a:xfrm>
            <a:off x="334108" y="1636304"/>
            <a:ext cx="8475784" cy="47676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8831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2ADCFF-5B90-7A90-9C1A-7FDDDE33929B}"/>
              </a:ext>
            </a:extLst>
          </p:cNvPr>
          <p:cNvPicPr>
            <a:picLocks noChangeAspect="1"/>
          </p:cNvPicPr>
          <p:nvPr/>
        </p:nvPicPr>
        <p:blipFill rotWithShape="1">
          <a:blip r:embed="rId3"/>
          <a:srcRect t="26198" b="17045"/>
          <a:stretch/>
        </p:blipFill>
        <p:spPr>
          <a:xfrm>
            <a:off x="0" y="0"/>
            <a:ext cx="9144000" cy="6858000"/>
          </a:xfrm>
          <a:prstGeom prst="rect">
            <a:avLst/>
          </a:prstGeom>
        </p:spPr>
      </p:pic>
      <p:sp>
        <p:nvSpPr>
          <p:cNvPr id="7" name="任意形状 6">
            <a:extLst>
              <a:ext uri="{FF2B5EF4-FFF2-40B4-BE49-F238E27FC236}">
                <a16:creationId xmlns:a16="http://schemas.microsoft.com/office/drawing/2014/main" id="{510F52A9-1AF8-D69B-E94F-0A0A98D8F8E1}"/>
              </a:ext>
            </a:extLst>
          </p:cNvPr>
          <p:cNvSpPr/>
          <p:nvPr/>
        </p:nvSpPr>
        <p:spPr>
          <a:xfrm rot="15613908">
            <a:off x="5079793" y="-450679"/>
            <a:ext cx="1619891" cy="3133460"/>
          </a:xfrm>
          <a:custGeom>
            <a:avLst/>
            <a:gdLst>
              <a:gd name="connsiteX0" fmla="*/ 1616798 w 1619891"/>
              <a:gd name="connsiteY0" fmla="*/ 832444 h 3133460"/>
              <a:gd name="connsiteX1" fmla="*/ 1250829 w 1619891"/>
              <a:gd name="connsiteY1" fmla="*/ 2958209 h 3133460"/>
              <a:gd name="connsiteX2" fmla="*/ 1007066 w 1619891"/>
              <a:gd name="connsiteY2" fmla="*/ 3130367 h 3133460"/>
              <a:gd name="connsiteX3" fmla="*/ 175251 w 1619891"/>
              <a:gd name="connsiteY3" fmla="*/ 2987163 h 3133460"/>
              <a:gd name="connsiteX4" fmla="*/ 3093 w 1619891"/>
              <a:gd name="connsiteY4" fmla="*/ 2743400 h 3133460"/>
              <a:gd name="connsiteX5" fmla="*/ 369061 w 1619891"/>
              <a:gd name="connsiteY5" fmla="*/ 617636 h 3133460"/>
              <a:gd name="connsiteX6" fmla="*/ 612824 w 1619891"/>
              <a:gd name="connsiteY6" fmla="*/ 445477 h 3133460"/>
              <a:gd name="connsiteX7" fmla="*/ 703650 w 1619891"/>
              <a:gd name="connsiteY7" fmla="*/ 461114 h 3133460"/>
              <a:gd name="connsiteX8" fmla="*/ 847748 w 1619891"/>
              <a:gd name="connsiteY8" fmla="*/ 0 h 3133460"/>
              <a:gd name="connsiteX9" fmla="*/ 1008232 w 1619891"/>
              <a:gd name="connsiteY9" fmla="*/ 513550 h 3133460"/>
              <a:gd name="connsiteX10" fmla="*/ 1444639 w 1619891"/>
              <a:gd name="connsiteY10" fmla="*/ 588681 h 3133460"/>
              <a:gd name="connsiteX11" fmla="*/ 1616798 w 1619891"/>
              <a:gd name="connsiteY11" fmla="*/ 832444 h 31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9891" h="3133460">
                <a:moveTo>
                  <a:pt x="1616798" y="832444"/>
                </a:moveTo>
                <a:lnTo>
                  <a:pt x="1250829" y="2958209"/>
                </a:lnTo>
                <a:cubicBezTo>
                  <a:pt x="1231056" y="3073062"/>
                  <a:pt x="1121920" y="3150140"/>
                  <a:pt x="1007066" y="3130367"/>
                </a:cubicBezTo>
                <a:lnTo>
                  <a:pt x="175251" y="2987163"/>
                </a:lnTo>
                <a:cubicBezTo>
                  <a:pt x="60398" y="2967390"/>
                  <a:pt x="-16680" y="2858254"/>
                  <a:pt x="3093" y="2743400"/>
                </a:cubicBezTo>
                <a:lnTo>
                  <a:pt x="369061" y="617636"/>
                </a:lnTo>
                <a:cubicBezTo>
                  <a:pt x="388834" y="502782"/>
                  <a:pt x="497971" y="425704"/>
                  <a:pt x="612824" y="445477"/>
                </a:cubicBezTo>
                <a:lnTo>
                  <a:pt x="703650" y="461114"/>
                </a:lnTo>
                <a:lnTo>
                  <a:pt x="847748" y="0"/>
                </a:lnTo>
                <a:lnTo>
                  <a:pt x="1008232" y="513550"/>
                </a:lnTo>
                <a:lnTo>
                  <a:pt x="1444639" y="588681"/>
                </a:lnTo>
                <a:cubicBezTo>
                  <a:pt x="1559492" y="608454"/>
                  <a:pt x="1636571" y="717591"/>
                  <a:pt x="1616798" y="832444"/>
                </a:cubicBezTo>
                <a:close/>
              </a:path>
            </a:pathLst>
          </a:custGeom>
          <a:solidFill>
            <a:srgbClr val="FFFF00"/>
          </a:solidFill>
          <a:ln>
            <a:solidFill>
              <a:schemeClr val="accent4">
                <a:lumMod val="75000"/>
              </a:schemeClr>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sp>
        <p:nvSpPr>
          <p:cNvPr id="3" name="文本框 2">
            <a:extLst>
              <a:ext uri="{FF2B5EF4-FFF2-40B4-BE49-F238E27FC236}">
                <a16:creationId xmlns:a16="http://schemas.microsoft.com/office/drawing/2014/main" id="{4D9B26AE-AE2D-E206-EED3-13CE7B1D4E86}"/>
              </a:ext>
            </a:extLst>
          </p:cNvPr>
          <p:cNvSpPr txBox="1"/>
          <p:nvPr/>
        </p:nvSpPr>
        <p:spPr>
          <a:xfrm>
            <a:off x="4923692" y="598792"/>
            <a:ext cx="2520462" cy="954107"/>
          </a:xfrm>
          <a:prstGeom prst="rect">
            <a:avLst/>
          </a:prstGeom>
          <a:noFill/>
        </p:spPr>
        <p:txBody>
          <a:bodyPr wrap="square">
            <a:spAutoFit/>
          </a:bodyPr>
          <a:lstStyle/>
          <a:p>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你</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听说过推罗这个城市吗？</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492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E2259A-6C53-EE45-6A47-5F66CB652CEB}"/>
              </a:ext>
            </a:extLst>
          </p:cNvPr>
          <p:cNvSpPr>
            <a:spLocks noGrp="1"/>
          </p:cNvSpPr>
          <p:nvPr>
            <p:ph type="title"/>
          </p:nvPr>
        </p:nvSpPr>
        <p:spPr/>
        <p:txBody>
          <a:bodyPr/>
          <a:lstStyle/>
          <a:p>
            <a:r>
              <a:rPr lang="zh-CN" altLang="en-US" dirty="0"/>
              <a:t>观看视频：公元前</a:t>
            </a:r>
            <a:r>
              <a:rPr lang="en-US" altLang="zh-CN" dirty="0"/>
              <a:t>1000</a:t>
            </a:r>
            <a:r>
              <a:rPr lang="zh-CN" altLang="en-US" dirty="0"/>
              <a:t>年前的推罗城</a:t>
            </a:r>
          </a:p>
        </p:txBody>
      </p:sp>
      <p:pic>
        <p:nvPicPr>
          <p:cNvPr id="4" name="L20 Tyre">
            <a:hlinkClick r:id="" action="ppaction://media"/>
            <a:extLst>
              <a:ext uri="{FF2B5EF4-FFF2-40B4-BE49-F238E27FC236}">
                <a16:creationId xmlns:a16="http://schemas.microsoft.com/office/drawing/2014/main" id="{B2A7250D-9D1E-2136-58D4-2B49B1B37D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69172"/>
            <a:ext cx="9144000" cy="5143500"/>
          </a:xfrm>
          <a:prstGeom prst="rect">
            <a:avLst/>
          </a:prstGeom>
        </p:spPr>
      </p:pic>
    </p:spTree>
    <p:extLst>
      <p:ext uri="{BB962C8B-B14F-4D97-AF65-F5344CB8AC3E}">
        <p14:creationId xmlns:p14="http://schemas.microsoft.com/office/powerpoint/2010/main" val="251912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79BB54B-AE59-1604-B380-7A48E077B30C}"/>
              </a:ext>
            </a:extLst>
          </p:cNvPr>
          <p:cNvSpPr txBox="1"/>
          <p:nvPr/>
        </p:nvSpPr>
        <p:spPr>
          <a:xfrm>
            <a:off x="961291" y="4752934"/>
            <a:ext cx="7784123" cy="552844"/>
          </a:xfrm>
          <a:prstGeom prst="rect">
            <a:avLst/>
          </a:prstGeom>
          <a:noFill/>
        </p:spPr>
        <p:txBody>
          <a:bodyPr wrap="square">
            <a:spAutoFit/>
          </a:bodyPr>
          <a:lstStyle/>
          <a:p>
            <a:pPr>
              <a:lnSpc>
                <a:spcPts val="3860"/>
              </a:lnSpc>
              <a:spcBef>
                <a:spcPts val="1200"/>
              </a:spcBef>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推罗城的历史怎么样？</a:t>
            </a:r>
          </a:p>
        </p:txBody>
      </p:sp>
      <p:sp>
        <p:nvSpPr>
          <p:cNvPr id="6" name="文本框 5">
            <a:extLst>
              <a:ext uri="{FF2B5EF4-FFF2-40B4-BE49-F238E27FC236}">
                <a16:creationId xmlns:a16="http://schemas.microsoft.com/office/drawing/2014/main" id="{CD86301F-1DEE-7A1F-025C-121D321781CC}"/>
              </a:ext>
            </a:extLst>
          </p:cNvPr>
          <p:cNvSpPr txBox="1"/>
          <p:nvPr/>
        </p:nvSpPr>
        <p:spPr>
          <a:xfrm>
            <a:off x="1383323" y="5330964"/>
            <a:ext cx="6674248" cy="685252"/>
          </a:xfrm>
          <a:prstGeom prst="rect">
            <a:avLst/>
          </a:prstGeom>
          <a:noFill/>
        </p:spPr>
        <p:txBody>
          <a:bodyPr wrap="square" rtlCol="0">
            <a:spAutoFit/>
          </a:bodyPr>
          <a:lstStyle/>
          <a:p>
            <a:pPr>
              <a:lnSpc>
                <a:spcPts val="5160"/>
              </a:lnSpc>
            </a:pPr>
            <a:r>
              <a:rPr lang="zh-CN" altLang="en-US" sz="2800" b="1" dirty="0">
                <a:latin typeface="Microsoft YaHei" panose="020B0503020204020204" pitchFamily="34" charset="-122"/>
                <a:ea typeface="Microsoft YaHei" panose="020B0503020204020204" pitchFamily="34" charset="-122"/>
              </a:rPr>
              <a:t>推罗城有着上千年的悠久历史。</a:t>
            </a:r>
            <a:endParaRPr kumimoji="1" lang="zh-CN" altLang="en-US" sz="2800" b="1" dirty="0"/>
          </a:p>
        </p:txBody>
      </p:sp>
      <p:cxnSp>
        <p:nvCxnSpPr>
          <p:cNvPr id="7" name="直线连接符 6">
            <a:extLst>
              <a:ext uri="{FF2B5EF4-FFF2-40B4-BE49-F238E27FC236}">
                <a16:creationId xmlns:a16="http://schemas.microsoft.com/office/drawing/2014/main" id="{22FBC904-258D-A319-B32C-F36832B9FAA4}"/>
              </a:ext>
            </a:extLst>
          </p:cNvPr>
          <p:cNvCxnSpPr>
            <a:cxnSpLocks/>
          </p:cNvCxnSpPr>
          <p:nvPr/>
        </p:nvCxnSpPr>
        <p:spPr>
          <a:xfrm>
            <a:off x="1383323" y="6030460"/>
            <a:ext cx="6236677"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11" name="图片 10">
            <a:extLst>
              <a:ext uri="{FF2B5EF4-FFF2-40B4-BE49-F238E27FC236}">
                <a16:creationId xmlns:a16="http://schemas.microsoft.com/office/drawing/2014/main" id="{C81878F9-783F-F483-DAAF-4BFD1EAC7B67}"/>
              </a:ext>
            </a:extLst>
          </p:cNvPr>
          <p:cNvPicPr>
            <a:picLocks noChangeAspect="1"/>
          </p:cNvPicPr>
          <p:nvPr/>
        </p:nvPicPr>
        <p:blipFill>
          <a:blip r:embed="rId3"/>
          <a:stretch>
            <a:fillRect/>
          </a:stretch>
        </p:blipFill>
        <p:spPr>
          <a:xfrm>
            <a:off x="1735679" y="841676"/>
            <a:ext cx="5672641" cy="36522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962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79BB54B-AE59-1604-B380-7A48E077B30C}"/>
              </a:ext>
            </a:extLst>
          </p:cNvPr>
          <p:cNvSpPr txBox="1"/>
          <p:nvPr/>
        </p:nvSpPr>
        <p:spPr>
          <a:xfrm>
            <a:off x="961291" y="4225396"/>
            <a:ext cx="7784123" cy="552844"/>
          </a:xfrm>
          <a:prstGeom prst="rect">
            <a:avLst/>
          </a:prstGeom>
          <a:noFill/>
        </p:spPr>
        <p:txBody>
          <a:bodyPr wrap="square">
            <a:spAutoFit/>
          </a:bodyPr>
          <a:lstStyle/>
          <a:p>
            <a:pPr>
              <a:lnSpc>
                <a:spcPts val="3860"/>
              </a:lnSpc>
              <a:spcBef>
                <a:spcPts val="1200"/>
              </a:spcBef>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推罗城的地理位置怎么样？</a:t>
            </a:r>
          </a:p>
        </p:txBody>
      </p:sp>
      <p:sp>
        <p:nvSpPr>
          <p:cNvPr id="6" name="文本框 5">
            <a:extLst>
              <a:ext uri="{FF2B5EF4-FFF2-40B4-BE49-F238E27FC236}">
                <a16:creationId xmlns:a16="http://schemas.microsoft.com/office/drawing/2014/main" id="{CD86301F-1DEE-7A1F-025C-121D321781CC}"/>
              </a:ext>
            </a:extLst>
          </p:cNvPr>
          <p:cNvSpPr txBox="1"/>
          <p:nvPr/>
        </p:nvSpPr>
        <p:spPr>
          <a:xfrm>
            <a:off x="1383323" y="4803426"/>
            <a:ext cx="6471139" cy="1352101"/>
          </a:xfrm>
          <a:prstGeom prst="rect">
            <a:avLst/>
          </a:prstGeom>
          <a:noFill/>
        </p:spPr>
        <p:txBody>
          <a:bodyPr wrap="square" rtlCol="0">
            <a:spAutoFit/>
          </a:bodyPr>
          <a:lstStyle/>
          <a:p>
            <a:pPr>
              <a:lnSpc>
                <a:spcPts val="5160"/>
              </a:lnSpc>
            </a:pPr>
            <a:r>
              <a:rPr lang="zh-CN" altLang="en-US" sz="2800" b="1" dirty="0">
                <a:latin typeface="Microsoft YaHei" panose="020B0503020204020204" pitchFamily="34" charset="-122"/>
                <a:ea typeface="Microsoft YaHei" panose="020B0503020204020204" pitchFamily="34" charset="-122"/>
              </a:rPr>
              <a:t>推罗城地理位置十分优越，沿海城市，防御坚固。</a:t>
            </a:r>
            <a:endParaRPr kumimoji="1" lang="zh-CN" altLang="en-US" sz="2800" b="1" dirty="0"/>
          </a:p>
        </p:txBody>
      </p:sp>
      <p:cxnSp>
        <p:nvCxnSpPr>
          <p:cNvPr id="7" name="直线连接符 6">
            <a:extLst>
              <a:ext uri="{FF2B5EF4-FFF2-40B4-BE49-F238E27FC236}">
                <a16:creationId xmlns:a16="http://schemas.microsoft.com/office/drawing/2014/main" id="{22FBC904-258D-A319-B32C-F36832B9FAA4}"/>
              </a:ext>
            </a:extLst>
          </p:cNvPr>
          <p:cNvCxnSpPr>
            <a:cxnSpLocks/>
          </p:cNvCxnSpPr>
          <p:nvPr/>
        </p:nvCxnSpPr>
        <p:spPr>
          <a:xfrm>
            <a:off x="1383323" y="5502922"/>
            <a:ext cx="6236677"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 name="直线连接符 2">
            <a:extLst>
              <a:ext uri="{FF2B5EF4-FFF2-40B4-BE49-F238E27FC236}">
                <a16:creationId xmlns:a16="http://schemas.microsoft.com/office/drawing/2014/main" id="{A9F07FF7-33DE-AF8E-D05A-EF7431CC44D8}"/>
              </a:ext>
            </a:extLst>
          </p:cNvPr>
          <p:cNvCxnSpPr>
            <a:cxnSpLocks/>
          </p:cNvCxnSpPr>
          <p:nvPr/>
        </p:nvCxnSpPr>
        <p:spPr>
          <a:xfrm>
            <a:off x="1383323" y="6171138"/>
            <a:ext cx="6236677"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4" name="图片 3">
            <a:extLst>
              <a:ext uri="{FF2B5EF4-FFF2-40B4-BE49-F238E27FC236}">
                <a16:creationId xmlns:a16="http://schemas.microsoft.com/office/drawing/2014/main" id="{342A0C34-0250-240B-DB2E-631B8945B797}"/>
              </a:ext>
            </a:extLst>
          </p:cNvPr>
          <p:cNvPicPr>
            <a:picLocks noChangeAspect="1"/>
          </p:cNvPicPr>
          <p:nvPr/>
        </p:nvPicPr>
        <p:blipFill>
          <a:blip r:embed="rId3"/>
          <a:stretch>
            <a:fillRect/>
          </a:stretch>
        </p:blipFill>
        <p:spPr>
          <a:xfrm>
            <a:off x="1999117" y="686861"/>
            <a:ext cx="5145766" cy="33130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B22C0791-CAB9-4C55-429C-86813114247D}"/>
              </a:ext>
            </a:extLst>
          </p:cNvPr>
          <p:cNvPicPr>
            <a:picLocks noChangeAspect="1"/>
          </p:cNvPicPr>
          <p:nvPr/>
        </p:nvPicPr>
        <p:blipFill>
          <a:blip r:embed="rId4"/>
          <a:stretch>
            <a:fillRect/>
          </a:stretch>
        </p:blipFill>
        <p:spPr>
          <a:xfrm>
            <a:off x="1383323" y="160753"/>
            <a:ext cx="6096965" cy="40646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731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79BB54B-AE59-1604-B380-7A48E077B30C}"/>
              </a:ext>
            </a:extLst>
          </p:cNvPr>
          <p:cNvSpPr txBox="1"/>
          <p:nvPr/>
        </p:nvSpPr>
        <p:spPr>
          <a:xfrm>
            <a:off x="961291" y="4225396"/>
            <a:ext cx="7784123" cy="552844"/>
          </a:xfrm>
          <a:prstGeom prst="rect">
            <a:avLst/>
          </a:prstGeom>
          <a:noFill/>
        </p:spPr>
        <p:txBody>
          <a:bodyPr wrap="square">
            <a:spAutoFit/>
          </a:bodyPr>
          <a:lstStyle/>
          <a:p>
            <a:pPr>
              <a:lnSpc>
                <a:spcPts val="3860"/>
              </a:lnSpc>
              <a:spcBef>
                <a:spcPts val="1200"/>
              </a:spcBef>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推罗城的商业怎么样？</a:t>
            </a:r>
          </a:p>
        </p:txBody>
      </p:sp>
      <p:sp>
        <p:nvSpPr>
          <p:cNvPr id="6" name="文本框 5">
            <a:extLst>
              <a:ext uri="{FF2B5EF4-FFF2-40B4-BE49-F238E27FC236}">
                <a16:creationId xmlns:a16="http://schemas.microsoft.com/office/drawing/2014/main" id="{CD86301F-1DEE-7A1F-025C-121D321781CC}"/>
              </a:ext>
            </a:extLst>
          </p:cNvPr>
          <p:cNvSpPr txBox="1"/>
          <p:nvPr/>
        </p:nvSpPr>
        <p:spPr>
          <a:xfrm>
            <a:off x="1383323" y="4803426"/>
            <a:ext cx="7151077" cy="1352101"/>
          </a:xfrm>
          <a:prstGeom prst="rect">
            <a:avLst/>
          </a:prstGeom>
          <a:noFill/>
        </p:spPr>
        <p:txBody>
          <a:bodyPr wrap="square" rtlCol="0">
            <a:spAutoFit/>
          </a:bodyPr>
          <a:lstStyle/>
          <a:p>
            <a:pPr>
              <a:lnSpc>
                <a:spcPts val="5160"/>
              </a:lnSpc>
            </a:pPr>
            <a:r>
              <a:rPr lang="zh-CN" altLang="en-US" sz="2800" b="1" dirty="0">
                <a:latin typeface="Microsoft YaHei" panose="020B0503020204020204" pitchFamily="34" charset="-122"/>
                <a:ea typeface="Microsoft YaHei" panose="020B0503020204020204" pitchFamily="34" charset="-122"/>
              </a:rPr>
              <a:t>推罗城的海上贸易发达，他们的贸易遍及地中海沿岸及以外地区，而且出产昂贵的染料。</a:t>
            </a:r>
            <a:endParaRPr kumimoji="1" lang="zh-CN" altLang="en-US" sz="2800" b="1" dirty="0"/>
          </a:p>
        </p:txBody>
      </p:sp>
      <p:cxnSp>
        <p:nvCxnSpPr>
          <p:cNvPr id="7" name="直线连接符 6">
            <a:extLst>
              <a:ext uri="{FF2B5EF4-FFF2-40B4-BE49-F238E27FC236}">
                <a16:creationId xmlns:a16="http://schemas.microsoft.com/office/drawing/2014/main" id="{22FBC904-258D-A319-B32C-F36832B9FAA4}"/>
              </a:ext>
            </a:extLst>
          </p:cNvPr>
          <p:cNvCxnSpPr>
            <a:cxnSpLocks/>
          </p:cNvCxnSpPr>
          <p:nvPr/>
        </p:nvCxnSpPr>
        <p:spPr>
          <a:xfrm>
            <a:off x="1383323" y="5502922"/>
            <a:ext cx="6998677"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 name="直线连接符 2">
            <a:extLst>
              <a:ext uri="{FF2B5EF4-FFF2-40B4-BE49-F238E27FC236}">
                <a16:creationId xmlns:a16="http://schemas.microsoft.com/office/drawing/2014/main" id="{A9F07FF7-33DE-AF8E-D05A-EF7431CC44D8}"/>
              </a:ext>
            </a:extLst>
          </p:cNvPr>
          <p:cNvCxnSpPr>
            <a:cxnSpLocks/>
          </p:cNvCxnSpPr>
          <p:nvPr/>
        </p:nvCxnSpPr>
        <p:spPr>
          <a:xfrm>
            <a:off x="1383323" y="6171138"/>
            <a:ext cx="6998677"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4" name="图片 3">
            <a:extLst>
              <a:ext uri="{FF2B5EF4-FFF2-40B4-BE49-F238E27FC236}">
                <a16:creationId xmlns:a16="http://schemas.microsoft.com/office/drawing/2014/main" id="{342A0C34-0250-240B-DB2E-631B8945B797}"/>
              </a:ext>
            </a:extLst>
          </p:cNvPr>
          <p:cNvPicPr>
            <a:picLocks noChangeAspect="1"/>
          </p:cNvPicPr>
          <p:nvPr/>
        </p:nvPicPr>
        <p:blipFill>
          <a:blip r:embed="rId3"/>
          <a:stretch>
            <a:fillRect/>
          </a:stretch>
        </p:blipFill>
        <p:spPr>
          <a:xfrm>
            <a:off x="1999117" y="686861"/>
            <a:ext cx="5145766" cy="33130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6" name="组合 15">
            <a:extLst>
              <a:ext uri="{FF2B5EF4-FFF2-40B4-BE49-F238E27FC236}">
                <a16:creationId xmlns:a16="http://schemas.microsoft.com/office/drawing/2014/main" id="{EF373E01-29FC-4015-8705-0E8F5AC5E187}"/>
              </a:ext>
            </a:extLst>
          </p:cNvPr>
          <p:cNvGrpSpPr/>
          <p:nvPr/>
        </p:nvGrpSpPr>
        <p:grpSpPr>
          <a:xfrm>
            <a:off x="961291" y="166655"/>
            <a:ext cx="6846278" cy="3945988"/>
            <a:chOff x="961291" y="166655"/>
            <a:chExt cx="6846278" cy="3945988"/>
          </a:xfrm>
        </p:grpSpPr>
        <p:pic>
          <p:nvPicPr>
            <p:cNvPr id="15" name="图片 14">
              <a:extLst>
                <a:ext uri="{FF2B5EF4-FFF2-40B4-BE49-F238E27FC236}">
                  <a16:creationId xmlns:a16="http://schemas.microsoft.com/office/drawing/2014/main" id="{231088A8-F6A0-4B7A-9BA9-94E675328A72}"/>
                </a:ext>
              </a:extLst>
            </p:cNvPr>
            <p:cNvPicPr>
              <a:picLocks noChangeAspect="1"/>
            </p:cNvPicPr>
            <p:nvPr/>
          </p:nvPicPr>
          <p:blipFill>
            <a:blip r:embed="rId4"/>
            <a:stretch>
              <a:fillRect/>
            </a:stretch>
          </p:blipFill>
          <p:spPr>
            <a:xfrm>
              <a:off x="1230923" y="166655"/>
              <a:ext cx="6576646" cy="39459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66F8E73E-4D09-EFD1-98AD-3C8FF50142DB}"/>
                </a:ext>
              </a:extLst>
            </p:cNvPr>
            <p:cNvPicPr>
              <a:picLocks noChangeAspect="1"/>
            </p:cNvPicPr>
            <p:nvPr/>
          </p:nvPicPr>
          <p:blipFill>
            <a:blip r:embed="rId5"/>
            <a:stretch>
              <a:fillRect/>
            </a:stretch>
          </p:blipFill>
          <p:spPr>
            <a:xfrm>
              <a:off x="961291" y="259765"/>
              <a:ext cx="2712059" cy="3313027"/>
            </a:xfrm>
            <a:prstGeom prst="rect">
              <a:avLst/>
            </a:prstGeom>
          </p:spPr>
        </p:pic>
      </p:grpSp>
    </p:spTree>
    <p:extLst>
      <p:ext uri="{BB962C8B-B14F-4D97-AF65-F5344CB8AC3E}">
        <p14:creationId xmlns:p14="http://schemas.microsoft.com/office/powerpoint/2010/main" val="283756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fill="hold"/>
                                        <p:tgtEl>
                                          <p:spTgt spid="16"/>
                                        </p:tgtEl>
                                        <p:attrNameLst>
                                          <p:attrName>ppt_w</p:attrName>
                                        </p:attrNameLst>
                                      </p:cBhvr>
                                      <p:tavLst>
                                        <p:tav tm="0">
                                          <p:val>
                                            <p:fltVal val="0"/>
                                          </p:val>
                                        </p:tav>
                                        <p:tav tm="100000">
                                          <p:val>
                                            <p:strVal val="#ppt_w"/>
                                          </p:val>
                                        </p:tav>
                                      </p:tavLst>
                                    </p:anim>
                                    <p:anim calcmode="lin" valueType="num">
                                      <p:cBhvr>
                                        <p:cTn id="10" dur="500" fill="hold"/>
                                        <p:tgtEl>
                                          <p:spTgt spid="16"/>
                                        </p:tgtEl>
                                        <p:attrNameLst>
                                          <p:attrName>ppt_h</p:attrName>
                                        </p:attrNameLst>
                                      </p:cBhvr>
                                      <p:tavLst>
                                        <p:tav tm="0">
                                          <p:val>
                                            <p:fltVal val="0"/>
                                          </p:val>
                                        </p:tav>
                                        <p:tav tm="100000">
                                          <p:val>
                                            <p:strVal val="#ppt_h"/>
                                          </p:val>
                                        </p:tav>
                                      </p:tavLst>
                                    </p:anim>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5E28970-B23A-DFAC-7E06-2D34BEB78AA1}"/>
              </a:ext>
            </a:extLst>
          </p:cNvPr>
          <p:cNvSpPr txBox="1"/>
          <p:nvPr/>
        </p:nvSpPr>
        <p:spPr>
          <a:xfrm>
            <a:off x="574431" y="3429000"/>
            <a:ext cx="4572000" cy="1860894"/>
          </a:xfrm>
          <a:prstGeom prst="rect">
            <a:avLst/>
          </a:prstGeom>
          <a:noFill/>
        </p:spPr>
        <p:txBody>
          <a:bodyPr wrap="square">
            <a:spAutoFit/>
          </a:bodyPr>
          <a:lstStyle/>
          <a:p>
            <a:pPr marL="514350" indent="-514350">
              <a:lnSpc>
                <a:spcPts val="3860"/>
              </a:lnSpc>
              <a:spcBef>
                <a:spcPts val="1200"/>
              </a:spcBef>
              <a:buAutoNum type="arabicPeriod"/>
            </a:pPr>
            <a:r>
              <a:rPr lang="zh-CN" altLang="zh-CN" sz="2800" dirty="0">
                <a:effectLst/>
                <a:latin typeface="Microsoft YaHei" panose="020B0503020204020204" pitchFamily="34" charset="-122"/>
                <a:ea typeface="Microsoft YaHei" panose="020B0503020204020204" pitchFamily="34" charset="-122"/>
              </a:rPr>
              <a:t>什么是预言？（</a:t>
            </a:r>
            <a:r>
              <a:rPr lang="zh-CN" altLang="en-US"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p>
          <a:p>
            <a:pPr marL="800100" lvl="1" indent="-342900">
              <a:lnSpc>
                <a:spcPts val="3860"/>
              </a:lnSpc>
              <a:spcBef>
                <a:spcPts val="1200"/>
              </a:spcBef>
              <a:buFont typeface="+mj-lt"/>
              <a:buAutoNum type="alphaUcPeriod"/>
            </a:pPr>
            <a:r>
              <a:rPr lang="zh-CN" altLang="zh-CN" sz="2800" dirty="0">
                <a:effectLst/>
                <a:latin typeface="Microsoft YaHei" panose="020B0503020204020204" pitchFamily="34" charset="-122"/>
                <a:ea typeface="Microsoft YaHei" panose="020B0503020204020204" pitchFamily="34" charset="-122"/>
              </a:rPr>
              <a:t>在事情发生之后的报告</a:t>
            </a:r>
            <a:endParaRPr lang="en-US" altLang="zh-CN" sz="2800" dirty="0">
              <a:effectLst/>
              <a:latin typeface="Microsoft YaHei" panose="020B0503020204020204" pitchFamily="34" charset="-122"/>
              <a:ea typeface="Microsoft YaHei" panose="020B0503020204020204" pitchFamily="34" charset="-122"/>
            </a:endParaRPr>
          </a:p>
          <a:p>
            <a:pPr marL="800100" lvl="1" indent="-342900">
              <a:lnSpc>
                <a:spcPts val="3860"/>
              </a:lnSpc>
              <a:spcBef>
                <a:spcPts val="1200"/>
              </a:spcBef>
              <a:buFont typeface="+mj-lt"/>
              <a:buAutoNum type="alphaUcPeriod"/>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在事情发生之前的预告</a:t>
            </a:r>
            <a:endParaRPr lang="zh-CN" altLang="en-US" sz="28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05D580BF-2A2E-20F3-44B9-A43B376B71B3}"/>
              </a:ext>
            </a:extLst>
          </p:cNvPr>
          <p:cNvSpPr txBox="1"/>
          <p:nvPr/>
        </p:nvSpPr>
        <p:spPr>
          <a:xfrm>
            <a:off x="3739661" y="3496227"/>
            <a:ext cx="429926" cy="523220"/>
          </a:xfrm>
          <a:prstGeom prst="rect">
            <a:avLst/>
          </a:prstGeom>
          <a:noFill/>
        </p:spPr>
        <p:txBody>
          <a:bodyPr wrap="none" rtlCol="0">
            <a:spAutoFit/>
          </a:bodyPr>
          <a:lstStyle/>
          <a:p>
            <a:r>
              <a:rPr lang="en-US" altLang="zh-CN" sz="2800" b="1" dirty="0">
                <a:effectLst/>
                <a:latin typeface="Microsoft YaHei" panose="020B0503020204020204" pitchFamily="34" charset="-122"/>
                <a:ea typeface="Microsoft YaHei" panose="020B0503020204020204" pitchFamily="34" charset="-122"/>
              </a:rPr>
              <a:t>B</a:t>
            </a:r>
            <a:endParaRPr kumimoji="1" lang="zh-CN" altLang="en-US" sz="2800" b="1" dirty="0"/>
          </a:p>
        </p:txBody>
      </p:sp>
      <p:pic>
        <p:nvPicPr>
          <p:cNvPr id="7" name="图片 6">
            <a:extLst>
              <a:ext uri="{FF2B5EF4-FFF2-40B4-BE49-F238E27FC236}">
                <a16:creationId xmlns:a16="http://schemas.microsoft.com/office/drawing/2014/main" id="{494DF497-72D5-36C1-436A-A55BD1BF21C1}"/>
              </a:ext>
            </a:extLst>
          </p:cNvPr>
          <p:cNvPicPr>
            <a:picLocks noChangeAspect="1"/>
          </p:cNvPicPr>
          <p:nvPr/>
        </p:nvPicPr>
        <p:blipFill>
          <a:blip r:embed="rId3"/>
          <a:stretch>
            <a:fillRect/>
          </a:stretch>
        </p:blipFill>
        <p:spPr>
          <a:xfrm>
            <a:off x="5298830" y="1359877"/>
            <a:ext cx="3723249" cy="46540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963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79BB54B-AE59-1604-B380-7A48E077B30C}"/>
              </a:ext>
            </a:extLst>
          </p:cNvPr>
          <p:cNvSpPr txBox="1"/>
          <p:nvPr/>
        </p:nvSpPr>
        <p:spPr>
          <a:xfrm>
            <a:off x="785445" y="3376321"/>
            <a:ext cx="7467601" cy="1052981"/>
          </a:xfrm>
          <a:prstGeom prst="rect">
            <a:avLst/>
          </a:prstGeom>
          <a:noFill/>
        </p:spPr>
        <p:txBody>
          <a:bodyPr wrap="square">
            <a:spAutoFit/>
          </a:bodyPr>
          <a:lstStyle/>
          <a:p>
            <a:pPr>
              <a:lnSpc>
                <a:spcPts val="3860"/>
              </a:lnSpc>
              <a:spcBef>
                <a:spcPts val="1200"/>
              </a:spcBef>
            </a:pP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你觉着推罗城是否富有？你认为它的发展前景是怎样的？</a:t>
            </a:r>
          </a:p>
        </p:txBody>
      </p:sp>
      <p:sp>
        <p:nvSpPr>
          <p:cNvPr id="6" name="文本框 5">
            <a:extLst>
              <a:ext uri="{FF2B5EF4-FFF2-40B4-BE49-F238E27FC236}">
                <a16:creationId xmlns:a16="http://schemas.microsoft.com/office/drawing/2014/main" id="{CD86301F-1DEE-7A1F-025C-121D321781CC}"/>
              </a:ext>
            </a:extLst>
          </p:cNvPr>
          <p:cNvSpPr txBox="1"/>
          <p:nvPr/>
        </p:nvSpPr>
        <p:spPr>
          <a:xfrm>
            <a:off x="785444" y="4357598"/>
            <a:ext cx="7467601" cy="1807354"/>
          </a:xfrm>
          <a:prstGeom prst="rect">
            <a:avLst/>
          </a:prstGeom>
          <a:noFill/>
        </p:spPr>
        <p:txBody>
          <a:bodyPr wrap="square" rtlCol="0">
            <a:spAutoFit/>
          </a:bodyPr>
          <a:lstStyle/>
          <a:p>
            <a:pPr>
              <a:lnSpc>
                <a:spcPts val="4560"/>
              </a:lnSpc>
            </a:pPr>
            <a:r>
              <a:rPr lang="zh-CN" altLang="en-US" sz="2800" b="1" dirty="0">
                <a:latin typeface="Microsoft YaHei" panose="020B0503020204020204" pitchFamily="34" charset="-122"/>
                <a:ea typeface="Microsoft YaHei" panose="020B0503020204020204" pitchFamily="34" charset="-122"/>
              </a:rPr>
              <a:t>推罗城是历史上著名的航海和商业中心，以富有和贸易为荣。再加上城中有丰足的水源，因而这个城市应该会稳步向上、持续发展。</a:t>
            </a:r>
            <a:endParaRPr kumimoji="1" lang="zh-CN" altLang="en-US" sz="2800" b="1" dirty="0"/>
          </a:p>
        </p:txBody>
      </p:sp>
      <p:cxnSp>
        <p:nvCxnSpPr>
          <p:cNvPr id="7" name="直线连接符 6">
            <a:extLst>
              <a:ext uri="{FF2B5EF4-FFF2-40B4-BE49-F238E27FC236}">
                <a16:creationId xmlns:a16="http://schemas.microsoft.com/office/drawing/2014/main" id="{22FBC904-258D-A319-B32C-F36832B9FAA4}"/>
              </a:ext>
            </a:extLst>
          </p:cNvPr>
          <p:cNvCxnSpPr>
            <a:cxnSpLocks/>
          </p:cNvCxnSpPr>
          <p:nvPr/>
        </p:nvCxnSpPr>
        <p:spPr>
          <a:xfrm>
            <a:off x="785444" y="4975033"/>
            <a:ext cx="73503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 name="直线连接符 2">
            <a:extLst>
              <a:ext uri="{FF2B5EF4-FFF2-40B4-BE49-F238E27FC236}">
                <a16:creationId xmlns:a16="http://schemas.microsoft.com/office/drawing/2014/main" id="{A9F07FF7-33DE-AF8E-D05A-EF7431CC44D8}"/>
              </a:ext>
            </a:extLst>
          </p:cNvPr>
          <p:cNvCxnSpPr>
            <a:cxnSpLocks/>
          </p:cNvCxnSpPr>
          <p:nvPr/>
        </p:nvCxnSpPr>
        <p:spPr>
          <a:xfrm>
            <a:off x="785444" y="5561187"/>
            <a:ext cx="73503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4" name="图片 3">
            <a:extLst>
              <a:ext uri="{FF2B5EF4-FFF2-40B4-BE49-F238E27FC236}">
                <a16:creationId xmlns:a16="http://schemas.microsoft.com/office/drawing/2014/main" id="{342A0C34-0250-240B-DB2E-631B8945B797}"/>
              </a:ext>
            </a:extLst>
          </p:cNvPr>
          <p:cNvPicPr>
            <a:picLocks noChangeAspect="1"/>
          </p:cNvPicPr>
          <p:nvPr/>
        </p:nvPicPr>
        <p:blipFill>
          <a:blip r:embed="rId3"/>
          <a:stretch>
            <a:fillRect/>
          </a:stretch>
        </p:blipFill>
        <p:spPr>
          <a:xfrm>
            <a:off x="2246728" y="242749"/>
            <a:ext cx="4650543" cy="299418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直线连接符 8">
            <a:extLst>
              <a:ext uri="{FF2B5EF4-FFF2-40B4-BE49-F238E27FC236}">
                <a16:creationId xmlns:a16="http://schemas.microsoft.com/office/drawing/2014/main" id="{03602D22-1535-ACFA-E1A6-220F5A5AED0E}"/>
              </a:ext>
            </a:extLst>
          </p:cNvPr>
          <p:cNvCxnSpPr>
            <a:cxnSpLocks/>
          </p:cNvCxnSpPr>
          <p:nvPr/>
        </p:nvCxnSpPr>
        <p:spPr>
          <a:xfrm>
            <a:off x="785444" y="6164952"/>
            <a:ext cx="73503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nvGrpSpPr>
          <p:cNvPr id="25" name="组合 24">
            <a:extLst>
              <a:ext uri="{FF2B5EF4-FFF2-40B4-BE49-F238E27FC236}">
                <a16:creationId xmlns:a16="http://schemas.microsoft.com/office/drawing/2014/main" id="{51F4C720-57A6-B6A4-00EE-364DF8DA82AB}"/>
              </a:ext>
            </a:extLst>
          </p:cNvPr>
          <p:cNvGrpSpPr/>
          <p:nvPr/>
        </p:nvGrpSpPr>
        <p:grpSpPr>
          <a:xfrm>
            <a:off x="-1" y="161347"/>
            <a:ext cx="9144001" cy="3156364"/>
            <a:chOff x="-1" y="161347"/>
            <a:chExt cx="9144001" cy="3156364"/>
          </a:xfrm>
        </p:grpSpPr>
        <p:sp>
          <p:nvSpPr>
            <p:cNvPr id="24" name="矩形 23">
              <a:extLst>
                <a:ext uri="{FF2B5EF4-FFF2-40B4-BE49-F238E27FC236}">
                  <a16:creationId xmlns:a16="http://schemas.microsoft.com/office/drawing/2014/main" id="{35C5D798-351D-BAA0-EAF9-8670C3C2E4E6}"/>
                </a:ext>
              </a:extLst>
            </p:cNvPr>
            <p:cNvSpPr/>
            <p:nvPr/>
          </p:nvSpPr>
          <p:spPr>
            <a:xfrm>
              <a:off x="-1" y="161347"/>
              <a:ext cx="9144001" cy="3156356"/>
            </a:xfrm>
            <a:prstGeom prst="rect">
              <a:avLst/>
            </a:prstGeom>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3" name="组合 22">
              <a:extLst>
                <a:ext uri="{FF2B5EF4-FFF2-40B4-BE49-F238E27FC236}">
                  <a16:creationId xmlns:a16="http://schemas.microsoft.com/office/drawing/2014/main" id="{D14786B1-DC59-515E-4DFC-A5426BDA8824}"/>
                </a:ext>
              </a:extLst>
            </p:cNvPr>
            <p:cNvGrpSpPr/>
            <p:nvPr/>
          </p:nvGrpSpPr>
          <p:grpSpPr>
            <a:xfrm>
              <a:off x="-1" y="161347"/>
              <a:ext cx="9144001" cy="3156364"/>
              <a:chOff x="-1" y="219955"/>
              <a:chExt cx="8780256" cy="3030805"/>
            </a:xfrm>
          </p:grpSpPr>
          <p:pic>
            <p:nvPicPr>
              <p:cNvPr id="18" name="图片 17">
                <a:extLst>
                  <a:ext uri="{FF2B5EF4-FFF2-40B4-BE49-F238E27FC236}">
                    <a16:creationId xmlns:a16="http://schemas.microsoft.com/office/drawing/2014/main" id="{11AEE233-7855-648E-BCB9-616466882F67}"/>
                  </a:ext>
                </a:extLst>
              </p:cNvPr>
              <p:cNvPicPr>
                <a:picLocks noChangeAspect="1"/>
              </p:cNvPicPr>
              <p:nvPr/>
            </p:nvPicPr>
            <p:blipFill rotWithShape="1">
              <a:blip r:embed="rId4"/>
              <a:srcRect r="6753"/>
              <a:stretch/>
            </p:blipFill>
            <p:spPr>
              <a:xfrm>
                <a:off x="3757246" y="228922"/>
                <a:ext cx="5023009" cy="3021838"/>
              </a:xfrm>
              <a:prstGeom prst="rect">
                <a:avLst/>
              </a:prstGeom>
            </p:spPr>
          </p:pic>
          <p:pic>
            <p:nvPicPr>
              <p:cNvPr id="22" name="图片 21">
                <a:extLst>
                  <a:ext uri="{FF2B5EF4-FFF2-40B4-BE49-F238E27FC236}">
                    <a16:creationId xmlns:a16="http://schemas.microsoft.com/office/drawing/2014/main" id="{3FC774AC-6706-B4C8-2F5E-C91D4C158865}"/>
                  </a:ext>
                </a:extLst>
              </p:cNvPr>
              <p:cNvPicPr>
                <a:picLocks noChangeAspect="1"/>
              </p:cNvPicPr>
              <p:nvPr/>
            </p:nvPicPr>
            <p:blipFill>
              <a:blip r:embed="rId5"/>
              <a:stretch>
                <a:fillRect/>
              </a:stretch>
            </p:blipFill>
            <p:spPr>
              <a:xfrm>
                <a:off x="-1" y="219955"/>
                <a:ext cx="4345629" cy="3030797"/>
              </a:xfrm>
              <a:prstGeom prst="rect">
                <a:avLst/>
              </a:prstGeom>
            </p:spPr>
          </p:pic>
        </p:grpSp>
      </p:grpSp>
    </p:spTree>
    <p:extLst>
      <p:ext uri="{BB962C8B-B14F-4D97-AF65-F5344CB8AC3E}">
        <p14:creationId xmlns:p14="http://schemas.microsoft.com/office/powerpoint/2010/main" val="316338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 calcmode="lin" valueType="num">
                                      <p:cBhvr>
                                        <p:cTn id="9" dur="500" fill="hold"/>
                                        <p:tgtEl>
                                          <p:spTgt spid="25"/>
                                        </p:tgtEl>
                                        <p:attrNameLst>
                                          <p:attrName>ppt_w</p:attrName>
                                        </p:attrNameLst>
                                      </p:cBhvr>
                                      <p:tavLst>
                                        <p:tav tm="0">
                                          <p:val>
                                            <p:fltVal val="0"/>
                                          </p:val>
                                        </p:tav>
                                        <p:tav tm="100000">
                                          <p:val>
                                            <p:strVal val="#ppt_w"/>
                                          </p:val>
                                        </p:tav>
                                      </p:tavLst>
                                    </p:anim>
                                    <p:anim calcmode="lin" valueType="num">
                                      <p:cBhvr>
                                        <p:cTn id="10" dur="500" fill="hold"/>
                                        <p:tgtEl>
                                          <p:spTgt spid="25"/>
                                        </p:tgtEl>
                                        <p:attrNameLst>
                                          <p:attrName>ppt_h</p:attrName>
                                        </p:attrNameLst>
                                      </p:cBhvr>
                                      <p:tavLst>
                                        <p:tav tm="0">
                                          <p:val>
                                            <p:fltVal val="0"/>
                                          </p:val>
                                        </p:tav>
                                        <p:tav tm="100000">
                                          <p:val>
                                            <p:strVal val="#ppt_h"/>
                                          </p:val>
                                        </p:tav>
                                      </p:tavLst>
                                    </p:anim>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936FEC-777B-AA35-E42D-7072D51C51DE}"/>
              </a:ext>
            </a:extLst>
          </p:cNvPr>
          <p:cNvPicPr>
            <a:picLocks noChangeAspect="1"/>
          </p:cNvPicPr>
          <p:nvPr/>
        </p:nvPicPr>
        <p:blipFill>
          <a:blip r:embed="rId3"/>
          <a:stretch>
            <a:fillRect/>
          </a:stretch>
        </p:blipFill>
        <p:spPr>
          <a:xfrm>
            <a:off x="315427" y="-114912"/>
            <a:ext cx="2710103" cy="3970215"/>
          </a:xfrm>
          <a:prstGeom prst="rect">
            <a:avLst/>
          </a:prstGeom>
        </p:spPr>
      </p:pic>
      <p:pic>
        <p:nvPicPr>
          <p:cNvPr id="6" name="图片 5">
            <a:extLst>
              <a:ext uri="{FF2B5EF4-FFF2-40B4-BE49-F238E27FC236}">
                <a16:creationId xmlns:a16="http://schemas.microsoft.com/office/drawing/2014/main" id="{19888687-6951-B7AA-9363-37021D4F3D2E}"/>
              </a:ext>
            </a:extLst>
          </p:cNvPr>
          <p:cNvPicPr>
            <a:picLocks noChangeAspect="1"/>
          </p:cNvPicPr>
          <p:nvPr/>
        </p:nvPicPr>
        <p:blipFill>
          <a:blip r:embed="rId4"/>
          <a:stretch>
            <a:fillRect/>
          </a:stretch>
        </p:blipFill>
        <p:spPr>
          <a:xfrm>
            <a:off x="2851192" y="255133"/>
            <a:ext cx="5977381" cy="347435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2">
            <a:extLst>
              <a:ext uri="{FF2B5EF4-FFF2-40B4-BE49-F238E27FC236}">
                <a16:creationId xmlns:a16="http://schemas.microsoft.com/office/drawing/2014/main" id="{7160E798-912B-E15B-3CE5-05D6CA05174E}"/>
              </a:ext>
            </a:extLst>
          </p:cNvPr>
          <p:cNvSpPr txBox="1"/>
          <p:nvPr/>
        </p:nvSpPr>
        <p:spPr>
          <a:xfrm>
            <a:off x="733389" y="4225348"/>
            <a:ext cx="7724113" cy="2053254"/>
          </a:xfrm>
          <a:prstGeom prst="rect">
            <a:avLst/>
          </a:prstGeom>
          <a:noFill/>
        </p:spPr>
        <p:txBody>
          <a:bodyPr wrap="square">
            <a:spAutoFit/>
          </a:bodyPr>
          <a:lstStyle/>
          <a:p>
            <a:pPr>
              <a:lnSpc>
                <a:spcPts val="3880"/>
              </a:lnSpc>
            </a:pPr>
            <a:r>
              <a:rPr lang="zh-CN" altLang="zh-CN" sz="2800" kern="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推罗是当时世界商业文明的中心；也是海上文明最发达的地方；</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但由于推罗人骄傲自大、犯罪作恶，</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神</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就差派了一个叫以西结的先知预告了这个城市的未来。</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12385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74F59038-F614-0E40-BE3A-445EE2B726E2}"/>
              </a:ext>
            </a:extLst>
          </p:cNvPr>
          <p:cNvSpPr/>
          <p:nvPr/>
        </p:nvSpPr>
        <p:spPr>
          <a:xfrm>
            <a:off x="808892" y="2724688"/>
            <a:ext cx="7725508" cy="3644075"/>
          </a:xfrm>
          <a:prstGeom prst="rect">
            <a:avLst/>
          </a:prstGeom>
        </p:spPr>
        <p:txBody>
          <a:bodyPr vert="horz" wrap="square" lIns="91440" tIns="45720" rIns="91440" bIns="45720" rtlCol="0">
            <a:spAutoFit/>
          </a:bodyPr>
          <a:lstStyle/>
          <a:p>
            <a:pPr>
              <a:lnSpc>
                <a:spcPts val="3480"/>
              </a:lnSpc>
            </a:pPr>
            <a:r>
              <a:rPr lang="zh-CN" altLang="en-US" sz="2400" dirty="0">
                <a:latin typeface="Microsoft YaHei" panose="020B0503020204020204" pitchFamily="34" charset="-122"/>
                <a:ea typeface="Microsoft YaHei" panose="020B0503020204020204" pitchFamily="34" charset="-122"/>
              </a:rPr>
              <a:t>以西结书</a:t>
            </a:r>
            <a:r>
              <a:rPr lang="en-US" altLang="zh-CN" sz="2400" dirty="0">
                <a:latin typeface="Microsoft YaHei" panose="020B0503020204020204" pitchFamily="34" charset="-122"/>
                <a:ea typeface="Microsoft YaHei" panose="020B0503020204020204" pitchFamily="34" charset="-122"/>
              </a:rPr>
              <a:t>26:1 </a:t>
            </a:r>
            <a:r>
              <a:rPr lang="zh-CN" altLang="en-US" sz="2400" dirty="0">
                <a:latin typeface="Microsoft YaHei" panose="020B0503020204020204" pitchFamily="34" charset="-122"/>
                <a:ea typeface="Microsoft YaHei" panose="020B0503020204020204" pitchFamily="34" charset="-122"/>
              </a:rPr>
              <a:t>第十一年</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公元前</a:t>
            </a:r>
            <a:r>
              <a:rPr lang="en-US" altLang="zh-CN" sz="2400" dirty="0">
                <a:latin typeface="Microsoft YaHei" panose="020B0503020204020204" pitchFamily="34" charset="-122"/>
                <a:ea typeface="Microsoft YaHei" panose="020B0503020204020204" pitchFamily="34" charset="-122"/>
              </a:rPr>
              <a:t>587-586</a:t>
            </a:r>
            <a:r>
              <a:rPr lang="zh-CN" altLang="en-US" sz="2400" dirty="0">
                <a:latin typeface="Microsoft YaHei" panose="020B0503020204020204" pitchFamily="34" charset="-122"/>
                <a:ea typeface="Microsoft YaHei" panose="020B0503020204020204" pitchFamily="34" charset="-122"/>
              </a:rPr>
              <a:t>年</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十一月初一日，耶和华的话临到我</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以西结</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说：</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推罗啊，我必与你为敌，使许多国民上来攻击你，如同海使波浪涌上来一样。</a:t>
            </a:r>
            <a:r>
              <a:rPr lang="en-US" altLang="zh-CN" sz="2400" dirty="0">
                <a:latin typeface="Microsoft YaHei" panose="020B0503020204020204" pitchFamily="34" charset="-122"/>
                <a:ea typeface="Microsoft YaHei" panose="020B0503020204020204" pitchFamily="34" charset="-122"/>
              </a:rPr>
              <a:t>4</a:t>
            </a:r>
            <a:r>
              <a:rPr lang="zh-CN" altLang="en-US" sz="2400" dirty="0">
                <a:latin typeface="Microsoft YaHei" panose="020B0503020204020204" pitchFamily="34" charset="-122"/>
                <a:ea typeface="Microsoft YaHei" panose="020B0503020204020204" pitchFamily="34" charset="-122"/>
              </a:rPr>
              <a:t>他们必破坏推罗的墙垣，拆毁她的城楼。我也要刮净尘土，使她成为净光的磐石。</a:t>
            </a:r>
            <a:r>
              <a:rPr lang="en-US" altLang="zh-CN" sz="2400" dirty="0">
                <a:latin typeface="Microsoft YaHei" panose="020B0503020204020204" pitchFamily="34" charset="-122"/>
                <a:ea typeface="Microsoft YaHei" panose="020B0503020204020204" pitchFamily="34" charset="-122"/>
              </a:rPr>
              <a:t>5</a:t>
            </a:r>
            <a:r>
              <a:rPr lang="zh-CN" altLang="en-US" sz="2400" dirty="0">
                <a:latin typeface="Microsoft YaHei" panose="020B0503020204020204" pitchFamily="34" charset="-122"/>
                <a:ea typeface="Microsoft YaHei" panose="020B0503020204020204" pitchFamily="34" charset="-122"/>
              </a:rPr>
              <a:t>她必在海中作晒网的地方</a:t>
            </a:r>
            <a:r>
              <a:rPr lang="en-US" altLang="zh-CN" sz="2400" dirty="0">
                <a:latin typeface="Microsoft YaHei" panose="020B0503020204020204" pitchFamily="34" charset="-122"/>
                <a:ea typeface="Microsoft YaHei" panose="020B0503020204020204" pitchFamily="34" charset="-122"/>
              </a:rPr>
              <a:t>……12……</a:t>
            </a:r>
            <a:r>
              <a:rPr lang="zh-CN" altLang="en-US" sz="2400" dirty="0">
                <a:latin typeface="Microsoft YaHei" panose="020B0503020204020204" pitchFamily="34" charset="-122"/>
                <a:ea typeface="Microsoft YaHei" panose="020B0503020204020204" pitchFamily="34" charset="-122"/>
              </a:rPr>
              <a:t>将你</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推罗</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的石头、木头、尘土都抛在水中。</a:t>
            </a:r>
            <a:r>
              <a:rPr lang="en-US" altLang="zh-CN" sz="2400" dirty="0">
                <a:latin typeface="Microsoft YaHei" panose="020B0503020204020204" pitchFamily="34" charset="-122"/>
                <a:ea typeface="Microsoft YaHei" panose="020B0503020204020204" pitchFamily="34" charset="-122"/>
              </a:rPr>
              <a:t>……14……</a:t>
            </a:r>
            <a:r>
              <a:rPr lang="zh-CN" altLang="en-US" sz="2400" dirty="0">
                <a:latin typeface="Microsoft YaHei" panose="020B0503020204020204" pitchFamily="34" charset="-122"/>
                <a:ea typeface="Microsoft YaHei" panose="020B0503020204020204" pitchFamily="34" charset="-122"/>
              </a:rPr>
              <a:t>你不得再被建造，因为这是主耶和华说的。</a:t>
            </a:r>
            <a:r>
              <a:rPr lang="en-US" altLang="zh-CN" sz="2400" dirty="0">
                <a:latin typeface="Microsoft YaHei" panose="020B0503020204020204" pitchFamily="34" charset="-122"/>
                <a:ea typeface="Microsoft YaHei" panose="020B0503020204020204" pitchFamily="34" charset="-122"/>
              </a:rPr>
              <a:t>”</a:t>
            </a:r>
            <a:endParaRPr lang="zh-CN" altLang="en-US" sz="24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2E62DE8F-EFFF-D94D-9783-3C1A957D51EE}"/>
              </a:ext>
            </a:extLst>
          </p:cNvPr>
          <p:cNvSpPr>
            <a:spLocks noGrp="1"/>
          </p:cNvSpPr>
          <p:nvPr>
            <p:ph type="title"/>
          </p:nvPr>
        </p:nvSpPr>
        <p:spPr/>
        <p:txBody>
          <a:bodyPr/>
          <a:lstStyle/>
          <a:p>
            <a:r>
              <a:rPr lang="zh-CN" altLang="en-US" dirty="0"/>
              <a:t>圣经关于推罗的预言</a:t>
            </a:r>
          </a:p>
        </p:txBody>
      </p:sp>
      <p:pic>
        <p:nvPicPr>
          <p:cNvPr id="6" name="图片 5">
            <a:extLst>
              <a:ext uri="{FF2B5EF4-FFF2-40B4-BE49-F238E27FC236}">
                <a16:creationId xmlns:a16="http://schemas.microsoft.com/office/drawing/2014/main" id="{25256D94-DD3F-BF29-3B9E-3CA3B29C13A4}"/>
              </a:ext>
            </a:extLst>
          </p:cNvPr>
          <p:cNvPicPr>
            <a:picLocks noChangeAspect="1"/>
          </p:cNvPicPr>
          <p:nvPr/>
        </p:nvPicPr>
        <p:blipFill>
          <a:blip r:embed="rId3"/>
          <a:stretch>
            <a:fillRect/>
          </a:stretch>
        </p:blipFill>
        <p:spPr>
          <a:xfrm>
            <a:off x="3924232" y="1150392"/>
            <a:ext cx="1717566" cy="1671192"/>
          </a:xfrm>
          <a:prstGeom prst="rect">
            <a:avLst/>
          </a:prstGeom>
        </p:spPr>
      </p:pic>
      <p:cxnSp>
        <p:nvCxnSpPr>
          <p:cNvPr id="8" name="直线连接符 7">
            <a:extLst>
              <a:ext uri="{FF2B5EF4-FFF2-40B4-BE49-F238E27FC236}">
                <a16:creationId xmlns:a16="http://schemas.microsoft.com/office/drawing/2014/main" id="{E1E4F07B-6675-37DF-EB9A-18CD2F5F0FDD}"/>
              </a:ext>
            </a:extLst>
          </p:cNvPr>
          <p:cNvCxnSpPr>
            <a:cxnSpLocks/>
          </p:cNvCxnSpPr>
          <p:nvPr/>
        </p:nvCxnSpPr>
        <p:spPr>
          <a:xfrm>
            <a:off x="3024556" y="4091354"/>
            <a:ext cx="30948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BB4B5B5E-EC2D-6C78-97E4-5D632CABAB04}"/>
              </a:ext>
            </a:extLst>
          </p:cNvPr>
          <p:cNvSpPr/>
          <p:nvPr/>
        </p:nvSpPr>
        <p:spPr>
          <a:xfrm>
            <a:off x="2754925" y="3827585"/>
            <a:ext cx="316523" cy="3165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latin typeface="Microsoft YaHei" panose="020B0503020204020204" pitchFamily="34" charset="-122"/>
                <a:ea typeface="Microsoft YaHei" panose="020B0503020204020204" pitchFamily="34" charset="-122"/>
              </a:rPr>
              <a:t>1</a:t>
            </a:r>
            <a:endParaRPr kumimoji="1" lang="zh-CN" altLang="en-US" b="1" dirty="0">
              <a:latin typeface="Microsoft YaHei" panose="020B0503020204020204" pitchFamily="34" charset="-122"/>
              <a:ea typeface="Microsoft YaHei" panose="020B0503020204020204" pitchFamily="34" charset="-122"/>
            </a:endParaRPr>
          </a:p>
        </p:txBody>
      </p:sp>
      <p:cxnSp>
        <p:nvCxnSpPr>
          <p:cNvPr id="11" name="直线连接符 10">
            <a:extLst>
              <a:ext uri="{FF2B5EF4-FFF2-40B4-BE49-F238E27FC236}">
                <a16:creationId xmlns:a16="http://schemas.microsoft.com/office/drawing/2014/main" id="{10885F31-804F-8242-5D4E-4B66B3533FF4}"/>
              </a:ext>
            </a:extLst>
          </p:cNvPr>
          <p:cNvCxnSpPr>
            <a:cxnSpLocks/>
          </p:cNvCxnSpPr>
          <p:nvPr/>
        </p:nvCxnSpPr>
        <p:spPr>
          <a:xfrm>
            <a:off x="2872157" y="4536831"/>
            <a:ext cx="52402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椭圆 11">
            <a:extLst>
              <a:ext uri="{FF2B5EF4-FFF2-40B4-BE49-F238E27FC236}">
                <a16:creationId xmlns:a16="http://schemas.microsoft.com/office/drawing/2014/main" id="{4F0C7F8D-2F53-7D5B-F9FC-5320CDA84AE9}"/>
              </a:ext>
            </a:extLst>
          </p:cNvPr>
          <p:cNvSpPr/>
          <p:nvPr/>
        </p:nvSpPr>
        <p:spPr>
          <a:xfrm>
            <a:off x="2602526" y="4273062"/>
            <a:ext cx="316523" cy="3165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latin typeface="Microsoft YaHei" panose="020B0503020204020204" pitchFamily="34" charset="-122"/>
                <a:ea typeface="Microsoft YaHei" panose="020B0503020204020204" pitchFamily="34" charset="-122"/>
              </a:rPr>
              <a:t>2</a:t>
            </a:r>
            <a:endParaRPr kumimoji="1" lang="zh-CN" altLang="en-US" b="1" dirty="0">
              <a:latin typeface="Microsoft YaHei" panose="020B0503020204020204" pitchFamily="34" charset="-122"/>
              <a:ea typeface="Microsoft YaHei" panose="020B0503020204020204" pitchFamily="34" charset="-122"/>
            </a:endParaRPr>
          </a:p>
        </p:txBody>
      </p:sp>
      <p:cxnSp>
        <p:nvCxnSpPr>
          <p:cNvPr id="14" name="直线连接符 13">
            <a:extLst>
              <a:ext uri="{FF2B5EF4-FFF2-40B4-BE49-F238E27FC236}">
                <a16:creationId xmlns:a16="http://schemas.microsoft.com/office/drawing/2014/main" id="{96361612-6252-34FA-C1C7-25CBBE9F67E6}"/>
              </a:ext>
            </a:extLst>
          </p:cNvPr>
          <p:cNvCxnSpPr>
            <a:cxnSpLocks/>
          </p:cNvCxnSpPr>
          <p:nvPr/>
        </p:nvCxnSpPr>
        <p:spPr>
          <a:xfrm>
            <a:off x="844065" y="4970585"/>
            <a:ext cx="52753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4A659EFE-7B03-F3D2-2A52-569D0789F4E5}"/>
              </a:ext>
            </a:extLst>
          </p:cNvPr>
          <p:cNvSpPr/>
          <p:nvPr/>
        </p:nvSpPr>
        <p:spPr>
          <a:xfrm>
            <a:off x="574434" y="4706816"/>
            <a:ext cx="316523" cy="3165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latin typeface="Microsoft YaHei" panose="020B0503020204020204" pitchFamily="34" charset="-122"/>
                <a:ea typeface="Microsoft YaHei" panose="020B0503020204020204" pitchFamily="34" charset="-122"/>
              </a:rPr>
              <a:t>3</a:t>
            </a:r>
            <a:endParaRPr kumimoji="1" lang="zh-CN" altLang="en-US" b="1" dirty="0">
              <a:latin typeface="Microsoft YaHei" panose="020B0503020204020204" pitchFamily="34" charset="-122"/>
              <a:ea typeface="Microsoft YaHei" panose="020B0503020204020204" pitchFamily="34" charset="-122"/>
            </a:endParaRPr>
          </a:p>
        </p:txBody>
      </p:sp>
      <p:cxnSp>
        <p:nvCxnSpPr>
          <p:cNvPr id="18" name="直线连接符 17">
            <a:extLst>
              <a:ext uri="{FF2B5EF4-FFF2-40B4-BE49-F238E27FC236}">
                <a16:creationId xmlns:a16="http://schemas.microsoft.com/office/drawing/2014/main" id="{356EB4BF-86E0-075B-377B-55BCE8F87569}"/>
              </a:ext>
            </a:extLst>
          </p:cNvPr>
          <p:cNvCxnSpPr>
            <a:cxnSpLocks/>
          </p:cNvCxnSpPr>
          <p:nvPr/>
        </p:nvCxnSpPr>
        <p:spPr>
          <a:xfrm>
            <a:off x="4419603" y="5416062"/>
            <a:ext cx="39506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线连接符 19">
            <a:extLst>
              <a:ext uri="{FF2B5EF4-FFF2-40B4-BE49-F238E27FC236}">
                <a16:creationId xmlns:a16="http://schemas.microsoft.com/office/drawing/2014/main" id="{89576B92-FD3A-AC50-4C54-414E513CE796}"/>
              </a:ext>
            </a:extLst>
          </p:cNvPr>
          <p:cNvCxnSpPr>
            <a:cxnSpLocks/>
          </p:cNvCxnSpPr>
          <p:nvPr/>
        </p:nvCxnSpPr>
        <p:spPr>
          <a:xfrm>
            <a:off x="879234" y="5861539"/>
            <a:ext cx="15357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线连接符 22">
            <a:extLst>
              <a:ext uri="{FF2B5EF4-FFF2-40B4-BE49-F238E27FC236}">
                <a16:creationId xmlns:a16="http://schemas.microsoft.com/office/drawing/2014/main" id="{6F631A78-F460-4471-2A9F-4A83DA4A4118}"/>
              </a:ext>
            </a:extLst>
          </p:cNvPr>
          <p:cNvCxnSpPr>
            <a:cxnSpLocks/>
          </p:cNvCxnSpPr>
          <p:nvPr/>
        </p:nvCxnSpPr>
        <p:spPr>
          <a:xfrm>
            <a:off x="6494588" y="4970585"/>
            <a:ext cx="18756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椭圆 23">
            <a:extLst>
              <a:ext uri="{FF2B5EF4-FFF2-40B4-BE49-F238E27FC236}">
                <a16:creationId xmlns:a16="http://schemas.microsoft.com/office/drawing/2014/main" id="{17A94D5D-3457-7945-F167-8A92EC492658}"/>
              </a:ext>
            </a:extLst>
          </p:cNvPr>
          <p:cNvSpPr/>
          <p:nvPr/>
        </p:nvSpPr>
        <p:spPr>
          <a:xfrm>
            <a:off x="6224957" y="4706816"/>
            <a:ext cx="316523" cy="3165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latin typeface="Microsoft YaHei" panose="020B0503020204020204" pitchFamily="34" charset="-122"/>
                <a:ea typeface="Microsoft YaHei" panose="020B0503020204020204" pitchFamily="34" charset="-122"/>
              </a:rPr>
              <a:t>4</a:t>
            </a:r>
            <a:endParaRPr kumimoji="1" lang="zh-CN" altLang="en-US" b="1" dirty="0">
              <a:latin typeface="Microsoft YaHei" panose="020B0503020204020204" pitchFamily="34" charset="-122"/>
              <a:ea typeface="Microsoft YaHei" panose="020B0503020204020204" pitchFamily="34" charset="-122"/>
            </a:endParaRPr>
          </a:p>
        </p:txBody>
      </p:sp>
      <p:cxnSp>
        <p:nvCxnSpPr>
          <p:cNvPr id="26" name="直线连接符 25">
            <a:extLst>
              <a:ext uri="{FF2B5EF4-FFF2-40B4-BE49-F238E27FC236}">
                <a16:creationId xmlns:a16="http://schemas.microsoft.com/office/drawing/2014/main" id="{3DE04382-33BF-B016-C141-A19D40098BB8}"/>
              </a:ext>
            </a:extLst>
          </p:cNvPr>
          <p:cNvCxnSpPr>
            <a:cxnSpLocks/>
          </p:cNvCxnSpPr>
          <p:nvPr/>
        </p:nvCxnSpPr>
        <p:spPr>
          <a:xfrm>
            <a:off x="879234" y="5416062"/>
            <a:ext cx="15357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线连接符 27">
            <a:extLst>
              <a:ext uri="{FF2B5EF4-FFF2-40B4-BE49-F238E27FC236}">
                <a16:creationId xmlns:a16="http://schemas.microsoft.com/office/drawing/2014/main" id="{EF18F6E4-0423-70A5-53E8-F772AF4091D4}"/>
              </a:ext>
            </a:extLst>
          </p:cNvPr>
          <p:cNvCxnSpPr>
            <a:cxnSpLocks/>
          </p:cNvCxnSpPr>
          <p:nvPr/>
        </p:nvCxnSpPr>
        <p:spPr>
          <a:xfrm>
            <a:off x="4044464" y="5873262"/>
            <a:ext cx="21804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椭圆 28">
            <a:extLst>
              <a:ext uri="{FF2B5EF4-FFF2-40B4-BE49-F238E27FC236}">
                <a16:creationId xmlns:a16="http://schemas.microsoft.com/office/drawing/2014/main" id="{7FE96E06-AC3A-C4C2-2934-C628E2234194}"/>
              </a:ext>
            </a:extLst>
          </p:cNvPr>
          <p:cNvSpPr/>
          <p:nvPr/>
        </p:nvSpPr>
        <p:spPr>
          <a:xfrm>
            <a:off x="3774833" y="5609493"/>
            <a:ext cx="316523" cy="3165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latin typeface="Microsoft YaHei" panose="020B0503020204020204" pitchFamily="34" charset="-122"/>
                <a:ea typeface="Microsoft YaHei" panose="020B0503020204020204" pitchFamily="34" charset="-122"/>
              </a:rPr>
              <a:t>5</a:t>
            </a:r>
            <a:endParaRPr kumimoji="1" lang="zh-CN" altLang="en-US"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4185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par>
                          <p:cTn id="39" fill="hold">
                            <p:stCondLst>
                              <p:cond delay="0"/>
                            </p:stCondLst>
                            <p:childTnLst>
                              <p:par>
                                <p:cTn id="40" presetID="22"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par>
                          <p:cTn id="51" fill="hold">
                            <p:stCondLst>
                              <p:cond delay="0"/>
                            </p:stCondLst>
                            <p:childTnLst>
                              <p:par>
                                <p:cTn id="52" presetID="22" presetClass="entr" presetSubtype="8"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24"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形状 6">
            <a:extLst>
              <a:ext uri="{FF2B5EF4-FFF2-40B4-BE49-F238E27FC236}">
                <a16:creationId xmlns:a16="http://schemas.microsoft.com/office/drawing/2014/main" id="{992125D3-136F-3DC2-33E7-223035E3C324}"/>
              </a:ext>
            </a:extLst>
          </p:cNvPr>
          <p:cNvSpPr/>
          <p:nvPr/>
        </p:nvSpPr>
        <p:spPr>
          <a:xfrm rot="4328150">
            <a:off x="3674730" y="3679922"/>
            <a:ext cx="2072681" cy="3593343"/>
          </a:xfrm>
          <a:custGeom>
            <a:avLst/>
            <a:gdLst>
              <a:gd name="connsiteX0" fmla="*/ 10136 w 2072681"/>
              <a:gd name="connsiteY0" fmla="*/ 3063563 h 3593343"/>
              <a:gd name="connsiteX1" fmla="*/ 868654 w 2072681"/>
              <a:gd name="connsiteY1" fmla="*/ 399846 h 3593343"/>
              <a:gd name="connsiteX2" fmla="*/ 1131773 w 2072681"/>
              <a:gd name="connsiteY2" fmla="*/ 264993 h 3593343"/>
              <a:gd name="connsiteX3" fmla="*/ 1520618 w 2072681"/>
              <a:gd name="connsiteY3" fmla="*/ 390318 h 3593343"/>
              <a:gd name="connsiteX4" fmla="*/ 1644810 w 2072681"/>
              <a:gd name="connsiteY4" fmla="*/ 0 h 3593343"/>
              <a:gd name="connsiteX5" fmla="*/ 1797385 w 2072681"/>
              <a:gd name="connsiteY5" fmla="*/ 479520 h 3593343"/>
              <a:gd name="connsiteX6" fmla="*/ 1927692 w 2072681"/>
              <a:gd name="connsiteY6" fmla="*/ 521518 h 3593343"/>
              <a:gd name="connsiteX7" fmla="*/ 2062545 w 2072681"/>
              <a:gd name="connsiteY7" fmla="*/ 784638 h 3593343"/>
              <a:gd name="connsiteX8" fmla="*/ 1204027 w 2072681"/>
              <a:gd name="connsiteY8" fmla="*/ 3448355 h 3593343"/>
              <a:gd name="connsiteX9" fmla="*/ 940908 w 2072681"/>
              <a:gd name="connsiteY9" fmla="*/ 3583207 h 3593343"/>
              <a:gd name="connsiteX10" fmla="*/ 144989 w 2072681"/>
              <a:gd name="connsiteY10" fmla="*/ 3326682 h 3593343"/>
              <a:gd name="connsiteX11" fmla="*/ 10136 w 2072681"/>
              <a:gd name="connsiteY11" fmla="*/ 3063563 h 359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2681" h="3593343">
                <a:moveTo>
                  <a:pt x="10136" y="3063563"/>
                </a:moveTo>
                <a:lnTo>
                  <a:pt x="868654" y="399846"/>
                </a:lnTo>
                <a:cubicBezTo>
                  <a:pt x="904074" y="289948"/>
                  <a:pt x="1021876" y="229573"/>
                  <a:pt x="1131773" y="264993"/>
                </a:cubicBezTo>
                <a:lnTo>
                  <a:pt x="1520618" y="390318"/>
                </a:lnTo>
                <a:lnTo>
                  <a:pt x="1644810" y="0"/>
                </a:lnTo>
                <a:lnTo>
                  <a:pt x="1797385" y="479520"/>
                </a:lnTo>
                <a:lnTo>
                  <a:pt x="1927692" y="521518"/>
                </a:lnTo>
                <a:cubicBezTo>
                  <a:pt x="2037589" y="556938"/>
                  <a:pt x="2097965" y="674740"/>
                  <a:pt x="2062545" y="784638"/>
                </a:cubicBezTo>
                <a:lnTo>
                  <a:pt x="1204027" y="3448355"/>
                </a:lnTo>
                <a:cubicBezTo>
                  <a:pt x="1168607" y="3558252"/>
                  <a:pt x="1050805" y="3618627"/>
                  <a:pt x="940908" y="3583207"/>
                </a:cubicBezTo>
                <a:lnTo>
                  <a:pt x="144989" y="3326682"/>
                </a:lnTo>
                <a:cubicBezTo>
                  <a:pt x="35092" y="3291262"/>
                  <a:pt x="-25284" y="3173460"/>
                  <a:pt x="10136" y="3063563"/>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sp>
        <p:nvSpPr>
          <p:cNvPr id="3" name="矩形 2">
            <a:extLst>
              <a:ext uri="{FF2B5EF4-FFF2-40B4-BE49-F238E27FC236}">
                <a16:creationId xmlns:a16="http://schemas.microsoft.com/office/drawing/2014/main" id="{DF39E3B3-4EEF-412C-8789-2D3A6F86B2FB}"/>
              </a:ext>
            </a:extLst>
          </p:cNvPr>
          <p:cNvSpPr/>
          <p:nvPr/>
        </p:nvSpPr>
        <p:spPr>
          <a:xfrm>
            <a:off x="813168" y="2072026"/>
            <a:ext cx="5048370" cy="2713948"/>
          </a:xfrm>
          <a:prstGeom prst="rect">
            <a:avLst/>
          </a:prstGeom>
        </p:spPr>
        <p:txBody>
          <a:bodyPr vert="horz" wrap="square" lIns="91440" tIns="45720" rIns="91440" bIns="45720" rtlCol="0">
            <a:spAutoFit/>
          </a:bodyPr>
          <a:lstStyle/>
          <a:p>
            <a:pPr>
              <a:lnSpc>
                <a:spcPct val="120000"/>
              </a:lnSpc>
            </a:pPr>
            <a:r>
              <a:rPr lang="en-US" altLang="zh-CN" sz="2400" dirty="0">
                <a:latin typeface="Microsoft YaHei" panose="020B0503020204020204" pitchFamily="34" charset="-122"/>
                <a:ea typeface="Microsoft YaHei" panose="020B0503020204020204" pitchFamily="34" charset="-122"/>
              </a:rPr>
              <a:t>1. </a:t>
            </a:r>
            <a:r>
              <a:rPr lang="zh-CN" altLang="en-US" sz="2400" dirty="0">
                <a:latin typeface="Microsoft YaHei" panose="020B0503020204020204" pitchFamily="34" charset="-122"/>
                <a:ea typeface="Microsoft YaHei" panose="020B0503020204020204" pitchFamily="34" charset="-122"/>
              </a:rPr>
              <a:t>有许多国民来攻击推罗；</a:t>
            </a:r>
          </a:p>
          <a:p>
            <a:pPr>
              <a:lnSpc>
                <a:spcPct val="120000"/>
              </a:lnSpc>
            </a:pPr>
            <a:r>
              <a:rPr lang="en-US" altLang="zh-CN" sz="2400" dirty="0">
                <a:latin typeface="Microsoft YaHei" panose="020B0503020204020204" pitchFamily="34" charset="-122"/>
                <a:ea typeface="Microsoft YaHei" panose="020B0503020204020204" pitchFamily="34" charset="-122"/>
              </a:rPr>
              <a:t>2. </a:t>
            </a:r>
            <a:r>
              <a:rPr lang="zh-CN" altLang="en-US" sz="2400" dirty="0">
                <a:latin typeface="Microsoft YaHei" panose="020B0503020204020204" pitchFamily="34" charset="-122"/>
                <a:ea typeface="Microsoft YaHei" panose="020B0503020204020204" pitchFamily="34" charset="-122"/>
              </a:rPr>
              <a:t>攻破城墙、城楼；</a:t>
            </a:r>
          </a:p>
          <a:p>
            <a:pPr>
              <a:lnSpc>
                <a:spcPct val="120000"/>
              </a:lnSpc>
            </a:pPr>
            <a:r>
              <a:rPr lang="en-US" altLang="zh-CN" sz="2400" dirty="0">
                <a:latin typeface="Microsoft YaHei" panose="020B0503020204020204" pitchFamily="34" charset="-122"/>
                <a:ea typeface="Microsoft YaHei" panose="020B0503020204020204" pitchFamily="34" charset="-122"/>
              </a:rPr>
              <a:t>3. </a:t>
            </a:r>
            <a:r>
              <a:rPr lang="zh-CN" altLang="en-US" sz="2400" dirty="0">
                <a:latin typeface="Microsoft YaHei" panose="020B0503020204020204" pitchFamily="34" charset="-122"/>
                <a:ea typeface="Microsoft YaHei" panose="020B0503020204020204" pitchFamily="34" charset="-122"/>
              </a:rPr>
              <a:t>被铲平刮净，石头、木头、尘土都抛在水中；</a:t>
            </a:r>
          </a:p>
          <a:p>
            <a:pPr>
              <a:lnSpc>
                <a:spcPct val="120000"/>
              </a:lnSpc>
            </a:pPr>
            <a:r>
              <a:rPr lang="en-US" altLang="zh-CN" sz="2400" dirty="0">
                <a:latin typeface="Microsoft YaHei" panose="020B0503020204020204" pitchFamily="34" charset="-122"/>
                <a:ea typeface="Microsoft YaHei" panose="020B0503020204020204" pitchFamily="34" charset="-122"/>
              </a:rPr>
              <a:t>4. </a:t>
            </a:r>
            <a:r>
              <a:rPr lang="zh-CN" altLang="en-US" sz="2400" dirty="0">
                <a:latin typeface="Microsoft YaHei" panose="020B0503020204020204" pitchFamily="34" charset="-122"/>
                <a:ea typeface="Microsoft YaHei" panose="020B0503020204020204" pitchFamily="34" charset="-122"/>
              </a:rPr>
              <a:t>成为晒网的地方；</a:t>
            </a:r>
          </a:p>
          <a:p>
            <a:pPr>
              <a:lnSpc>
                <a:spcPct val="120000"/>
              </a:lnSpc>
            </a:pPr>
            <a:r>
              <a:rPr lang="en-US" altLang="zh-CN" sz="2400" dirty="0">
                <a:latin typeface="Microsoft YaHei" panose="020B0503020204020204" pitchFamily="34" charset="-122"/>
                <a:ea typeface="Microsoft YaHei" panose="020B0503020204020204" pitchFamily="34" charset="-122"/>
              </a:rPr>
              <a:t>5. </a:t>
            </a:r>
            <a:r>
              <a:rPr lang="zh-CN" altLang="en-US" sz="2400" dirty="0">
                <a:latin typeface="Microsoft YaHei" panose="020B0503020204020204" pitchFamily="34" charset="-122"/>
                <a:ea typeface="Microsoft YaHei" panose="020B0503020204020204" pitchFamily="34" charset="-122"/>
              </a:rPr>
              <a:t>不得再被重建。</a:t>
            </a:r>
          </a:p>
        </p:txBody>
      </p:sp>
      <p:sp>
        <p:nvSpPr>
          <p:cNvPr id="19" name="标题 18">
            <a:extLst>
              <a:ext uri="{FF2B5EF4-FFF2-40B4-BE49-F238E27FC236}">
                <a16:creationId xmlns:a16="http://schemas.microsoft.com/office/drawing/2014/main" id="{768EAE2E-FE39-4947-8F0F-C5384970377E}"/>
              </a:ext>
            </a:extLst>
          </p:cNvPr>
          <p:cNvSpPr>
            <a:spLocks noGrp="1"/>
          </p:cNvSpPr>
          <p:nvPr>
            <p:ph type="title"/>
          </p:nvPr>
        </p:nvSpPr>
        <p:spPr/>
        <p:txBody>
          <a:bodyPr/>
          <a:lstStyle/>
          <a:p>
            <a:r>
              <a:rPr kumimoji="1" lang="zh-CN" altLang="en-US" dirty="0"/>
              <a:t>有关推罗（陆城）的预言</a:t>
            </a:r>
            <a:endParaRPr lang="zh-CN" altLang="en-US" dirty="0"/>
          </a:p>
        </p:txBody>
      </p:sp>
      <p:sp>
        <p:nvSpPr>
          <p:cNvPr id="4" name="文本框 3">
            <a:extLst>
              <a:ext uri="{FF2B5EF4-FFF2-40B4-BE49-F238E27FC236}">
                <a16:creationId xmlns:a16="http://schemas.microsoft.com/office/drawing/2014/main" id="{31CFE806-6332-D0D8-0049-E1B9CDFF0228}"/>
              </a:ext>
            </a:extLst>
          </p:cNvPr>
          <p:cNvSpPr txBox="1"/>
          <p:nvPr/>
        </p:nvSpPr>
        <p:spPr>
          <a:xfrm>
            <a:off x="3086902" y="5038632"/>
            <a:ext cx="3250662" cy="954107"/>
          </a:xfrm>
          <a:prstGeom prst="rect">
            <a:avLst/>
          </a:prstGeom>
          <a:noFill/>
        </p:spPr>
        <p:txBody>
          <a:bodyPr wrap="square">
            <a:spAutoFit/>
          </a:bodyPr>
          <a:lstStyle/>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你认为这些预言会应验吗？为什么？</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11" name="图片 10">
            <a:extLst>
              <a:ext uri="{FF2B5EF4-FFF2-40B4-BE49-F238E27FC236}">
                <a16:creationId xmlns:a16="http://schemas.microsoft.com/office/drawing/2014/main" id="{26FD4C78-9D0D-6397-7520-752B4B723FA7}"/>
              </a:ext>
            </a:extLst>
          </p:cNvPr>
          <p:cNvPicPr>
            <a:picLocks noChangeAspect="1"/>
          </p:cNvPicPr>
          <p:nvPr/>
        </p:nvPicPr>
        <p:blipFill>
          <a:blip r:embed="rId3"/>
          <a:stretch>
            <a:fillRect/>
          </a:stretch>
        </p:blipFill>
        <p:spPr>
          <a:xfrm flipH="1">
            <a:off x="6436760" y="2950117"/>
            <a:ext cx="2667000" cy="4064000"/>
          </a:xfrm>
          <a:prstGeom prst="rect">
            <a:avLst/>
          </a:prstGeom>
        </p:spPr>
      </p:pic>
    </p:spTree>
    <p:extLst>
      <p:ext uri="{BB962C8B-B14F-4D97-AF65-F5344CB8AC3E}">
        <p14:creationId xmlns:p14="http://schemas.microsoft.com/office/powerpoint/2010/main" val="159474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7E0044A-56D2-AD4F-828E-0930B6EE9D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632857"/>
            <a:ext cx="9144000" cy="52251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47396745-316F-6240-AA15-61FD421DF7DF}"/>
              </a:ext>
            </a:extLst>
          </p:cNvPr>
          <p:cNvSpPr>
            <a:spLocks noGrp="1"/>
          </p:cNvSpPr>
          <p:nvPr>
            <p:ph type="title"/>
          </p:nvPr>
        </p:nvSpPr>
        <p:spPr>
          <a:xfrm>
            <a:off x="0" y="454068"/>
            <a:ext cx="8908473" cy="1325563"/>
          </a:xfrm>
        </p:spPr>
        <p:txBody>
          <a:bodyPr/>
          <a:lstStyle/>
          <a:p>
            <a:r>
              <a:rPr lang="zh-CN" altLang="en-US" dirty="0"/>
              <a:t>“推罗啊，我必与你为敌，使许多国民上来攻击你，如同海使波浪涌上来一样。”</a:t>
            </a:r>
          </a:p>
        </p:txBody>
      </p:sp>
    </p:spTree>
    <p:extLst>
      <p:ext uri="{BB962C8B-B14F-4D97-AF65-F5344CB8AC3E}">
        <p14:creationId xmlns:p14="http://schemas.microsoft.com/office/powerpoint/2010/main" val="371517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B4EC1F-5EBE-CDCA-9DD4-4613021137F0}"/>
              </a:ext>
            </a:extLst>
          </p:cNvPr>
          <p:cNvSpPr>
            <a:spLocks noGrp="1"/>
          </p:cNvSpPr>
          <p:nvPr>
            <p:ph type="title"/>
          </p:nvPr>
        </p:nvSpPr>
        <p:spPr/>
        <p:txBody>
          <a:bodyPr/>
          <a:lstStyle/>
          <a:p>
            <a:r>
              <a:rPr lang="zh-CN" altLang="zh-CN" kern="0" dirty="0">
                <a:effectLst/>
                <a:cs typeface="Times New Roman" panose="02020603050405020304" pitchFamily="18" charset="0"/>
              </a:rPr>
              <a:t>推罗</a:t>
            </a:r>
            <a:r>
              <a:rPr lang="zh-CN" altLang="en-US" kern="0" dirty="0">
                <a:effectLst/>
                <a:cs typeface="Times New Roman" panose="02020603050405020304" pitchFamily="18" charset="0"/>
              </a:rPr>
              <a:t>果然遭到一波又一波</a:t>
            </a:r>
            <a:r>
              <a:rPr lang="zh-CN" altLang="zh-CN" kern="0" dirty="0">
                <a:effectLst/>
                <a:cs typeface="Times New Roman" panose="02020603050405020304" pitchFamily="18" charset="0"/>
              </a:rPr>
              <a:t>不同势力的攻击</a:t>
            </a:r>
            <a:endParaRPr lang="zh-CN" altLang="en-US" sz="6000" dirty="0"/>
          </a:p>
        </p:txBody>
      </p:sp>
      <p:pic>
        <p:nvPicPr>
          <p:cNvPr id="3" name="Picture 3">
            <a:extLst>
              <a:ext uri="{FF2B5EF4-FFF2-40B4-BE49-F238E27FC236}">
                <a16:creationId xmlns:a16="http://schemas.microsoft.com/office/drawing/2014/main" id="{70F69B1A-920F-5BB4-49AF-B55C1714C52B}"/>
              </a:ext>
            </a:extLst>
          </p:cNvPr>
          <p:cNvPicPr>
            <a:picLocks noChangeAspect="1"/>
          </p:cNvPicPr>
          <p:nvPr/>
        </p:nvPicPr>
        <p:blipFill>
          <a:blip r:embed="rId3"/>
          <a:stretch>
            <a:fillRect/>
          </a:stretch>
        </p:blipFill>
        <p:spPr>
          <a:xfrm>
            <a:off x="1922620" y="3178628"/>
            <a:ext cx="7221380" cy="363576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55BEF714-838C-E4C1-9F11-F6E86F4CF2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287623"/>
            <a:ext cx="3309258" cy="18910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771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20333F4-6F5D-5447-8052-36EB92474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42" y="1715154"/>
            <a:ext cx="7240249" cy="50229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80591829-5937-8142-9981-3A9D0D3F5BC8}"/>
              </a:ext>
            </a:extLst>
          </p:cNvPr>
          <p:cNvSpPr>
            <a:spLocks noGrp="1"/>
          </p:cNvSpPr>
          <p:nvPr>
            <p:ph type="title"/>
          </p:nvPr>
        </p:nvSpPr>
        <p:spPr/>
        <p:txBody>
          <a:bodyPr/>
          <a:lstStyle/>
          <a:p>
            <a:r>
              <a:rPr lang="zh-CN" altLang="en-US" dirty="0"/>
              <a:t>公元前</a:t>
            </a:r>
            <a:r>
              <a:rPr lang="en-US" altLang="zh-CN" dirty="0"/>
              <a:t>585-572</a:t>
            </a:r>
            <a:r>
              <a:rPr lang="zh-CN" altLang="en-US" dirty="0"/>
              <a:t>年，</a:t>
            </a:r>
            <a:br>
              <a:rPr lang="zh-CN" altLang="en-US" dirty="0"/>
            </a:br>
            <a:r>
              <a:rPr lang="zh-CN" altLang="en-US" dirty="0"/>
              <a:t>巴比伦大军围困并攻击推罗陆城</a:t>
            </a:r>
          </a:p>
        </p:txBody>
      </p:sp>
    </p:spTree>
    <p:extLst>
      <p:ext uri="{BB962C8B-B14F-4D97-AF65-F5344CB8AC3E}">
        <p14:creationId xmlns:p14="http://schemas.microsoft.com/office/powerpoint/2010/main" val="4011834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B97955A-5C4C-0A39-3938-95D5E3B2F946}"/>
              </a:ext>
            </a:extLst>
          </p:cNvPr>
          <p:cNvSpPr txBox="1"/>
          <p:nvPr/>
        </p:nvSpPr>
        <p:spPr>
          <a:xfrm>
            <a:off x="978877" y="4611625"/>
            <a:ext cx="7186245" cy="954107"/>
          </a:xfrm>
          <a:prstGeom prst="rect">
            <a:avLst/>
          </a:prstGeom>
          <a:noFill/>
        </p:spPr>
        <p:txBody>
          <a:bodyPr wrap="square" rtlCol="0">
            <a:spAutoFit/>
          </a:bodyPr>
          <a:lstStyle/>
          <a:p>
            <a:r>
              <a:rPr kumimoji="1" lang="zh-CN" altLang="en-US" sz="2800" dirty="0">
                <a:latin typeface="Microsoft YaHei" panose="020B0503020204020204" pitchFamily="34" charset="-122"/>
                <a:ea typeface="Microsoft YaHei" panose="020B0503020204020204" pitchFamily="34" charset="-122"/>
              </a:rPr>
              <a:t>推罗也遭到波斯王古列和希腊王亚历山大的围攻。</a:t>
            </a:r>
          </a:p>
        </p:txBody>
      </p:sp>
      <p:grpSp>
        <p:nvGrpSpPr>
          <p:cNvPr id="11" name="组合 10">
            <a:extLst>
              <a:ext uri="{FF2B5EF4-FFF2-40B4-BE49-F238E27FC236}">
                <a16:creationId xmlns:a16="http://schemas.microsoft.com/office/drawing/2014/main" id="{040181E7-39A4-8518-7AEB-1B46376D81D7}"/>
              </a:ext>
            </a:extLst>
          </p:cNvPr>
          <p:cNvGrpSpPr/>
          <p:nvPr/>
        </p:nvGrpSpPr>
        <p:grpSpPr>
          <a:xfrm>
            <a:off x="0" y="1595316"/>
            <a:ext cx="9144000" cy="2593302"/>
            <a:chOff x="98384" y="1923562"/>
            <a:chExt cx="9045616" cy="2565400"/>
          </a:xfrm>
        </p:grpSpPr>
        <p:pic>
          <p:nvPicPr>
            <p:cNvPr id="8" name="图片 7">
              <a:extLst>
                <a:ext uri="{FF2B5EF4-FFF2-40B4-BE49-F238E27FC236}">
                  <a16:creationId xmlns:a16="http://schemas.microsoft.com/office/drawing/2014/main" id="{38DE8BE0-2DE3-2D28-9860-825E91AD64C6}"/>
                </a:ext>
              </a:extLst>
            </p:cNvPr>
            <p:cNvPicPr>
              <a:picLocks noChangeAspect="1"/>
            </p:cNvPicPr>
            <p:nvPr/>
          </p:nvPicPr>
          <p:blipFill>
            <a:blip r:embed="rId3"/>
            <a:stretch>
              <a:fillRect/>
            </a:stretch>
          </p:blipFill>
          <p:spPr>
            <a:xfrm>
              <a:off x="98384" y="1923562"/>
              <a:ext cx="5050000" cy="2565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D09C2559-89A4-8392-53DF-2011E7C45E35}"/>
                </a:ext>
              </a:extLst>
            </p:cNvPr>
            <p:cNvPicPr>
              <a:picLocks noChangeAspect="1"/>
            </p:cNvPicPr>
            <p:nvPr/>
          </p:nvPicPr>
          <p:blipFill>
            <a:blip r:embed="rId4"/>
            <a:stretch>
              <a:fillRect/>
            </a:stretch>
          </p:blipFill>
          <p:spPr>
            <a:xfrm>
              <a:off x="5207000" y="1923562"/>
              <a:ext cx="3937000" cy="2565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862296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F39E3B3-4EEF-412C-8789-2D3A6F86B2FB}"/>
              </a:ext>
            </a:extLst>
          </p:cNvPr>
          <p:cNvSpPr/>
          <p:nvPr/>
        </p:nvSpPr>
        <p:spPr>
          <a:xfrm>
            <a:off x="938091" y="3615406"/>
            <a:ext cx="7828757" cy="2736134"/>
          </a:xfrm>
          <a:prstGeom prst="rect">
            <a:avLst/>
          </a:prstGeom>
        </p:spPr>
        <p:txBody>
          <a:bodyPr vert="horz" wrap="square" lIns="91440" tIns="45720" rIns="91440" bIns="45720" rtlCol="0">
            <a:spAutoFit/>
          </a:bodyPr>
          <a:lstStyle/>
          <a:p>
            <a:pPr>
              <a:lnSpc>
                <a:spcPts val="4160"/>
              </a:lnSpc>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许多国民来攻击推罗；</a:t>
            </a:r>
          </a:p>
          <a:p>
            <a:pPr>
              <a:lnSpc>
                <a:spcPts val="416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攻破城墙、城楼；</a:t>
            </a:r>
          </a:p>
          <a:p>
            <a:pPr>
              <a:lnSpc>
                <a:spcPts val="4160"/>
              </a:lnSpc>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被铲平刮净，石头、木头、尘土都抛在水中；</a:t>
            </a:r>
          </a:p>
          <a:p>
            <a:pPr>
              <a:lnSpc>
                <a:spcPts val="4160"/>
              </a:lnSpc>
            </a:pP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成为晒网的地方；</a:t>
            </a:r>
          </a:p>
          <a:p>
            <a:pPr>
              <a:lnSpc>
                <a:spcPts val="4160"/>
              </a:lnSpc>
            </a:pPr>
            <a:r>
              <a:rPr lang="en-US" altLang="zh-CN" sz="2800" dirty="0">
                <a:latin typeface="Microsoft YaHei" panose="020B0503020204020204" pitchFamily="34" charset="-122"/>
                <a:ea typeface="Microsoft YaHei" panose="020B0503020204020204" pitchFamily="34" charset="-122"/>
              </a:rPr>
              <a:t>5. </a:t>
            </a:r>
            <a:r>
              <a:rPr lang="zh-CN" altLang="en-US" sz="2800" dirty="0">
                <a:latin typeface="Microsoft YaHei" panose="020B0503020204020204" pitchFamily="34" charset="-122"/>
                <a:ea typeface="Microsoft YaHei" panose="020B0503020204020204" pitchFamily="34" charset="-122"/>
              </a:rPr>
              <a:t>不得再被重建。</a:t>
            </a:r>
          </a:p>
        </p:txBody>
      </p:sp>
      <p:pic>
        <p:nvPicPr>
          <p:cNvPr id="12" name="图片 11">
            <a:extLst>
              <a:ext uri="{FF2B5EF4-FFF2-40B4-BE49-F238E27FC236}">
                <a16:creationId xmlns:a16="http://schemas.microsoft.com/office/drawing/2014/main" id="{1B770F65-BEDE-42AE-98A1-7D023E37A77E}"/>
              </a:ext>
            </a:extLst>
          </p:cNvPr>
          <p:cNvPicPr>
            <a:picLocks noChangeAspect="1"/>
          </p:cNvPicPr>
          <p:nvPr/>
        </p:nvPicPr>
        <p:blipFill>
          <a:blip r:embed="rId3"/>
          <a:stretch>
            <a:fillRect/>
          </a:stretch>
        </p:blipFill>
        <p:spPr>
          <a:xfrm>
            <a:off x="634085" y="3575904"/>
            <a:ext cx="510289" cy="532237"/>
          </a:xfrm>
          <a:prstGeom prst="rect">
            <a:avLst/>
          </a:prstGeom>
        </p:spPr>
      </p:pic>
      <p:sp>
        <p:nvSpPr>
          <p:cNvPr id="10" name="标题 9">
            <a:extLst>
              <a:ext uri="{FF2B5EF4-FFF2-40B4-BE49-F238E27FC236}">
                <a16:creationId xmlns:a16="http://schemas.microsoft.com/office/drawing/2014/main" id="{997196DC-5480-C547-8DC7-E653AF7314EE}"/>
              </a:ext>
            </a:extLst>
          </p:cNvPr>
          <p:cNvSpPr>
            <a:spLocks noGrp="1"/>
          </p:cNvSpPr>
          <p:nvPr>
            <p:ph type="title"/>
          </p:nvPr>
        </p:nvSpPr>
        <p:spPr/>
        <p:txBody>
          <a:bodyPr/>
          <a:lstStyle/>
          <a:p>
            <a:r>
              <a:rPr kumimoji="1" lang="zh-CN" altLang="en-US" dirty="0"/>
              <a:t>推罗预言</a:t>
            </a:r>
            <a:endParaRPr lang="zh-CN" altLang="en-US" dirty="0"/>
          </a:p>
        </p:txBody>
      </p:sp>
      <p:sp>
        <p:nvSpPr>
          <p:cNvPr id="5" name="矩形 4">
            <a:extLst>
              <a:ext uri="{FF2B5EF4-FFF2-40B4-BE49-F238E27FC236}">
                <a16:creationId xmlns:a16="http://schemas.microsoft.com/office/drawing/2014/main" id="{8BDAA46F-A5BC-AD50-B4B4-5F05C5C004EA}"/>
              </a:ext>
            </a:extLst>
          </p:cNvPr>
          <p:cNvSpPr/>
          <p:nvPr/>
        </p:nvSpPr>
        <p:spPr>
          <a:xfrm>
            <a:off x="938091" y="4197227"/>
            <a:ext cx="3376001" cy="5322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E316C9BE-EC0A-5DFF-D25E-56826DBBA053}"/>
              </a:ext>
            </a:extLst>
          </p:cNvPr>
          <p:cNvSpPr/>
          <p:nvPr/>
        </p:nvSpPr>
        <p:spPr>
          <a:xfrm>
            <a:off x="938091" y="3615406"/>
            <a:ext cx="7828757" cy="2736134"/>
          </a:xfrm>
          <a:prstGeom prst="rect">
            <a:avLst/>
          </a:prstGeom>
        </p:spPr>
        <p:txBody>
          <a:bodyPr vert="horz" wrap="square" lIns="91440" tIns="45720" rIns="91440" bIns="45720" rtlCol="0">
            <a:spAutoFit/>
          </a:bodyPr>
          <a:lstStyle/>
          <a:p>
            <a:pPr>
              <a:lnSpc>
                <a:spcPts val="4160"/>
              </a:lnSpc>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许多国民来攻击推罗；</a:t>
            </a:r>
          </a:p>
          <a:p>
            <a:pPr>
              <a:lnSpc>
                <a:spcPts val="416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攻破城墙、城楼；</a:t>
            </a:r>
          </a:p>
          <a:p>
            <a:pPr>
              <a:lnSpc>
                <a:spcPts val="4160"/>
              </a:lnSpc>
            </a:pPr>
            <a:r>
              <a:rPr lang="en-US" altLang="zh-CN" sz="2800" dirty="0">
                <a:solidFill>
                  <a:schemeClr val="bg1">
                    <a:lumMod val="65000"/>
                  </a:schemeClr>
                </a:solidFill>
                <a:latin typeface="Microsoft YaHei" panose="020B0503020204020204" pitchFamily="34" charset="-122"/>
                <a:ea typeface="Microsoft YaHei" panose="020B0503020204020204" pitchFamily="34" charset="-122"/>
              </a:rPr>
              <a:t>3. </a:t>
            </a:r>
            <a:r>
              <a:rPr lang="zh-CN" altLang="en-US" sz="2800" dirty="0">
                <a:solidFill>
                  <a:schemeClr val="bg1">
                    <a:lumMod val="65000"/>
                  </a:schemeClr>
                </a:solidFill>
                <a:latin typeface="Microsoft YaHei" panose="020B0503020204020204" pitchFamily="34" charset="-122"/>
                <a:ea typeface="Microsoft YaHei" panose="020B0503020204020204" pitchFamily="34" charset="-122"/>
              </a:rPr>
              <a:t>被铲平刮净，石头、木头、尘土都抛在水中；</a:t>
            </a:r>
          </a:p>
          <a:p>
            <a:pPr>
              <a:lnSpc>
                <a:spcPts val="4160"/>
              </a:lnSpc>
            </a:pPr>
            <a:r>
              <a:rPr lang="en-US" altLang="zh-CN" sz="2800" dirty="0">
                <a:solidFill>
                  <a:schemeClr val="bg1">
                    <a:lumMod val="65000"/>
                  </a:schemeClr>
                </a:solidFill>
                <a:latin typeface="Microsoft YaHei" panose="020B0503020204020204" pitchFamily="34" charset="-122"/>
                <a:ea typeface="Microsoft YaHei" panose="020B0503020204020204" pitchFamily="34" charset="-122"/>
              </a:rPr>
              <a:t>4. </a:t>
            </a:r>
            <a:r>
              <a:rPr lang="zh-CN" altLang="en-US" sz="2800" dirty="0">
                <a:solidFill>
                  <a:schemeClr val="bg1">
                    <a:lumMod val="65000"/>
                  </a:schemeClr>
                </a:solidFill>
                <a:latin typeface="Microsoft YaHei" panose="020B0503020204020204" pitchFamily="34" charset="-122"/>
                <a:ea typeface="Microsoft YaHei" panose="020B0503020204020204" pitchFamily="34" charset="-122"/>
              </a:rPr>
              <a:t>成为晒网的地方；</a:t>
            </a:r>
          </a:p>
          <a:p>
            <a:pPr>
              <a:lnSpc>
                <a:spcPts val="4160"/>
              </a:lnSpc>
            </a:pPr>
            <a:r>
              <a:rPr lang="en-US" altLang="zh-CN" sz="2800" dirty="0">
                <a:solidFill>
                  <a:schemeClr val="bg1">
                    <a:lumMod val="65000"/>
                  </a:schemeClr>
                </a:solidFill>
                <a:latin typeface="Microsoft YaHei" panose="020B0503020204020204" pitchFamily="34" charset="-122"/>
                <a:ea typeface="Microsoft YaHei" panose="020B0503020204020204" pitchFamily="34" charset="-122"/>
              </a:rPr>
              <a:t>5. </a:t>
            </a:r>
            <a:r>
              <a:rPr lang="zh-CN" altLang="en-US" sz="2800" dirty="0">
                <a:solidFill>
                  <a:schemeClr val="bg1">
                    <a:lumMod val="65000"/>
                  </a:schemeClr>
                </a:solidFill>
                <a:latin typeface="Microsoft YaHei" panose="020B0503020204020204" pitchFamily="34" charset="-122"/>
                <a:ea typeface="Microsoft YaHei" panose="020B0503020204020204" pitchFamily="34" charset="-122"/>
              </a:rPr>
              <a:t>不得再被重建。</a:t>
            </a:r>
          </a:p>
        </p:txBody>
      </p:sp>
      <p:pic>
        <p:nvPicPr>
          <p:cNvPr id="8" name="图片 7">
            <a:extLst>
              <a:ext uri="{FF2B5EF4-FFF2-40B4-BE49-F238E27FC236}">
                <a16:creationId xmlns:a16="http://schemas.microsoft.com/office/drawing/2014/main" id="{6AD8E637-E645-6C6D-0071-14983CA29F34}"/>
              </a:ext>
            </a:extLst>
          </p:cNvPr>
          <p:cNvPicPr>
            <a:picLocks noChangeAspect="1"/>
          </p:cNvPicPr>
          <p:nvPr/>
        </p:nvPicPr>
        <p:blipFill>
          <a:blip r:embed="rId4"/>
          <a:stretch>
            <a:fillRect/>
          </a:stretch>
        </p:blipFill>
        <p:spPr>
          <a:xfrm>
            <a:off x="2831123" y="1168507"/>
            <a:ext cx="3481754" cy="24468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289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2000"/>
                            </p:stCondLst>
                            <p:childTnLst>
                              <p:par>
                                <p:cTn id="8" presetID="22" presetClass="entr" presetSubtype="8" fill="hold" grpId="0" nodeType="after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4500"/>
                            </p:stCondLst>
                            <p:childTnLst>
                              <p:par>
                                <p:cTn id="12" presetID="1" presetClass="exit" presetSubtype="0" fill="hold" grpId="0" nodeType="afterEffect">
                                  <p:stCondLst>
                                    <p:cond delay="2000"/>
                                  </p:stCondLst>
                                  <p:childTnLst>
                                    <p:set>
                                      <p:cBhvr>
                                        <p:cTn id="13" dur="1" fill="hold">
                                          <p:stCondLst>
                                            <p:cond delay="0"/>
                                          </p:stCondLst>
                                        </p:cTn>
                                        <p:tgtEl>
                                          <p:spTgt spid="3"/>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BDD80D62-3652-E44F-A0BB-9BE3FD48CCBD}"/>
              </a:ext>
            </a:extLst>
          </p:cNvPr>
          <p:cNvPicPr>
            <a:picLocks noChangeAspect="1"/>
          </p:cNvPicPr>
          <p:nvPr/>
        </p:nvPicPr>
        <p:blipFill rotWithShape="1">
          <a:blip r:embed="rId3"/>
          <a:srcRect t="1823" b="1823"/>
          <a:stretch/>
        </p:blipFill>
        <p:spPr>
          <a:xfrm>
            <a:off x="1" y="29029"/>
            <a:ext cx="9143999"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圆角矩形 1">
            <a:extLst>
              <a:ext uri="{FF2B5EF4-FFF2-40B4-BE49-F238E27FC236}">
                <a16:creationId xmlns:a16="http://schemas.microsoft.com/office/drawing/2014/main" id="{83ED3F1D-1CD5-67AE-2E13-72AB226D343D}"/>
              </a:ext>
            </a:extLst>
          </p:cNvPr>
          <p:cNvSpPr/>
          <p:nvPr/>
        </p:nvSpPr>
        <p:spPr>
          <a:xfrm>
            <a:off x="168589" y="339411"/>
            <a:ext cx="3102149" cy="95410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BCB25833-113D-8F89-4F71-9AA7ABA6534A}"/>
              </a:ext>
            </a:extLst>
          </p:cNvPr>
          <p:cNvSpPr txBox="1"/>
          <p:nvPr/>
        </p:nvSpPr>
        <p:spPr>
          <a:xfrm>
            <a:off x="168589" y="339411"/>
            <a:ext cx="4579256" cy="954107"/>
          </a:xfrm>
          <a:prstGeom prst="rect">
            <a:avLst/>
          </a:prstGeom>
          <a:noFill/>
        </p:spPr>
        <p:txBody>
          <a:bodyPr wrap="square">
            <a:spAutoFit/>
          </a:bodyPr>
          <a:lstStyle/>
          <a:p>
            <a:r>
              <a:rPr lang="zh-CN" altLang="zh-CN"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巴比伦大军拆毁</a:t>
            </a:r>
            <a:endParaRPr lang="en-US" altLang="zh-CN" sz="28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推罗</a:t>
            </a:r>
            <a:r>
              <a:rPr lang="zh-CN" altLang="zh-CN"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的城墙和城楼</a:t>
            </a:r>
            <a:endParaRPr lang="zh-CN" altLang="en-US" sz="28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039175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5E28970-B23A-DFAC-7E06-2D34BEB78AA1}"/>
              </a:ext>
            </a:extLst>
          </p:cNvPr>
          <p:cNvSpPr txBox="1"/>
          <p:nvPr/>
        </p:nvSpPr>
        <p:spPr>
          <a:xfrm>
            <a:off x="656493" y="3722077"/>
            <a:ext cx="8018583" cy="2361031"/>
          </a:xfrm>
          <a:prstGeom prst="rect">
            <a:avLst/>
          </a:prstGeom>
          <a:noFill/>
        </p:spPr>
        <p:txBody>
          <a:bodyPr wrap="square">
            <a:spAutoFit/>
          </a:bodyPr>
          <a:lstStyle/>
          <a:p>
            <a:pPr>
              <a:lnSpc>
                <a:spcPts val="3860"/>
              </a:lnSpc>
              <a:spcBef>
                <a:spcPts val="1200"/>
              </a:spcBef>
            </a:pP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 </a:t>
            </a:r>
            <a:r>
              <a:rPr lang="zh-CN" altLang="en-US" sz="2800" dirty="0">
                <a:effectLst/>
                <a:latin typeface="Microsoft YaHei" panose="020B0503020204020204" pitchFamily="34" charset="-122"/>
                <a:ea typeface="Microsoft YaHei" panose="020B0503020204020204" pitchFamily="34" charset="-122"/>
              </a:rPr>
              <a:t>圣经预言了犹太人会被分散到世界各地，对吗？ </a:t>
            </a:r>
            <a:r>
              <a:rPr lang="zh-CN" altLang="zh-CN" sz="2800" dirty="0">
                <a:effectLst/>
                <a:latin typeface="Microsoft YaHei" panose="020B0503020204020204" pitchFamily="34" charset="-122"/>
                <a:ea typeface="Microsoft YaHei" panose="020B0503020204020204" pitchFamily="34" charset="-122"/>
              </a:rPr>
              <a:t>（</a:t>
            </a:r>
            <a:r>
              <a:rPr lang="zh-CN" altLang="en-US"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p>
          <a:p>
            <a:pPr marL="800100" lvl="1" indent="-342900">
              <a:lnSpc>
                <a:spcPts val="3860"/>
              </a:lnSpc>
              <a:spcBef>
                <a:spcPts val="1200"/>
              </a:spcBef>
              <a:buFont typeface="+mj-lt"/>
              <a:buAutoNum type="alphaUcPeriod"/>
            </a:pPr>
            <a:r>
              <a:rPr lang="zh-CN" altLang="en-US" sz="2800" dirty="0">
                <a:effectLst/>
                <a:latin typeface="Microsoft YaHei" panose="020B0503020204020204" pitchFamily="34" charset="-122"/>
                <a:ea typeface="Microsoft YaHei" panose="020B0503020204020204" pitchFamily="34" charset="-122"/>
              </a:rPr>
              <a:t>对的</a:t>
            </a:r>
            <a:endParaRPr lang="en-US" altLang="zh-CN" sz="2800" dirty="0">
              <a:effectLst/>
              <a:latin typeface="Microsoft YaHei" panose="020B0503020204020204" pitchFamily="34" charset="-122"/>
              <a:ea typeface="Microsoft YaHei" panose="020B0503020204020204" pitchFamily="34" charset="-122"/>
            </a:endParaRPr>
          </a:p>
          <a:p>
            <a:pPr marL="800100" lvl="1" indent="-342900">
              <a:lnSpc>
                <a:spcPts val="3860"/>
              </a:lnSpc>
              <a:spcBef>
                <a:spcPts val="1200"/>
              </a:spcBef>
              <a:buFont typeface="+mj-lt"/>
              <a:buAutoNum type="alphaUcPeriod"/>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不对</a:t>
            </a:r>
            <a:endParaRPr lang="zh-CN" altLang="en-US" sz="28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05D580BF-2A2E-20F3-44B9-A43B376B71B3}"/>
              </a:ext>
            </a:extLst>
          </p:cNvPr>
          <p:cNvSpPr txBox="1"/>
          <p:nvPr/>
        </p:nvSpPr>
        <p:spPr>
          <a:xfrm>
            <a:off x="1148862" y="4273061"/>
            <a:ext cx="453970" cy="523220"/>
          </a:xfrm>
          <a:prstGeom prst="rect">
            <a:avLst/>
          </a:prstGeom>
          <a:noFill/>
        </p:spPr>
        <p:txBody>
          <a:bodyPr wrap="none" rtlCol="0">
            <a:spAutoFit/>
          </a:bodyPr>
          <a:lstStyle/>
          <a:p>
            <a:r>
              <a:rPr lang="en-US" altLang="zh-CN" sz="2800" b="1" dirty="0">
                <a:latin typeface="Microsoft YaHei" panose="020B0503020204020204" pitchFamily="34" charset="-122"/>
                <a:ea typeface="Microsoft YaHei" panose="020B0503020204020204" pitchFamily="34" charset="-122"/>
              </a:rPr>
              <a:t>A</a:t>
            </a:r>
            <a:endParaRPr kumimoji="1" lang="zh-CN" altLang="en-US" sz="2800" b="1" dirty="0"/>
          </a:p>
        </p:txBody>
      </p:sp>
      <p:pic>
        <p:nvPicPr>
          <p:cNvPr id="4" name="图片 3">
            <a:extLst>
              <a:ext uri="{FF2B5EF4-FFF2-40B4-BE49-F238E27FC236}">
                <a16:creationId xmlns:a16="http://schemas.microsoft.com/office/drawing/2014/main" id="{E1C5DC45-21A8-5939-35C3-1734803C7391}"/>
              </a:ext>
            </a:extLst>
          </p:cNvPr>
          <p:cNvPicPr>
            <a:picLocks noChangeAspect="1"/>
          </p:cNvPicPr>
          <p:nvPr/>
        </p:nvPicPr>
        <p:blipFill>
          <a:blip r:embed="rId3"/>
          <a:stretch>
            <a:fillRect/>
          </a:stretch>
        </p:blipFill>
        <p:spPr>
          <a:xfrm>
            <a:off x="2091899" y="175846"/>
            <a:ext cx="4960202" cy="33868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25D41321-94C0-1EBB-67E3-89D4E022AAF3}"/>
              </a:ext>
            </a:extLst>
          </p:cNvPr>
          <p:cNvPicPr>
            <a:picLocks noChangeAspect="1"/>
          </p:cNvPicPr>
          <p:nvPr/>
        </p:nvPicPr>
        <p:blipFill>
          <a:blip r:embed="rId4"/>
          <a:stretch>
            <a:fillRect/>
          </a:stretch>
        </p:blipFill>
        <p:spPr>
          <a:xfrm>
            <a:off x="5869409" y="4712763"/>
            <a:ext cx="2024040" cy="1969391"/>
          </a:xfrm>
          <a:prstGeom prst="rect">
            <a:avLst/>
          </a:prstGeom>
        </p:spPr>
      </p:pic>
    </p:spTree>
    <p:extLst>
      <p:ext uri="{BB962C8B-B14F-4D97-AF65-F5344CB8AC3E}">
        <p14:creationId xmlns:p14="http://schemas.microsoft.com/office/powerpoint/2010/main" val="243719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F39E3B3-4EEF-412C-8789-2D3A6F86B2FB}"/>
              </a:ext>
            </a:extLst>
          </p:cNvPr>
          <p:cNvSpPr/>
          <p:nvPr/>
        </p:nvSpPr>
        <p:spPr>
          <a:xfrm>
            <a:off x="938091" y="3615406"/>
            <a:ext cx="7828757" cy="2736134"/>
          </a:xfrm>
          <a:prstGeom prst="rect">
            <a:avLst/>
          </a:prstGeom>
        </p:spPr>
        <p:txBody>
          <a:bodyPr vert="horz" wrap="square" lIns="91440" tIns="45720" rIns="91440" bIns="45720" rtlCol="0">
            <a:spAutoFit/>
          </a:bodyPr>
          <a:lstStyle/>
          <a:p>
            <a:pPr>
              <a:lnSpc>
                <a:spcPts val="4160"/>
              </a:lnSpc>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许多国民来攻击推罗；</a:t>
            </a:r>
          </a:p>
          <a:p>
            <a:pPr>
              <a:lnSpc>
                <a:spcPts val="416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攻破城墙、城楼；</a:t>
            </a:r>
          </a:p>
          <a:p>
            <a:pPr>
              <a:lnSpc>
                <a:spcPts val="4160"/>
              </a:lnSpc>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被铲平刮净，石头、木头、尘土都抛在水中；</a:t>
            </a:r>
          </a:p>
          <a:p>
            <a:pPr>
              <a:lnSpc>
                <a:spcPts val="4160"/>
              </a:lnSpc>
            </a:pP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成为晒网的地方；</a:t>
            </a:r>
          </a:p>
          <a:p>
            <a:pPr>
              <a:lnSpc>
                <a:spcPts val="4160"/>
              </a:lnSpc>
            </a:pPr>
            <a:r>
              <a:rPr lang="en-US" altLang="zh-CN" sz="2800" dirty="0">
                <a:latin typeface="Microsoft YaHei" panose="020B0503020204020204" pitchFamily="34" charset="-122"/>
                <a:ea typeface="Microsoft YaHei" panose="020B0503020204020204" pitchFamily="34" charset="-122"/>
              </a:rPr>
              <a:t>5. </a:t>
            </a:r>
            <a:r>
              <a:rPr lang="zh-CN" altLang="en-US" sz="2800" dirty="0">
                <a:latin typeface="Microsoft YaHei" panose="020B0503020204020204" pitchFamily="34" charset="-122"/>
                <a:ea typeface="Microsoft YaHei" panose="020B0503020204020204" pitchFamily="34" charset="-122"/>
              </a:rPr>
              <a:t>不得再被重建。</a:t>
            </a:r>
          </a:p>
        </p:txBody>
      </p:sp>
      <p:pic>
        <p:nvPicPr>
          <p:cNvPr id="12" name="图片 11">
            <a:extLst>
              <a:ext uri="{FF2B5EF4-FFF2-40B4-BE49-F238E27FC236}">
                <a16:creationId xmlns:a16="http://schemas.microsoft.com/office/drawing/2014/main" id="{1B770F65-BEDE-42AE-98A1-7D023E37A77E}"/>
              </a:ext>
            </a:extLst>
          </p:cNvPr>
          <p:cNvPicPr>
            <a:picLocks noChangeAspect="1"/>
          </p:cNvPicPr>
          <p:nvPr/>
        </p:nvPicPr>
        <p:blipFill>
          <a:blip r:embed="rId3"/>
          <a:stretch>
            <a:fillRect/>
          </a:stretch>
        </p:blipFill>
        <p:spPr>
          <a:xfrm>
            <a:off x="634085" y="4079996"/>
            <a:ext cx="510289" cy="532237"/>
          </a:xfrm>
          <a:prstGeom prst="rect">
            <a:avLst/>
          </a:prstGeom>
        </p:spPr>
      </p:pic>
      <p:sp>
        <p:nvSpPr>
          <p:cNvPr id="10" name="标题 9">
            <a:extLst>
              <a:ext uri="{FF2B5EF4-FFF2-40B4-BE49-F238E27FC236}">
                <a16:creationId xmlns:a16="http://schemas.microsoft.com/office/drawing/2014/main" id="{997196DC-5480-C547-8DC7-E653AF7314EE}"/>
              </a:ext>
            </a:extLst>
          </p:cNvPr>
          <p:cNvSpPr>
            <a:spLocks noGrp="1"/>
          </p:cNvSpPr>
          <p:nvPr>
            <p:ph type="title"/>
          </p:nvPr>
        </p:nvSpPr>
        <p:spPr/>
        <p:txBody>
          <a:bodyPr/>
          <a:lstStyle/>
          <a:p>
            <a:r>
              <a:rPr kumimoji="1" lang="zh-CN" altLang="en-US" dirty="0"/>
              <a:t>推罗预言</a:t>
            </a:r>
            <a:endParaRPr lang="zh-CN" altLang="en-US" dirty="0"/>
          </a:p>
        </p:txBody>
      </p:sp>
      <p:sp>
        <p:nvSpPr>
          <p:cNvPr id="5" name="矩形 4">
            <a:extLst>
              <a:ext uri="{FF2B5EF4-FFF2-40B4-BE49-F238E27FC236}">
                <a16:creationId xmlns:a16="http://schemas.microsoft.com/office/drawing/2014/main" id="{8BDAA46F-A5BC-AD50-B4B4-5F05C5C004EA}"/>
              </a:ext>
            </a:extLst>
          </p:cNvPr>
          <p:cNvSpPr/>
          <p:nvPr/>
        </p:nvSpPr>
        <p:spPr>
          <a:xfrm>
            <a:off x="938091" y="4727710"/>
            <a:ext cx="7666647" cy="5322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E316C9BE-EC0A-5DFF-D25E-56826DBBA053}"/>
              </a:ext>
            </a:extLst>
          </p:cNvPr>
          <p:cNvSpPr/>
          <p:nvPr/>
        </p:nvSpPr>
        <p:spPr>
          <a:xfrm>
            <a:off x="938091" y="3615406"/>
            <a:ext cx="7828757" cy="2736134"/>
          </a:xfrm>
          <a:prstGeom prst="rect">
            <a:avLst/>
          </a:prstGeom>
        </p:spPr>
        <p:txBody>
          <a:bodyPr vert="horz" wrap="square" lIns="91440" tIns="45720" rIns="91440" bIns="45720" rtlCol="0">
            <a:spAutoFit/>
          </a:bodyPr>
          <a:lstStyle/>
          <a:p>
            <a:pPr>
              <a:lnSpc>
                <a:spcPts val="4160"/>
              </a:lnSpc>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许多国民来攻击推罗；</a:t>
            </a:r>
          </a:p>
          <a:p>
            <a:pPr>
              <a:lnSpc>
                <a:spcPts val="416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攻破城墙、城楼；</a:t>
            </a:r>
          </a:p>
          <a:p>
            <a:pPr>
              <a:lnSpc>
                <a:spcPts val="4160"/>
              </a:lnSpc>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被铲平刮净，石头、木头、尘土都抛在水中；</a:t>
            </a:r>
          </a:p>
          <a:p>
            <a:pPr>
              <a:lnSpc>
                <a:spcPts val="4160"/>
              </a:lnSpc>
            </a:pP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成为晒网的地方；</a:t>
            </a:r>
          </a:p>
          <a:p>
            <a:pPr>
              <a:lnSpc>
                <a:spcPts val="4160"/>
              </a:lnSpc>
            </a:pPr>
            <a:r>
              <a:rPr lang="en-US" altLang="zh-CN" sz="2800" dirty="0">
                <a:latin typeface="Microsoft YaHei" panose="020B0503020204020204" pitchFamily="34" charset="-122"/>
                <a:ea typeface="Microsoft YaHei" panose="020B0503020204020204" pitchFamily="34" charset="-122"/>
              </a:rPr>
              <a:t>5. </a:t>
            </a:r>
            <a:r>
              <a:rPr lang="zh-CN" altLang="en-US" sz="2800" dirty="0">
                <a:latin typeface="Microsoft YaHei" panose="020B0503020204020204" pitchFamily="34" charset="-122"/>
                <a:ea typeface="Microsoft YaHei" panose="020B0503020204020204" pitchFamily="34" charset="-122"/>
              </a:rPr>
              <a:t>不得再被重建。</a:t>
            </a:r>
          </a:p>
        </p:txBody>
      </p:sp>
      <p:pic>
        <p:nvPicPr>
          <p:cNvPr id="8" name="图片 7">
            <a:extLst>
              <a:ext uri="{FF2B5EF4-FFF2-40B4-BE49-F238E27FC236}">
                <a16:creationId xmlns:a16="http://schemas.microsoft.com/office/drawing/2014/main" id="{6AD8E637-E645-6C6D-0071-14983CA29F34}"/>
              </a:ext>
            </a:extLst>
          </p:cNvPr>
          <p:cNvPicPr>
            <a:picLocks noChangeAspect="1"/>
          </p:cNvPicPr>
          <p:nvPr/>
        </p:nvPicPr>
        <p:blipFill>
          <a:blip r:embed="rId4"/>
          <a:stretch>
            <a:fillRect/>
          </a:stretch>
        </p:blipFill>
        <p:spPr>
          <a:xfrm>
            <a:off x="2831123" y="1168507"/>
            <a:ext cx="3481754" cy="24468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5DD6DC68-05AC-9197-E2B1-0CA34348CB75}"/>
              </a:ext>
            </a:extLst>
          </p:cNvPr>
          <p:cNvPicPr>
            <a:picLocks noChangeAspect="1"/>
          </p:cNvPicPr>
          <p:nvPr/>
        </p:nvPicPr>
        <p:blipFill>
          <a:blip r:embed="rId3"/>
          <a:stretch>
            <a:fillRect/>
          </a:stretch>
        </p:blipFill>
        <p:spPr>
          <a:xfrm>
            <a:off x="634085" y="3540735"/>
            <a:ext cx="510289" cy="532237"/>
          </a:xfrm>
          <a:prstGeom prst="rect">
            <a:avLst/>
          </a:prstGeom>
        </p:spPr>
      </p:pic>
      <p:sp>
        <p:nvSpPr>
          <p:cNvPr id="7" name="矩形 6">
            <a:extLst>
              <a:ext uri="{FF2B5EF4-FFF2-40B4-BE49-F238E27FC236}">
                <a16:creationId xmlns:a16="http://schemas.microsoft.com/office/drawing/2014/main" id="{FE426B03-6967-31E9-2DD9-D5BD8202E94A}"/>
              </a:ext>
            </a:extLst>
          </p:cNvPr>
          <p:cNvSpPr/>
          <p:nvPr/>
        </p:nvSpPr>
        <p:spPr>
          <a:xfrm>
            <a:off x="938091" y="3615406"/>
            <a:ext cx="7828757" cy="2736134"/>
          </a:xfrm>
          <a:prstGeom prst="rect">
            <a:avLst/>
          </a:prstGeom>
        </p:spPr>
        <p:txBody>
          <a:bodyPr vert="horz" wrap="square" lIns="91440" tIns="45720" rIns="91440" bIns="45720" rtlCol="0">
            <a:spAutoFit/>
          </a:bodyPr>
          <a:lstStyle/>
          <a:p>
            <a:pPr>
              <a:lnSpc>
                <a:spcPts val="4160"/>
              </a:lnSpc>
            </a:pPr>
            <a:r>
              <a:rPr lang="en-US" altLang="zh-CN" sz="2800" dirty="0">
                <a:solidFill>
                  <a:schemeClr val="bg1">
                    <a:lumMod val="75000"/>
                  </a:schemeClr>
                </a:solidFill>
                <a:latin typeface="Microsoft YaHei" panose="020B0503020204020204" pitchFamily="34" charset="-122"/>
                <a:ea typeface="Microsoft YaHei" panose="020B0503020204020204" pitchFamily="34" charset="-122"/>
              </a:rPr>
              <a:t>1. </a:t>
            </a:r>
            <a:r>
              <a:rPr lang="zh-CN" altLang="en-US" sz="2800" dirty="0">
                <a:solidFill>
                  <a:schemeClr val="bg1">
                    <a:lumMod val="75000"/>
                  </a:schemeClr>
                </a:solidFill>
                <a:latin typeface="Microsoft YaHei" panose="020B0503020204020204" pitchFamily="34" charset="-122"/>
                <a:ea typeface="Microsoft YaHei" panose="020B0503020204020204" pitchFamily="34" charset="-122"/>
              </a:rPr>
              <a:t>许多国民来攻击推罗；</a:t>
            </a:r>
          </a:p>
          <a:p>
            <a:pPr>
              <a:lnSpc>
                <a:spcPts val="4160"/>
              </a:lnSpc>
            </a:pPr>
            <a:r>
              <a:rPr lang="en-US" altLang="zh-CN" sz="2800" dirty="0">
                <a:solidFill>
                  <a:schemeClr val="bg1">
                    <a:lumMod val="75000"/>
                  </a:schemeClr>
                </a:solidFill>
                <a:latin typeface="Microsoft YaHei" panose="020B0503020204020204" pitchFamily="34" charset="-122"/>
                <a:ea typeface="Microsoft YaHei" panose="020B0503020204020204" pitchFamily="34" charset="-122"/>
              </a:rPr>
              <a:t>2. </a:t>
            </a:r>
            <a:r>
              <a:rPr lang="zh-CN" altLang="en-US" sz="2800" dirty="0">
                <a:solidFill>
                  <a:schemeClr val="bg1">
                    <a:lumMod val="75000"/>
                  </a:schemeClr>
                </a:solidFill>
                <a:latin typeface="Microsoft YaHei" panose="020B0503020204020204" pitchFamily="34" charset="-122"/>
                <a:ea typeface="Microsoft YaHei" panose="020B0503020204020204" pitchFamily="34" charset="-122"/>
              </a:rPr>
              <a:t>攻破城墙、城楼；</a:t>
            </a:r>
          </a:p>
          <a:p>
            <a:pPr>
              <a:lnSpc>
                <a:spcPts val="4160"/>
              </a:lnSpc>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被铲平刮净，石头、木头、尘土都抛在水中；</a:t>
            </a:r>
          </a:p>
          <a:p>
            <a:pPr>
              <a:lnSpc>
                <a:spcPts val="4160"/>
              </a:lnSpc>
            </a:pPr>
            <a:r>
              <a:rPr lang="en-US" altLang="zh-CN" sz="2800" dirty="0">
                <a:solidFill>
                  <a:schemeClr val="bg1">
                    <a:lumMod val="65000"/>
                  </a:schemeClr>
                </a:solidFill>
                <a:latin typeface="Microsoft YaHei" panose="020B0503020204020204" pitchFamily="34" charset="-122"/>
                <a:ea typeface="Microsoft YaHei" panose="020B0503020204020204" pitchFamily="34" charset="-122"/>
              </a:rPr>
              <a:t>4. </a:t>
            </a:r>
            <a:r>
              <a:rPr lang="zh-CN" altLang="en-US" sz="2800" dirty="0">
                <a:solidFill>
                  <a:schemeClr val="bg1">
                    <a:lumMod val="65000"/>
                  </a:schemeClr>
                </a:solidFill>
                <a:latin typeface="Microsoft YaHei" panose="020B0503020204020204" pitchFamily="34" charset="-122"/>
                <a:ea typeface="Microsoft YaHei" panose="020B0503020204020204" pitchFamily="34" charset="-122"/>
              </a:rPr>
              <a:t>成为晒网的地方；</a:t>
            </a:r>
          </a:p>
          <a:p>
            <a:pPr>
              <a:lnSpc>
                <a:spcPts val="4160"/>
              </a:lnSpc>
            </a:pPr>
            <a:r>
              <a:rPr lang="en-US" altLang="zh-CN" sz="2800" dirty="0">
                <a:solidFill>
                  <a:schemeClr val="bg1">
                    <a:lumMod val="65000"/>
                  </a:schemeClr>
                </a:solidFill>
                <a:latin typeface="Microsoft YaHei" panose="020B0503020204020204" pitchFamily="34" charset="-122"/>
                <a:ea typeface="Microsoft YaHei" panose="020B0503020204020204" pitchFamily="34" charset="-122"/>
              </a:rPr>
              <a:t>5. </a:t>
            </a:r>
            <a:r>
              <a:rPr lang="zh-CN" altLang="en-US" sz="2800" dirty="0">
                <a:solidFill>
                  <a:schemeClr val="bg1">
                    <a:lumMod val="65000"/>
                  </a:schemeClr>
                </a:solidFill>
                <a:latin typeface="Microsoft YaHei" panose="020B0503020204020204" pitchFamily="34" charset="-122"/>
                <a:ea typeface="Microsoft YaHei" panose="020B0503020204020204" pitchFamily="34" charset="-122"/>
              </a:rPr>
              <a:t>不得再被重建。</a:t>
            </a:r>
          </a:p>
        </p:txBody>
      </p:sp>
    </p:spTree>
    <p:extLst>
      <p:ext uri="{BB962C8B-B14F-4D97-AF65-F5344CB8AC3E}">
        <p14:creationId xmlns:p14="http://schemas.microsoft.com/office/powerpoint/2010/main" val="322190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1" presetClass="exit"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1" presetClass="entr"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2CCD0-F898-2D0A-EDAD-2F86B579F489}"/>
              </a:ext>
            </a:extLst>
          </p:cNvPr>
          <p:cNvSpPr>
            <a:spLocks noGrp="1"/>
          </p:cNvSpPr>
          <p:nvPr>
            <p:ph type="title"/>
          </p:nvPr>
        </p:nvSpPr>
        <p:spPr/>
        <p:txBody>
          <a:bodyPr/>
          <a:lstStyle/>
          <a:p>
            <a:r>
              <a:rPr lang="zh-CN" altLang="en-US" dirty="0"/>
              <a:t>说一说</a:t>
            </a:r>
          </a:p>
        </p:txBody>
      </p:sp>
      <p:sp>
        <p:nvSpPr>
          <p:cNvPr id="4" name="文本框 3">
            <a:extLst>
              <a:ext uri="{FF2B5EF4-FFF2-40B4-BE49-F238E27FC236}">
                <a16:creationId xmlns:a16="http://schemas.microsoft.com/office/drawing/2014/main" id="{B28C4BD5-90BB-16B2-3E06-F737ED068FFF}"/>
              </a:ext>
            </a:extLst>
          </p:cNvPr>
          <p:cNvSpPr txBox="1"/>
          <p:nvPr/>
        </p:nvSpPr>
        <p:spPr>
          <a:xfrm>
            <a:off x="1578568" y="4651784"/>
            <a:ext cx="5986864" cy="1553117"/>
          </a:xfrm>
          <a:prstGeom prst="rect">
            <a:avLst/>
          </a:prstGeom>
          <a:noFill/>
        </p:spPr>
        <p:txBody>
          <a:bodyPr wrap="square">
            <a:spAutoFit/>
          </a:bodyPr>
          <a:lstStyle/>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请用自己的话说说，什么叫做“一座城市被铲平刮净，石头、木头、尘土都抛在水中”</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800" dirty="0">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21301FB7-D384-FC4C-2862-946A1EC7F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783" y="477514"/>
            <a:ext cx="4397654" cy="4397654"/>
          </a:xfrm>
          <a:prstGeom prst="rect">
            <a:avLst/>
          </a:prstGeom>
        </p:spPr>
      </p:pic>
    </p:spTree>
    <p:extLst>
      <p:ext uri="{BB962C8B-B14F-4D97-AF65-F5344CB8AC3E}">
        <p14:creationId xmlns:p14="http://schemas.microsoft.com/office/powerpoint/2010/main" val="2744349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形状 20">
            <a:extLst>
              <a:ext uri="{FF2B5EF4-FFF2-40B4-BE49-F238E27FC236}">
                <a16:creationId xmlns:a16="http://schemas.microsoft.com/office/drawing/2014/main" id="{A2142E7F-3C2F-BCBE-3C2E-6A45F08A9473}"/>
              </a:ext>
            </a:extLst>
          </p:cNvPr>
          <p:cNvSpPr/>
          <p:nvPr/>
        </p:nvSpPr>
        <p:spPr>
          <a:xfrm rot="1774358">
            <a:off x="6943254" y="979525"/>
            <a:ext cx="1695578" cy="2172579"/>
          </a:xfrm>
          <a:custGeom>
            <a:avLst/>
            <a:gdLst>
              <a:gd name="connsiteX0" fmla="*/ 847789 w 1695578"/>
              <a:gd name="connsiteY0" fmla="*/ 0 h 2172579"/>
              <a:gd name="connsiteX1" fmla="*/ 1695578 w 1695578"/>
              <a:gd name="connsiteY1" fmla="*/ 847789 h 2172579"/>
              <a:gd name="connsiteX2" fmla="*/ 1321796 w 1695578"/>
              <a:gd name="connsiteY2" fmla="*/ 1550789 h 2172579"/>
              <a:gd name="connsiteX3" fmla="*/ 1270948 w 1695578"/>
              <a:gd name="connsiteY3" fmla="*/ 1578388 h 2172579"/>
              <a:gd name="connsiteX4" fmla="*/ 1137480 w 1695578"/>
              <a:gd name="connsiteY4" fmla="*/ 2172579 h 2172579"/>
              <a:gd name="connsiteX5" fmla="*/ 978020 w 1695578"/>
              <a:gd name="connsiteY5" fmla="*/ 1682450 h 2172579"/>
              <a:gd name="connsiteX6" fmla="*/ 847789 w 1695578"/>
              <a:gd name="connsiteY6" fmla="*/ 1695578 h 2172579"/>
              <a:gd name="connsiteX7" fmla="*/ 0 w 1695578"/>
              <a:gd name="connsiteY7" fmla="*/ 847789 h 2172579"/>
              <a:gd name="connsiteX8" fmla="*/ 847789 w 1695578"/>
              <a:gd name="connsiteY8" fmla="*/ 0 h 217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578" h="2172579">
                <a:moveTo>
                  <a:pt x="847789" y="0"/>
                </a:moveTo>
                <a:cubicBezTo>
                  <a:pt x="1316010" y="0"/>
                  <a:pt x="1695578" y="379568"/>
                  <a:pt x="1695578" y="847789"/>
                </a:cubicBezTo>
                <a:cubicBezTo>
                  <a:pt x="1695578" y="1140427"/>
                  <a:pt x="1547309" y="1398435"/>
                  <a:pt x="1321796" y="1550789"/>
                </a:cubicBezTo>
                <a:lnTo>
                  <a:pt x="1270948" y="1578388"/>
                </a:lnTo>
                <a:lnTo>
                  <a:pt x="1137480" y="2172579"/>
                </a:lnTo>
                <a:lnTo>
                  <a:pt x="978020" y="1682450"/>
                </a:lnTo>
                <a:lnTo>
                  <a:pt x="847789" y="1695578"/>
                </a:lnTo>
                <a:cubicBezTo>
                  <a:pt x="379568" y="1695578"/>
                  <a:pt x="0" y="1316010"/>
                  <a:pt x="0" y="847789"/>
                </a:cubicBezTo>
                <a:cubicBezTo>
                  <a:pt x="0" y="379568"/>
                  <a:pt x="379568" y="0"/>
                  <a:pt x="847789"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sp>
        <p:nvSpPr>
          <p:cNvPr id="17" name="任意形状 16">
            <a:extLst>
              <a:ext uri="{FF2B5EF4-FFF2-40B4-BE49-F238E27FC236}">
                <a16:creationId xmlns:a16="http://schemas.microsoft.com/office/drawing/2014/main" id="{B468ADB3-B965-63A6-22E6-B2006AC1C091}"/>
              </a:ext>
            </a:extLst>
          </p:cNvPr>
          <p:cNvSpPr/>
          <p:nvPr/>
        </p:nvSpPr>
        <p:spPr>
          <a:xfrm rot="3766599">
            <a:off x="158937" y="1944842"/>
            <a:ext cx="3544882" cy="3874278"/>
          </a:xfrm>
          <a:custGeom>
            <a:avLst/>
            <a:gdLst>
              <a:gd name="connsiteX0" fmla="*/ 48013 w 3544882"/>
              <a:gd name="connsiteY0" fmla="*/ 2452009 h 3874278"/>
              <a:gd name="connsiteX1" fmla="*/ 1188640 w 3544882"/>
              <a:gd name="connsiteY1" fmla="*/ 234812 h 3874278"/>
              <a:gd name="connsiteX2" fmla="*/ 1771265 w 3544882"/>
              <a:gd name="connsiteY2" fmla="*/ 48014 h 3874278"/>
              <a:gd name="connsiteX3" fmla="*/ 3217334 w 3544882"/>
              <a:gd name="connsiteY3" fmla="*/ 791937 h 3874278"/>
              <a:gd name="connsiteX4" fmla="*/ 3301010 w 3544882"/>
              <a:gd name="connsiteY4" fmla="*/ 452670 h 3874278"/>
              <a:gd name="connsiteX5" fmla="*/ 3416088 w 3544882"/>
              <a:gd name="connsiteY5" fmla="*/ 919256 h 3874278"/>
              <a:gd name="connsiteX6" fmla="*/ 3444264 w 3544882"/>
              <a:gd name="connsiteY6" fmla="*/ 946914 h 3874278"/>
              <a:gd name="connsiteX7" fmla="*/ 3496868 w 3544882"/>
              <a:gd name="connsiteY7" fmla="*/ 1422270 h 3874278"/>
              <a:gd name="connsiteX8" fmla="*/ 2356242 w 3544882"/>
              <a:gd name="connsiteY8" fmla="*/ 3639466 h 3874278"/>
              <a:gd name="connsiteX9" fmla="*/ 1773616 w 3544882"/>
              <a:gd name="connsiteY9" fmla="*/ 3826265 h 3874278"/>
              <a:gd name="connsiteX10" fmla="*/ 234812 w 3544882"/>
              <a:gd name="connsiteY10" fmla="*/ 3034634 h 3874278"/>
              <a:gd name="connsiteX11" fmla="*/ 48013 w 3544882"/>
              <a:gd name="connsiteY11" fmla="*/ 2452009 h 387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44882" h="3874278">
                <a:moveTo>
                  <a:pt x="48013" y="2452009"/>
                </a:moveTo>
                <a:lnTo>
                  <a:pt x="1188640" y="234812"/>
                </a:lnTo>
                <a:cubicBezTo>
                  <a:pt x="1297944" y="22341"/>
                  <a:pt x="1558794" y="-61291"/>
                  <a:pt x="1771265" y="48014"/>
                </a:cubicBezTo>
                <a:lnTo>
                  <a:pt x="3217334" y="791937"/>
                </a:lnTo>
                <a:lnTo>
                  <a:pt x="3301010" y="452670"/>
                </a:lnTo>
                <a:lnTo>
                  <a:pt x="3416088" y="919256"/>
                </a:lnTo>
                <a:lnTo>
                  <a:pt x="3444264" y="946914"/>
                </a:lnTo>
                <a:cubicBezTo>
                  <a:pt x="3552298" y="1076351"/>
                  <a:pt x="3578847" y="1262917"/>
                  <a:pt x="3496868" y="1422270"/>
                </a:cubicBezTo>
                <a:lnTo>
                  <a:pt x="2356242" y="3639466"/>
                </a:lnTo>
                <a:cubicBezTo>
                  <a:pt x="2246937" y="3851937"/>
                  <a:pt x="1986087" y="3935570"/>
                  <a:pt x="1773616" y="3826265"/>
                </a:cubicBezTo>
                <a:lnTo>
                  <a:pt x="234812" y="3034634"/>
                </a:lnTo>
                <a:cubicBezTo>
                  <a:pt x="22341" y="2925329"/>
                  <a:pt x="-61292" y="2664479"/>
                  <a:pt x="48013" y="2452009"/>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pic>
        <p:nvPicPr>
          <p:cNvPr id="14" name="图片 13">
            <a:extLst>
              <a:ext uri="{FF2B5EF4-FFF2-40B4-BE49-F238E27FC236}">
                <a16:creationId xmlns:a16="http://schemas.microsoft.com/office/drawing/2014/main" id="{A8BDF5FA-0C83-2377-38E8-236C5ADDF997}"/>
              </a:ext>
            </a:extLst>
          </p:cNvPr>
          <p:cNvPicPr>
            <a:picLocks noChangeAspect="1"/>
          </p:cNvPicPr>
          <p:nvPr/>
        </p:nvPicPr>
        <p:blipFill rotWithShape="1">
          <a:blip r:embed="rId3"/>
          <a:srcRect b="6968"/>
          <a:stretch/>
        </p:blipFill>
        <p:spPr>
          <a:xfrm>
            <a:off x="252049" y="-96233"/>
            <a:ext cx="3364524" cy="3130062"/>
          </a:xfrm>
          <a:prstGeom prst="rect">
            <a:avLst/>
          </a:prstGeom>
        </p:spPr>
      </p:pic>
      <p:sp>
        <p:nvSpPr>
          <p:cNvPr id="2" name="标题 1">
            <a:extLst>
              <a:ext uri="{FF2B5EF4-FFF2-40B4-BE49-F238E27FC236}">
                <a16:creationId xmlns:a16="http://schemas.microsoft.com/office/drawing/2014/main" id="{71B2CCD0-F898-2D0A-EDAD-2F86B579F489}"/>
              </a:ext>
            </a:extLst>
          </p:cNvPr>
          <p:cNvSpPr>
            <a:spLocks noGrp="1"/>
          </p:cNvSpPr>
          <p:nvPr>
            <p:ph type="title"/>
          </p:nvPr>
        </p:nvSpPr>
        <p:spPr/>
        <p:txBody>
          <a:bodyPr/>
          <a:lstStyle/>
          <a:p>
            <a:r>
              <a:rPr lang="zh-CN" altLang="en-US" dirty="0"/>
              <a:t>问一问</a:t>
            </a:r>
          </a:p>
        </p:txBody>
      </p:sp>
      <p:sp>
        <p:nvSpPr>
          <p:cNvPr id="4" name="文本框 3">
            <a:extLst>
              <a:ext uri="{FF2B5EF4-FFF2-40B4-BE49-F238E27FC236}">
                <a16:creationId xmlns:a16="http://schemas.microsoft.com/office/drawing/2014/main" id="{B28C4BD5-90BB-16B2-3E06-F737ED068FFF}"/>
              </a:ext>
            </a:extLst>
          </p:cNvPr>
          <p:cNvSpPr txBox="1"/>
          <p:nvPr/>
        </p:nvSpPr>
        <p:spPr>
          <a:xfrm>
            <a:off x="252049" y="3156281"/>
            <a:ext cx="3251339" cy="1752531"/>
          </a:xfrm>
          <a:prstGeom prst="rect">
            <a:avLst/>
          </a:prstGeom>
          <a:noFill/>
        </p:spPr>
        <p:txBody>
          <a:bodyPr wrap="square">
            <a:spAutoFit/>
          </a:bodyPr>
          <a:lstStyle/>
          <a:p>
            <a:pPr>
              <a:lnSpc>
                <a:spcPts val="3260"/>
              </a:lnSpc>
            </a:pPr>
            <a:r>
              <a:rPr lang="zh-CN" altLang="en-US"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你认为“把一座城市被铲平刮净，石头、木头、尘土都抛在水中”的可能性大吗？</a:t>
            </a:r>
            <a:endParaRPr lang="zh-CN" altLang="en-US" sz="2400" dirty="0">
              <a:latin typeface="Microsoft YaHei" panose="020B0503020204020204" pitchFamily="34" charset="-122"/>
              <a:ea typeface="Microsoft YaHei" panose="020B0503020204020204" pitchFamily="34" charset="-122"/>
            </a:endParaRPr>
          </a:p>
        </p:txBody>
      </p:sp>
      <p:pic>
        <p:nvPicPr>
          <p:cNvPr id="8" name="图片 7">
            <a:extLst>
              <a:ext uri="{FF2B5EF4-FFF2-40B4-BE49-F238E27FC236}">
                <a16:creationId xmlns:a16="http://schemas.microsoft.com/office/drawing/2014/main" id="{1A04A41A-8BCA-E694-36DD-8925CC713C56}"/>
              </a:ext>
            </a:extLst>
          </p:cNvPr>
          <p:cNvPicPr>
            <a:picLocks noChangeAspect="1"/>
          </p:cNvPicPr>
          <p:nvPr/>
        </p:nvPicPr>
        <p:blipFill>
          <a:blip r:embed="rId4"/>
          <a:stretch>
            <a:fillRect/>
          </a:stretch>
        </p:blipFill>
        <p:spPr>
          <a:xfrm>
            <a:off x="3675941" y="3268679"/>
            <a:ext cx="5216010" cy="3711063"/>
          </a:xfrm>
          <a:prstGeom prst="rect">
            <a:avLst/>
          </a:prstGeom>
        </p:spPr>
      </p:pic>
      <p:pic>
        <p:nvPicPr>
          <p:cNvPr id="12" name="图片 11">
            <a:extLst>
              <a:ext uri="{FF2B5EF4-FFF2-40B4-BE49-F238E27FC236}">
                <a16:creationId xmlns:a16="http://schemas.microsoft.com/office/drawing/2014/main" id="{EC22FAFD-A5D5-A7A2-C2F1-DD20C292664D}"/>
              </a:ext>
            </a:extLst>
          </p:cNvPr>
          <p:cNvPicPr>
            <a:picLocks noChangeAspect="1"/>
          </p:cNvPicPr>
          <p:nvPr/>
        </p:nvPicPr>
        <p:blipFill>
          <a:blip r:embed="rId5"/>
          <a:stretch>
            <a:fillRect/>
          </a:stretch>
        </p:blipFill>
        <p:spPr>
          <a:xfrm>
            <a:off x="675891" y="1749979"/>
            <a:ext cx="836385" cy="1158699"/>
          </a:xfrm>
          <a:prstGeom prst="rect">
            <a:avLst/>
          </a:prstGeom>
        </p:spPr>
      </p:pic>
      <p:pic>
        <p:nvPicPr>
          <p:cNvPr id="19" name="图片 18">
            <a:extLst>
              <a:ext uri="{FF2B5EF4-FFF2-40B4-BE49-F238E27FC236}">
                <a16:creationId xmlns:a16="http://schemas.microsoft.com/office/drawing/2014/main" id="{068180A9-037F-1B9A-DA31-838FE4913C62}"/>
              </a:ext>
            </a:extLst>
          </p:cNvPr>
          <p:cNvPicPr>
            <a:picLocks noChangeAspect="1"/>
          </p:cNvPicPr>
          <p:nvPr/>
        </p:nvPicPr>
        <p:blipFill>
          <a:blip r:embed="rId6"/>
          <a:stretch>
            <a:fillRect/>
          </a:stretch>
        </p:blipFill>
        <p:spPr>
          <a:xfrm rot="982076">
            <a:off x="7403657" y="1300479"/>
            <a:ext cx="1102207" cy="1102207"/>
          </a:xfrm>
          <a:prstGeom prst="rect">
            <a:avLst/>
          </a:prstGeom>
        </p:spPr>
      </p:pic>
    </p:spTree>
    <p:extLst>
      <p:ext uri="{BB962C8B-B14F-4D97-AF65-F5344CB8AC3E}">
        <p14:creationId xmlns:p14="http://schemas.microsoft.com/office/powerpoint/2010/main" val="222063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nodeType="afterEffect">
                                  <p:stCondLst>
                                    <p:cond delay="500"/>
                                  </p:stCondLst>
                                  <p:childTnLst>
                                    <p:animRot by="21600000">
                                      <p:cBhvr>
                                        <p:cTn id="6" dur="3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7BA62-CC30-5DD0-FD0F-EB4700037628}"/>
              </a:ext>
            </a:extLst>
          </p:cNvPr>
          <p:cNvSpPr>
            <a:spLocks noGrp="1"/>
          </p:cNvSpPr>
          <p:nvPr>
            <p:ph type="title"/>
          </p:nvPr>
        </p:nvSpPr>
        <p:spPr/>
        <p:txBody>
          <a:bodyPr/>
          <a:lstStyle/>
          <a:p>
            <a:r>
              <a:rPr lang="zh-CN" altLang="en-US" dirty="0"/>
              <a:t>不可能的事发生了！</a:t>
            </a:r>
          </a:p>
        </p:txBody>
      </p:sp>
      <p:sp>
        <p:nvSpPr>
          <p:cNvPr id="4" name="文本框 3">
            <a:extLst>
              <a:ext uri="{FF2B5EF4-FFF2-40B4-BE49-F238E27FC236}">
                <a16:creationId xmlns:a16="http://schemas.microsoft.com/office/drawing/2014/main" id="{8131F21A-2141-2F2A-61B8-CF17665E71CD}"/>
              </a:ext>
            </a:extLst>
          </p:cNvPr>
          <p:cNvSpPr txBox="1"/>
          <p:nvPr/>
        </p:nvSpPr>
        <p:spPr>
          <a:xfrm>
            <a:off x="1104347" y="5203603"/>
            <a:ext cx="2902157" cy="1200329"/>
          </a:xfrm>
          <a:prstGeom prst="rect">
            <a:avLst/>
          </a:prstGeom>
          <a:solidFill>
            <a:srgbClr val="FFC000"/>
          </a:solidFill>
        </p:spPr>
        <p:txBody>
          <a:bodyPr wrap="square">
            <a:spAutoFit/>
          </a:bodyPr>
          <a:lstStyle/>
          <a:p>
            <a:pPr algn="ct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亚历山大大帝</a:t>
            </a:r>
            <a:r>
              <a:rPr lang="en-US"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p>
          <a:p>
            <a:pPr algn="ct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欧洲历史上最伟大的军事统帅</a:t>
            </a:r>
            <a:endParaRPr lang="zh-CN" altLang="en-US" sz="2400" dirty="0">
              <a:latin typeface="Microsoft YaHei" panose="020B0503020204020204" pitchFamily="34" charset="-122"/>
              <a:ea typeface="Microsoft YaHei" panose="020B0503020204020204" pitchFamily="34" charset="-122"/>
            </a:endParaRPr>
          </a:p>
        </p:txBody>
      </p:sp>
      <p:sp>
        <p:nvSpPr>
          <p:cNvPr id="5" name="标题 1">
            <a:extLst>
              <a:ext uri="{FF2B5EF4-FFF2-40B4-BE49-F238E27FC236}">
                <a16:creationId xmlns:a16="http://schemas.microsoft.com/office/drawing/2014/main" id="{F2F94F8E-A177-A187-5EE0-B901B5F46C3B}"/>
              </a:ext>
            </a:extLst>
          </p:cNvPr>
          <p:cNvSpPr txBox="1">
            <a:spLocks/>
          </p:cNvSpPr>
          <p:nvPr/>
        </p:nvSpPr>
        <p:spPr>
          <a:xfrm>
            <a:off x="4572000" y="2683522"/>
            <a:ext cx="3678255" cy="3102429"/>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algn="l">
              <a:lnSpc>
                <a:spcPts val="3860"/>
              </a:lnSpc>
              <a:spcBef>
                <a:spcPts val="1200"/>
              </a:spcBef>
            </a:pPr>
            <a:r>
              <a:rPr lang="zh-CN" altLang="en-US" sz="2800" b="0" dirty="0"/>
              <a:t>亚历山大大帝应验了以西结对推罗陆城发的预言：</a:t>
            </a:r>
            <a:endParaRPr lang="en-US" altLang="zh-CN" sz="2800" b="0" dirty="0"/>
          </a:p>
          <a:p>
            <a:pPr algn="l">
              <a:lnSpc>
                <a:spcPts val="3860"/>
              </a:lnSpc>
              <a:spcBef>
                <a:spcPts val="1200"/>
              </a:spcBef>
            </a:pPr>
            <a:r>
              <a:rPr lang="zh-CN" altLang="en-US" sz="2800" b="0" dirty="0"/>
              <a:t>推罗</a:t>
            </a:r>
            <a:r>
              <a:rPr lang="zh-CN" altLang="zh-CN" sz="2800" b="0" kern="0" dirty="0">
                <a:effectLst/>
                <a:cs typeface="Times New Roman" panose="02020603050405020304" pitchFamily="18" charset="0"/>
              </a:rPr>
              <a:t>被铲平刮净，石头、木头、尘土都抛在水中”</a:t>
            </a:r>
            <a:endParaRPr lang="zh-CN" altLang="en-US" sz="2800" b="0" dirty="0"/>
          </a:p>
        </p:txBody>
      </p:sp>
      <p:pic>
        <p:nvPicPr>
          <p:cNvPr id="6" name="图片 5">
            <a:extLst>
              <a:ext uri="{FF2B5EF4-FFF2-40B4-BE49-F238E27FC236}">
                <a16:creationId xmlns:a16="http://schemas.microsoft.com/office/drawing/2014/main" id="{2BDAAEB7-2E28-6D83-5C39-275849B1504B}"/>
              </a:ext>
            </a:extLst>
          </p:cNvPr>
          <p:cNvPicPr>
            <a:picLocks noChangeAspect="1"/>
          </p:cNvPicPr>
          <p:nvPr/>
        </p:nvPicPr>
        <p:blipFill rotWithShape="1">
          <a:blip r:embed="rId3"/>
          <a:srcRect t="14094"/>
          <a:stretch/>
        </p:blipFill>
        <p:spPr>
          <a:xfrm>
            <a:off x="1104347" y="1635548"/>
            <a:ext cx="2902157" cy="35426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6355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B3034AF-6504-3D73-816A-242767A94D42}"/>
              </a:ext>
            </a:extLst>
          </p:cNvPr>
          <p:cNvPicPr>
            <a:picLocks noChangeAspect="1"/>
          </p:cNvPicPr>
          <p:nvPr/>
        </p:nvPicPr>
        <p:blipFill>
          <a:blip r:embed="rId3"/>
          <a:stretch>
            <a:fillRect/>
          </a:stretch>
        </p:blipFill>
        <p:spPr>
          <a:xfrm>
            <a:off x="-702680" y="-721472"/>
            <a:ext cx="10596248" cy="7986921"/>
          </a:xfrm>
          <a:prstGeom prst="rect">
            <a:avLst/>
          </a:prstGeom>
        </p:spPr>
      </p:pic>
      <p:sp>
        <p:nvSpPr>
          <p:cNvPr id="2" name="标题 1">
            <a:extLst>
              <a:ext uri="{FF2B5EF4-FFF2-40B4-BE49-F238E27FC236}">
                <a16:creationId xmlns:a16="http://schemas.microsoft.com/office/drawing/2014/main" id="{CE95707A-2E4F-BCA3-A768-1026CF9782DD}"/>
              </a:ext>
            </a:extLst>
          </p:cNvPr>
          <p:cNvSpPr>
            <a:spLocks noGrp="1"/>
          </p:cNvSpPr>
          <p:nvPr>
            <p:ph type="title" idx="4294967295"/>
          </p:nvPr>
        </p:nvSpPr>
        <p:spPr>
          <a:xfrm>
            <a:off x="4986161" y="1228602"/>
            <a:ext cx="3055870" cy="4191297"/>
          </a:xfrm>
          <a:prstGeom prst="rect">
            <a:avLst/>
          </a:prstGeom>
        </p:spPr>
        <p:txBody>
          <a:bodyPr/>
          <a:lstStyle/>
          <a:p>
            <a:pPr algn="l">
              <a:lnSpc>
                <a:spcPts val="3580"/>
              </a:lnSpc>
            </a:pPr>
            <a:r>
              <a:rPr lang="zh-CN" altLang="zh-CN" sz="2400" kern="0" dirty="0">
                <a:effectLst/>
                <a:latin typeface="Kaiti SC" panose="02010600040101010101" pitchFamily="2" charset="-122"/>
                <a:ea typeface="Kaiti SC" panose="02010600040101010101" pitchFamily="2" charset="-122"/>
                <a:cs typeface="Times New Roman" panose="02020603050405020304" pitchFamily="18" charset="0"/>
              </a:rPr>
              <a:t>在公元前</a:t>
            </a:r>
            <a:r>
              <a:rPr lang="en-US" altLang="zh-CN" sz="2400" kern="0" dirty="0">
                <a:effectLst/>
                <a:latin typeface="Kaiti SC" panose="02010600040101010101" pitchFamily="2" charset="-122"/>
                <a:ea typeface="Kaiti SC" panose="02010600040101010101" pitchFamily="2" charset="-122"/>
                <a:cs typeface="Times New Roman" panose="02020603050405020304" pitchFamily="18" charset="0"/>
              </a:rPr>
              <a:t>300</a:t>
            </a:r>
            <a:r>
              <a:rPr lang="zh-CN" altLang="zh-CN" sz="2400" kern="0" dirty="0">
                <a:effectLst/>
                <a:latin typeface="Kaiti SC" panose="02010600040101010101" pitchFamily="2" charset="-122"/>
                <a:ea typeface="Kaiti SC" panose="02010600040101010101" pitchFamily="2" charset="-122"/>
                <a:cs typeface="Times New Roman" panose="02020603050405020304" pitchFamily="18" charset="0"/>
              </a:rPr>
              <a:t>多年的时候，亚历山大率领他军队的几万人马，花了九个月的时间来挖掘推罗</a:t>
            </a:r>
            <a:r>
              <a:rPr lang="zh-CN" altLang="en-US" sz="2400" kern="0" dirty="0">
                <a:effectLst/>
                <a:latin typeface="Kaiti SC" panose="02010600040101010101" pitchFamily="2" charset="-122"/>
                <a:ea typeface="Kaiti SC" panose="02010600040101010101" pitchFamily="2" charset="-122"/>
                <a:cs typeface="Times New Roman" panose="02020603050405020304" pitchFamily="18" charset="0"/>
              </a:rPr>
              <a:t>陆</a:t>
            </a:r>
            <a:r>
              <a:rPr lang="zh-CN" altLang="zh-CN" sz="2400" kern="0" dirty="0">
                <a:effectLst/>
                <a:latin typeface="Kaiti SC" panose="02010600040101010101" pitchFamily="2" charset="-122"/>
                <a:ea typeface="Kaiti SC" panose="02010600040101010101" pitchFamily="2" charset="-122"/>
                <a:cs typeface="Times New Roman" panose="02020603050405020304" pitchFamily="18" charset="0"/>
              </a:rPr>
              <a:t>城。他们把推罗城里的每一砖、每一瓦都挖了出来、还把地上的尘土都刮尽了，扔进海里。</a:t>
            </a:r>
            <a:endParaRPr lang="zh-CN" altLang="en-US" sz="4400" dirty="0">
              <a:latin typeface="Kaiti SC" panose="02010600040101010101" pitchFamily="2" charset="-122"/>
              <a:ea typeface="Kaiti SC" panose="02010600040101010101" pitchFamily="2" charset="-122"/>
            </a:endParaRPr>
          </a:p>
        </p:txBody>
      </p:sp>
      <p:pic>
        <p:nvPicPr>
          <p:cNvPr id="3" name="Picture 1">
            <a:extLst>
              <a:ext uri="{FF2B5EF4-FFF2-40B4-BE49-F238E27FC236}">
                <a16:creationId xmlns:a16="http://schemas.microsoft.com/office/drawing/2014/main" id="{5F268E95-A154-8F99-C627-7525E25639BD}"/>
              </a:ext>
            </a:extLst>
          </p:cNvPr>
          <p:cNvPicPr>
            <a:picLocks noChangeAspect="1"/>
          </p:cNvPicPr>
          <p:nvPr/>
        </p:nvPicPr>
        <p:blipFill rotWithShape="1">
          <a:blip r:embed="rId4"/>
          <a:srcRect l="1833" t="6580" r="40556" b="7950"/>
          <a:stretch/>
        </p:blipFill>
        <p:spPr>
          <a:xfrm>
            <a:off x="716274" y="1273817"/>
            <a:ext cx="3418120" cy="4310365"/>
          </a:xfrm>
          <a:prstGeom prst="rect">
            <a:avLst/>
          </a:prstGeom>
          <a:solidFill>
            <a:srgbClr val="FFFFFF">
              <a:shade val="85000"/>
            </a:srgbClr>
          </a:solidFill>
          <a:ln w="28575" cap="sq">
            <a:noFill/>
            <a:miter lim="800000"/>
          </a:ln>
          <a:effectLst/>
        </p:spPr>
      </p:pic>
    </p:spTree>
    <p:extLst>
      <p:ext uri="{BB962C8B-B14F-4D97-AF65-F5344CB8AC3E}">
        <p14:creationId xmlns:p14="http://schemas.microsoft.com/office/powerpoint/2010/main" val="2843054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D275772-54F2-66D9-F2CE-01FD26DCA6CD}"/>
              </a:ext>
            </a:extLst>
          </p:cNvPr>
          <p:cNvPicPr>
            <a:picLocks noChangeAspect="1"/>
          </p:cNvPicPr>
          <p:nvPr/>
        </p:nvPicPr>
        <p:blipFill>
          <a:blip r:embed="rId3"/>
          <a:stretch>
            <a:fillRect/>
          </a:stretch>
        </p:blipFill>
        <p:spPr>
          <a:xfrm>
            <a:off x="-702680" y="-721472"/>
            <a:ext cx="10596248" cy="7986921"/>
          </a:xfrm>
          <a:prstGeom prst="rect">
            <a:avLst/>
          </a:prstGeom>
        </p:spPr>
      </p:pic>
      <p:pic>
        <p:nvPicPr>
          <p:cNvPr id="14" name="图片 13">
            <a:extLst>
              <a:ext uri="{FF2B5EF4-FFF2-40B4-BE49-F238E27FC236}">
                <a16:creationId xmlns:a16="http://schemas.microsoft.com/office/drawing/2014/main" id="{8CB62403-1012-0359-99BA-1B1D1D12C774}"/>
              </a:ext>
            </a:extLst>
          </p:cNvPr>
          <p:cNvPicPr>
            <a:picLocks noChangeAspect="1"/>
          </p:cNvPicPr>
          <p:nvPr/>
        </p:nvPicPr>
        <p:blipFill rotWithShape="1">
          <a:blip r:embed="rId4"/>
          <a:srcRect l="1659" t="2371" r="58825" b="2462"/>
          <a:stretch/>
        </p:blipFill>
        <p:spPr>
          <a:xfrm>
            <a:off x="720466" y="1084019"/>
            <a:ext cx="3419397" cy="5021098"/>
          </a:xfrm>
          <a:prstGeom prst="rect">
            <a:avLst/>
          </a:prstGeom>
          <a:ln w="12700">
            <a:solidFill>
              <a:schemeClr val="tx1"/>
            </a:solidFill>
          </a:ln>
        </p:spPr>
      </p:pic>
      <p:sp>
        <p:nvSpPr>
          <p:cNvPr id="12" name="任意形状 11">
            <a:extLst>
              <a:ext uri="{FF2B5EF4-FFF2-40B4-BE49-F238E27FC236}">
                <a16:creationId xmlns:a16="http://schemas.microsoft.com/office/drawing/2014/main" id="{626216DD-4A7C-D980-A74D-F8DB4852260A}"/>
              </a:ext>
            </a:extLst>
          </p:cNvPr>
          <p:cNvSpPr/>
          <p:nvPr/>
        </p:nvSpPr>
        <p:spPr>
          <a:xfrm rot="7103471">
            <a:off x="2071756" y="2751842"/>
            <a:ext cx="752989" cy="1144770"/>
          </a:xfrm>
          <a:custGeom>
            <a:avLst/>
            <a:gdLst>
              <a:gd name="connsiteX0" fmla="*/ 339591 w 752989"/>
              <a:gd name="connsiteY0" fmla="*/ 1104591 h 1144770"/>
              <a:gd name="connsiteX1" fmla="*/ 9224 w 752989"/>
              <a:gd name="connsiteY1" fmla="*/ 493366 h 1144770"/>
              <a:gd name="connsiteX2" fmla="*/ 40178 w 752989"/>
              <a:gd name="connsiteY2" fmla="*/ 389592 h 1144770"/>
              <a:gd name="connsiteX3" fmla="*/ 210029 w 752989"/>
              <a:gd name="connsiteY3" fmla="*/ 297788 h 1144770"/>
              <a:gd name="connsiteX4" fmla="*/ 295060 w 752989"/>
              <a:gd name="connsiteY4" fmla="*/ 0 h 1144770"/>
              <a:gd name="connsiteX5" fmla="*/ 362861 w 752989"/>
              <a:gd name="connsiteY5" fmla="*/ 237445 h 1144770"/>
              <a:gd name="connsiteX6" fmla="*/ 367921 w 752989"/>
              <a:gd name="connsiteY6" fmla="*/ 237941 h 1144770"/>
              <a:gd name="connsiteX7" fmla="*/ 413397 w 752989"/>
              <a:gd name="connsiteY7" fmla="*/ 274911 h 1144770"/>
              <a:gd name="connsiteX8" fmla="*/ 743764 w 752989"/>
              <a:gd name="connsiteY8" fmla="*/ 886136 h 1144770"/>
              <a:gd name="connsiteX9" fmla="*/ 712811 w 752989"/>
              <a:gd name="connsiteY9" fmla="*/ 989910 h 1144770"/>
              <a:gd name="connsiteX10" fmla="*/ 443365 w 752989"/>
              <a:gd name="connsiteY10" fmla="*/ 1135545 h 1144770"/>
              <a:gd name="connsiteX11" fmla="*/ 339591 w 752989"/>
              <a:gd name="connsiteY11" fmla="*/ 1104591 h 11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2989" h="1144770">
                <a:moveTo>
                  <a:pt x="339591" y="1104591"/>
                </a:moveTo>
                <a:lnTo>
                  <a:pt x="9224" y="493366"/>
                </a:lnTo>
                <a:cubicBezTo>
                  <a:pt x="-10885" y="456162"/>
                  <a:pt x="2974" y="409701"/>
                  <a:pt x="40178" y="389592"/>
                </a:cubicBezTo>
                <a:lnTo>
                  <a:pt x="210029" y="297788"/>
                </a:lnTo>
                <a:lnTo>
                  <a:pt x="295060" y="0"/>
                </a:lnTo>
                <a:lnTo>
                  <a:pt x="362861" y="237445"/>
                </a:lnTo>
                <a:lnTo>
                  <a:pt x="367921" y="237941"/>
                </a:lnTo>
                <a:cubicBezTo>
                  <a:pt x="386701" y="243543"/>
                  <a:pt x="403343" y="256308"/>
                  <a:pt x="413397" y="274911"/>
                </a:cubicBezTo>
                <a:lnTo>
                  <a:pt x="743764" y="886136"/>
                </a:lnTo>
                <a:cubicBezTo>
                  <a:pt x="763873" y="923340"/>
                  <a:pt x="750015" y="969801"/>
                  <a:pt x="712811" y="989910"/>
                </a:cubicBezTo>
                <a:lnTo>
                  <a:pt x="443365" y="1135545"/>
                </a:lnTo>
                <a:cubicBezTo>
                  <a:pt x="406161" y="1155654"/>
                  <a:pt x="359700" y="1141796"/>
                  <a:pt x="339591" y="1104591"/>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dirty="0"/>
          </a:p>
        </p:txBody>
      </p:sp>
      <p:sp>
        <p:nvSpPr>
          <p:cNvPr id="2" name="标题 1">
            <a:extLst>
              <a:ext uri="{FF2B5EF4-FFF2-40B4-BE49-F238E27FC236}">
                <a16:creationId xmlns:a16="http://schemas.microsoft.com/office/drawing/2014/main" id="{CE95707A-2E4F-BCA3-A768-1026CF9782DD}"/>
              </a:ext>
            </a:extLst>
          </p:cNvPr>
          <p:cNvSpPr>
            <a:spLocks noGrp="1"/>
          </p:cNvSpPr>
          <p:nvPr>
            <p:ph type="title" idx="4294967295"/>
          </p:nvPr>
        </p:nvSpPr>
        <p:spPr>
          <a:xfrm>
            <a:off x="4876800" y="1084019"/>
            <a:ext cx="3222896" cy="4714871"/>
          </a:xfrm>
          <a:prstGeom prst="rect">
            <a:avLst/>
          </a:prstGeom>
        </p:spPr>
        <p:txBody>
          <a:bodyPr/>
          <a:lstStyle/>
          <a:p>
            <a:pPr algn="l">
              <a:lnSpc>
                <a:spcPts val="3280"/>
              </a:lnSpc>
            </a:pPr>
            <a:r>
              <a:rPr lang="zh-CN" altLang="en-US" sz="2400" kern="0" dirty="0">
                <a:effectLst/>
                <a:latin typeface="Kaiti SC" panose="02010600040101010101" pitchFamily="2" charset="-122"/>
                <a:ea typeface="Kaiti SC" panose="02010600040101010101" pitchFamily="2" charset="-122"/>
                <a:cs typeface="Times New Roman" panose="02020603050405020304" pitchFamily="18" charset="0"/>
              </a:rPr>
              <a:t>公元前</a:t>
            </a:r>
            <a:r>
              <a:rPr lang="en-US" altLang="zh-CN" sz="2400" kern="0" dirty="0">
                <a:effectLst/>
                <a:latin typeface="Kaiti SC" panose="02010600040101010101" pitchFamily="2" charset="-122"/>
                <a:ea typeface="Kaiti SC" panose="02010600040101010101" pitchFamily="2" charset="-122"/>
                <a:cs typeface="Times New Roman" panose="02020603050405020304" pitchFamily="18" charset="0"/>
              </a:rPr>
              <a:t>332</a:t>
            </a:r>
            <a:r>
              <a:rPr lang="zh-CN" altLang="en-US" sz="2400" kern="0" dirty="0">
                <a:effectLst/>
                <a:latin typeface="Kaiti SC" panose="02010600040101010101" pitchFamily="2" charset="-122"/>
                <a:ea typeface="Kaiti SC" panose="02010600040101010101" pitchFamily="2" charset="-122"/>
                <a:cs typeface="Times New Roman" panose="02020603050405020304" pitchFamily="18" charset="0"/>
              </a:rPr>
              <a:t>年，亚历山大大帝战胜波斯帝国，沿着巴勒斯坦的海岸进军。</a:t>
            </a:r>
            <a:br>
              <a:rPr lang="zh-CN" altLang="en-US" sz="2400" kern="0" dirty="0">
                <a:effectLst/>
                <a:latin typeface="Kaiti SC" panose="02010600040101010101" pitchFamily="2" charset="-122"/>
                <a:ea typeface="Kaiti SC" panose="02010600040101010101" pitchFamily="2" charset="-122"/>
                <a:cs typeface="Times New Roman" panose="02020603050405020304" pitchFamily="18" charset="0"/>
              </a:rPr>
            </a:br>
            <a:r>
              <a:rPr lang="zh-CN" altLang="en-US" sz="2400" kern="0" dirty="0">
                <a:effectLst/>
                <a:latin typeface="Kaiti SC" panose="02010600040101010101" pitchFamily="2" charset="-122"/>
                <a:ea typeface="Kaiti SC" panose="02010600040101010101" pitchFamily="2" charset="-122"/>
                <a:cs typeface="Times New Roman" panose="02020603050405020304" pitchFamily="18" charset="0"/>
              </a:rPr>
              <a:t>由于大家都知道亚历山大的军队具有超强的作战能力，所以巴勒斯坦周边的很多城邦都选择在亚历山大攻打他们之前，就主动向亚历山大投降了。</a:t>
            </a:r>
            <a:endParaRPr lang="zh-CN" altLang="en-US" sz="4400" dirty="0">
              <a:latin typeface="Kaiti SC" panose="02010600040101010101" pitchFamily="2" charset="-122"/>
              <a:ea typeface="Kaiti SC" panose="02010600040101010101" pitchFamily="2" charset="-122"/>
            </a:endParaRPr>
          </a:p>
        </p:txBody>
      </p:sp>
      <p:sp>
        <p:nvSpPr>
          <p:cNvPr id="8" name="文本框 7">
            <a:extLst>
              <a:ext uri="{FF2B5EF4-FFF2-40B4-BE49-F238E27FC236}">
                <a16:creationId xmlns:a16="http://schemas.microsoft.com/office/drawing/2014/main" id="{E9F4E952-63E6-035F-793A-BC152C466FED}"/>
              </a:ext>
            </a:extLst>
          </p:cNvPr>
          <p:cNvSpPr txBox="1"/>
          <p:nvPr/>
        </p:nvSpPr>
        <p:spPr>
          <a:xfrm>
            <a:off x="720466" y="714687"/>
            <a:ext cx="3387969" cy="369332"/>
          </a:xfrm>
          <a:prstGeom prst="rect">
            <a:avLst/>
          </a:prstGeom>
          <a:noFill/>
        </p:spPr>
        <p:txBody>
          <a:bodyPr wrap="square" rtlCol="0">
            <a:spAutoFit/>
          </a:bodyPr>
          <a:lstStyle/>
          <a:p>
            <a:pPr algn="ctr"/>
            <a:r>
              <a:rPr kumimoji="1" lang="zh-CN" altLang="en-US" b="1" dirty="0">
                <a:latin typeface="Kaiti SC Black" panose="02010600040101010101" pitchFamily="2" charset="-122"/>
                <a:ea typeface="Kaiti SC Black" panose="02010600040101010101" pitchFamily="2" charset="-122"/>
              </a:rPr>
              <a:t>亚历山大的远征路线</a:t>
            </a:r>
          </a:p>
        </p:txBody>
      </p:sp>
      <p:sp>
        <p:nvSpPr>
          <p:cNvPr id="13" name="文本框 12">
            <a:extLst>
              <a:ext uri="{FF2B5EF4-FFF2-40B4-BE49-F238E27FC236}">
                <a16:creationId xmlns:a16="http://schemas.microsoft.com/office/drawing/2014/main" id="{1B01FFF4-00EF-13D1-1E0C-124E4657CFF5}"/>
              </a:ext>
            </a:extLst>
          </p:cNvPr>
          <p:cNvSpPr txBox="1"/>
          <p:nvPr/>
        </p:nvSpPr>
        <p:spPr>
          <a:xfrm>
            <a:off x="1949294" y="3036764"/>
            <a:ext cx="800219" cy="461665"/>
          </a:xfrm>
          <a:prstGeom prst="rect">
            <a:avLst/>
          </a:prstGeom>
          <a:noFill/>
        </p:spPr>
        <p:txBody>
          <a:bodyPr wrap="none" rtlCol="0">
            <a:spAutoFit/>
          </a:bodyPr>
          <a:lstStyle/>
          <a:p>
            <a:r>
              <a:rPr kumimoji="1" lang="zh-CN" altLang="en-US" sz="2400" b="1" dirty="0">
                <a:latin typeface="Microsoft YaHei" panose="020B0503020204020204" pitchFamily="34" charset="-122"/>
                <a:ea typeface="Microsoft YaHei" panose="020B0503020204020204" pitchFamily="34" charset="-122"/>
              </a:rPr>
              <a:t>推罗</a:t>
            </a:r>
          </a:p>
        </p:txBody>
      </p:sp>
    </p:spTree>
    <p:extLst>
      <p:ext uri="{BB962C8B-B14F-4D97-AF65-F5344CB8AC3E}">
        <p14:creationId xmlns:p14="http://schemas.microsoft.com/office/powerpoint/2010/main" val="7308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FA81218-273B-4F92-E588-A4932154D2A2}"/>
              </a:ext>
            </a:extLst>
          </p:cNvPr>
          <p:cNvPicPr>
            <a:picLocks noChangeAspect="1"/>
          </p:cNvPicPr>
          <p:nvPr/>
        </p:nvPicPr>
        <p:blipFill>
          <a:blip r:embed="rId3"/>
          <a:stretch>
            <a:fillRect/>
          </a:stretch>
        </p:blipFill>
        <p:spPr>
          <a:xfrm>
            <a:off x="-702680" y="-721472"/>
            <a:ext cx="10596248" cy="7986921"/>
          </a:xfrm>
          <a:prstGeom prst="rect">
            <a:avLst/>
          </a:prstGeom>
        </p:spPr>
      </p:pic>
      <p:sp>
        <p:nvSpPr>
          <p:cNvPr id="2" name="标题 1">
            <a:extLst>
              <a:ext uri="{FF2B5EF4-FFF2-40B4-BE49-F238E27FC236}">
                <a16:creationId xmlns:a16="http://schemas.microsoft.com/office/drawing/2014/main" id="{CE95707A-2E4F-BCA3-A768-1026CF9782DD}"/>
              </a:ext>
            </a:extLst>
          </p:cNvPr>
          <p:cNvSpPr>
            <a:spLocks noGrp="1"/>
          </p:cNvSpPr>
          <p:nvPr>
            <p:ph type="title" idx="4294967295"/>
          </p:nvPr>
        </p:nvSpPr>
        <p:spPr>
          <a:xfrm>
            <a:off x="4986161" y="1274561"/>
            <a:ext cx="3055870" cy="4191297"/>
          </a:xfrm>
          <a:prstGeom prst="rect">
            <a:avLst/>
          </a:prstGeom>
        </p:spPr>
        <p:txBody>
          <a:bodyPr/>
          <a:lstStyle/>
          <a:p>
            <a:pPr algn="l">
              <a:lnSpc>
                <a:spcPts val="3580"/>
              </a:lnSpc>
            </a:pPr>
            <a:r>
              <a:rPr lang="zh-CN" altLang="en-US" sz="2400" kern="0" dirty="0">
                <a:effectLst/>
                <a:latin typeface="Kaiti SC" panose="02010600040101010101" pitchFamily="2" charset="-122"/>
                <a:ea typeface="Kaiti SC" panose="02010600040101010101" pitchFamily="2" charset="-122"/>
                <a:cs typeface="Times New Roman" panose="02020603050405020304" pitchFamily="18" charset="0"/>
              </a:rPr>
              <a:t>但推罗岛城和这些城邦不一样，他并没有主动归降亚历山大。这下，可引起了有“常胜将军”之称的亚历山大大帝的征服欲了。有着雄心壮志的他一定要拿下推罗岛城。</a:t>
            </a:r>
            <a:endParaRPr lang="zh-CN" altLang="en-US" sz="4400" dirty="0">
              <a:latin typeface="Kaiti SC" panose="02010600040101010101" pitchFamily="2" charset="-122"/>
              <a:ea typeface="Kaiti SC" panose="02010600040101010101" pitchFamily="2" charset="-122"/>
            </a:endParaRPr>
          </a:p>
        </p:txBody>
      </p:sp>
      <p:pic>
        <p:nvPicPr>
          <p:cNvPr id="4" name="Picture 6">
            <a:extLst>
              <a:ext uri="{FF2B5EF4-FFF2-40B4-BE49-F238E27FC236}">
                <a16:creationId xmlns:a16="http://schemas.microsoft.com/office/drawing/2014/main" id="{3FEDFFE3-BD0B-8A4E-B964-58FD588DAB29}"/>
              </a:ext>
            </a:extLst>
          </p:cNvPr>
          <p:cNvPicPr>
            <a:picLocks noChangeAspect="1"/>
          </p:cNvPicPr>
          <p:nvPr/>
        </p:nvPicPr>
        <p:blipFill>
          <a:blip r:embed="rId4"/>
          <a:stretch>
            <a:fillRect/>
          </a:stretch>
        </p:blipFill>
        <p:spPr>
          <a:xfrm>
            <a:off x="744864" y="1301899"/>
            <a:ext cx="3412976" cy="2127101"/>
          </a:xfrm>
          <a:prstGeom prst="rect">
            <a:avLst/>
          </a:prstGeom>
          <a:solidFill>
            <a:srgbClr val="FFFFFF">
              <a:shade val="85000"/>
            </a:srgbClr>
          </a:solidFill>
          <a:ln w="28575" cap="sq">
            <a:noFill/>
            <a:miter lim="800000"/>
          </a:ln>
          <a:effectLst/>
        </p:spPr>
      </p:pic>
      <p:pic>
        <p:nvPicPr>
          <p:cNvPr id="5" name="Picture 3">
            <a:extLst>
              <a:ext uri="{FF2B5EF4-FFF2-40B4-BE49-F238E27FC236}">
                <a16:creationId xmlns:a16="http://schemas.microsoft.com/office/drawing/2014/main" id="{0F072CDE-50CA-A9E4-360A-2C29F93308F6}"/>
              </a:ext>
            </a:extLst>
          </p:cNvPr>
          <p:cNvPicPr>
            <a:picLocks noChangeAspect="1"/>
          </p:cNvPicPr>
          <p:nvPr/>
        </p:nvPicPr>
        <p:blipFill>
          <a:blip r:embed="rId5"/>
          <a:stretch>
            <a:fillRect/>
          </a:stretch>
        </p:blipFill>
        <p:spPr>
          <a:xfrm>
            <a:off x="749300" y="3500169"/>
            <a:ext cx="3414448" cy="1965689"/>
          </a:xfrm>
          <a:prstGeom prst="rect">
            <a:avLst/>
          </a:prstGeom>
          <a:solidFill>
            <a:srgbClr val="FFFFFF">
              <a:shade val="85000"/>
            </a:srgbClr>
          </a:solidFill>
          <a:ln w="28575" cap="sq">
            <a:noFill/>
            <a:miter lim="800000"/>
          </a:ln>
          <a:effectLst/>
        </p:spPr>
      </p:pic>
    </p:spTree>
    <p:extLst>
      <p:ext uri="{BB962C8B-B14F-4D97-AF65-F5344CB8AC3E}">
        <p14:creationId xmlns:p14="http://schemas.microsoft.com/office/powerpoint/2010/main" val="1340201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526CD91-E602-7DF1-D54E-C4134BA8A338}"/>
              </a:ext>
            </a:extLst>
          </p:cNvPr>
          <p:cNvPicPr>
            <a:picLocks noChangeAspect="1"/>
          </p:cNvPicPr>
          <p:nvPr/>
        </p:nvPicPr>
        <p:blipFill>
          <a:blip r:embed="rId3"/>
          <a:stretch>
            <a:fillRect/>
          </a:stretch>
        </p:blipFill>
        <p:spPr>
          <a:xfrm>
            <a:off x="-702680" y="-721472"/>
            <a:ext cx="10596248" cy="7986921"/>
          </a:xfrm>
          <a:prstGeom prst="rect">
            <a:avLst/>
          </a:prstGeom>
        </p:spPr>
      </p:pic>
      <p:sp>
        <p:nvSpPr>
          <p:cNvPr id="2" name="标题 1">
            <a:extLst>
              <a:ext uri="{FF2B5EF4-FFF2-40B4-BE49-F238E27FC236}">
                <a16:creationId xmlns:a16="http://schemas.microsoft.com/office/drawing/2014/main" id="{CE95707A-2E4F-BCA3-A768-1026CF9782DD}"/>
              </a:ext>
            </a:extLst>
          </p:cNvPr>
          <p:cNvSpPr>
            <a:spLocks noGrp="1"/>
          </p:cNvSpPr>
          <p:nvPr>
            <p:ph type="title" idx="4294967295"/>
          </p:nvPr>
        </p:nvSpPr>
        <p:spPr>
          <a:xfrm>
            <a:off x="5044777" y="1449770"/>
            <a:ext cx="3055870" cy="4191297"/>
          </a:xfrm>
          <a:prstGeom prst="rect">
            <a:avLst/>
          </a:prstGeom>
        </p:spPr>
        <p:txBody>
          <a:bodyPr/>
          <a:lstStyle/>
          <a:p>
            <a:pPr algn="l">
              <a:lnSpc>
                <a:spcPts val="3580"/>
              </a:lnSpc>
            </a:pPr>
            <a:r>
              <a:rPr lang="zh-CN" altLang="en-US" sz="2400" kern="0" dirty="0">
                <a:effectLst/>
                <a:latin typeface="Kaiti SC" panose="02010600040101010101" pitchFamily="2" charset="-122"/>
                <a:ea typeface="Kaiti SC" panose="02010600040101010101" pitchFamily="2" charset="-122"/>
                <a:cs typeface="Times New Roman" panose="02020603050405020304" pitchFamily="18" charset="0"/>
              </a:rPr>
              <a:t>但推罗岛城也不是好对付的，因为推罗人早在岛城修筑了高高的城墙，而且推罗岛城四面环海，又有海上舰队护卫，这就让岛城易守难攻。</a:t>
            </a:r>
            <a:endParaRPr lang="zh-CN" altLang="en-US" sz="4400" dirty="0">
              <a:latin typeface="Kaiti SC" panose="02010600040101010101" pitchFamily="2" charset="-122"/>
              <a:ea typeface="Kaiti SC" panose="02010600040101010101" pitchFamily="2" charset="-122"/>
            </a:endParaRPr>
          </a:p>
        </p:txBody>
      </p:sp>
      <p:pic>
        <p:nvPicPr>
          <p:cNvPr id="5" name="Picture 3">
            <a:extLst>
              <a:ext uri="{FF2B5EF4-FFF2-40B4-BE49-F238E27FC236}">
                <a16:creationId xmlns:a16="http://schemas.microsoft.com/office/drawing/2014/main" id="{0F072CDE-50CA-A9E4-360A-2C29F93308F6}"/>
              </a:ext>
            </a:extLst>
          </p:cNvPr>
          <p:cNvPicPr>
            <a:picLocks noChangeAspect="1"/>
          </p:cNvPicPr>
          <p:nvPr/>
        </p:nvPicPr>
        <p:blipFill>
          <a:blip r:embed="rId4"/>
          <a:stretch>
            <a:fillRect/>
          </a:stretch>
        </p:blipFill>
        <p:spPr>
          <a:xfrm>
            <a:off x="684777" y="3675378"/>
            <a:ext cx="3414448" cy="1965689"/>
          </a:xfrm>
          <a:prstGeom prst="rect">
            <a:avLst/>
          </a:prstGeom>
          <a:solidFill>
            <a:srgbClr val="FFFFFF">
              <a:shade val="85000"/>
            </a:srgbClr>
          </a:solidFill>
          <a:ln w="28575" cap="sq">
            <a:noFill/>
            <a:miter lim="800000"/>
          </a:ln>
          <a:effectLst/>
        </p:spPr>
      </p:pic>
      <p:pic>
        <p:nvPicPr>
          <p:cNvPr id="7" name="图片 6">
            <a:extLst>
              <a:ext uri="{FF2B5EF4-FFF2-40B4-BE49-F238E27FC236}">
                <a16:creationId xmlns:a16="http://schemas.microsoft.com/office/drawing/2014/main" id="{8AA5D96D-6B02-6478-A64D-FAFEE021E435}"/>
              </a:ext>
            </a:extLst>
          </p:cNvPr>
          <p:cNvPicPr>
            <a:picLocks noChangeAspect="1"/>
          </p:cNvPicPr>
          <p:nvPr/>
        </p:nvPicPr>
        <p:blipFill rotWithShape="1">
          <a:blip r:embed="rId5"/>
          <a:srcRect l="10951" t="28825" r="17892" b="-1"/>
          <a:stretch/>
        </p:blipFill>
        <p:spPr>
          <a:xfrm>
            <a:off x="684776" y="1043354"/>
            <a:ext cx="3414447" cy="2561492"/>
          </a:xfrm>
          <a:prstGeom prst="rect">
            <a:avLst/>
          </a:prstGeom>
        </p:spPr>
      </p:pic>
    </p:spTree>
    <p:extLst>
      <p:ext uri="{BB962C8B-B14F-4D97-AF65-F5344CB8AC3E}">
        <p14:creationId xmlns:p14="http://schemas.microsoft.com/office/powerpoint/2010/main" val="2055053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F03C95C1-1699-8C42-9E5B-E8E7AA9165EC}"/>
              </a:ext>
            </a:extLst>
          </p:cNvPr>
          <p:cNvSpPr txBox="1"/>
          <p:nvPr/>
        </p:nvSpPr>
        <p:spPr>
          <a:xfrm>
            <a:off x="4741769" y="4034506"/>
            <a:ext cx="3956754" cy="1848711"/>
          </a:xfrm>
          <a:prstGeom prst="rect">
            <a:avLst/>
          </a:prstGeom>
          <a:noFill/>
        </p:spPr>
        <p:txBody>
          <a:bodyPr wrap="square" rtlCol="0">
            <a:spAutoFit/>
          </a:bodyPr>
          <a:lstStyle/>
          <a:p>
            <a:pPr>
              <a:lnSpc>
                <a:spcPts val="3480"/>
              </a:lnSpc>
            </a:pP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当时，很多军队都因为推罗被海水阻隔而没有成功入侵过岛城，就连强大的巴比伦大军也</a:t>
            </a:r>
            <a:r>
              <a:rPr lang="zh-CN" altLang="en-US"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不例外。</a:t>
            </a:r>
            <a:endParaRPr kumimoji="1" lang="zh-CN" altLang="en-US" sz="2400" b="1" dirty="0">
              <a:latin typeface="Microsoft YaHei" panose="020B0503020204020204" pitchFamily="34" charset="-122"/>
              <a:ea typeface="Microsoft YaHei" panose="020B0503020204020204" pitchFamily="34" charset="-122"/>
            </a:endParaRPr>
          </a:p>
        </p:txBody>
      </p:sp>
      <p:pic>
        <p:nvPicPr>
          <p:cNvPr id="13" name="Picture 3">
            <a:extLst>
              <a:ext uri="{FF2B5EF4-FFF2-40B4-BE49-F238E27FC236}">
                <a16:creationId xmlns:a16="http://schemas.microsoft.com/office/drawing/2014/main" id="{34D8F966-4B3B-7C45-9708-369B26BD86B4}"/>
              </a:ext>
            </a:extLst>
          </p:cNvPr>
          <p:cNvPicPr>
            <a:picLocks noChangeAspect="1"/>
          </p:cNvPicPr>
          <p:nvPr/>
        </p:nvPicPr>
        <p:blipFill>
          <a:blip r:embed="rId3"/>
          <a:stretch>
            <a:fillRect/>
          </a:stretch>
        </p:blipFill>
        <p:spPr>
          <a:xfrm>
            <a:off x="1611923" y="91"/>
            <a:ext cx="6829425" cy="34384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a16="http://schemas.microsoft.com/office/drawing/2014/main" id="{96468032-A0BF-B7A0-1EBC-3C0C32E94999}"/>
              </a:ext>
            </a:extLst>
          </p:cNvPr>
          <p:cNvPicPr>
            <a:picLocks noChangeAspect="1"/>
          </p:cNvPicPr>
          <p:nvPr/>
        </p:nvPicPr>
        <p:blipFill>
          <a:blip r:embed="rId4"/>
          <a:stretch>
            <a:fillRect/>
          </a:stretch>
        </p:blipFill>
        <p:spPr>
          <a:xfrm>
            <a:off x="0" y="3540368"/>
            <a:ext cx="4393172" cy="3317631"/>
          </a:xfrm>
          <a:prstGeom prst="rect">
            <a:avLst/>
          </a:prstGeom>
        </p:spPr>
      </p:pic>
      <p:sp>
        <p:nvSpPr>
          <p:cNvPr id="14" name="文本框 13">
            <a:extLst>
              <a:ext uri="{FF2B5EF4-FFF2-40B4-BE49-F238E27FC236}">
                <a16:creationId xmlns:a16="http://schemas.microsoft.com/office/drawing/2014/main" id="{36821ABA-68EA-6877-7D09-54E4E5313F1A}"/>
              </a:ext>
            </a:extLst>
          </p:cNvPr>
          <p:cNvSpPr txBox="1"/>
          <p:nvPr/>
        </p:nvSpPr>
        <p:spPr>
          <a:xfrm>
            <a:off x="1255706" y="4622957"/>
            <a:ext cx="952603" cy="307777"/>
          </a:xfrm>
          <a:prstGeom prst="rect">
            <a:avLst/>
          </a:prstGeom>
          <a:noFill/>
        </p:spPr>
        <p:txBody>
          <a:bodyPr wrap="square" rtlCol="0">
            <a:spAutoFit/>
          </a:bodyPr>
          <a:lstStyle/>
          <a:p>
            <a:r>
              <a:rPr lang="zh-CN" altLang="zh-CN" sz="1400" b="1" kern="0" dirty="0">
                <a:effectLst/>
                <a:latin typeface="Microsoft YaHei" panose="020B0503020204020204" pitchFamily="34" charset="-122"/>
                <a:ea typeface="Microsoft YaHei" panose="020B0503020204020204" pitchFamily="34" charset="-122"/>
                <a:cs typeface="Times New Roman" panose="02020603050405020304" pitchFamily="18" charset="0"/>
              </a:rPr>
              <a:t>推罗岛城</a:t>
            </a:r>
            <a:endParaRPr kumimoji="1" lang="zh-CN" altLang="en-US" sz="1400" b="1" dirty="0">
              <a:latin typeface="Microsoft YaHei" panose="020B0503020204020204" pitchFamily="34" charset="-122"/>
              <a:ea typeface="Microsoft YaHei" panose="020B0503020204020204" pitchFamily="34" charset="-122"/>
            </a:endParaRPr>
          </a:p>
        </p:txBody>
      </p:sp>
      <p:pic>
        <p:nvPicPr>
          <p:cNvPr id="15" name="图片 14">
            <a:extLst>
              <a:ext uri="{FF2B5EF4-FFF2-40B4-BE49-F238E27FC236}">
                <a16:creationId xmlns:a16="http://schemas.microsoft.com/office/drawing/2014/main" id="{A0FE6FD6-B2B9-7FEE-38DB-C59E63236E78}"/>
              </a:ext>
            </a:extLst>
          </p:cNvPr>
          <p:cNvPicPr>
            <a:picLocks noChangeAspect="1"/>
          </p:cNvPicPr>
          <p:nvPr/>
        </p:nvPicPr>
        <p:blipFill>
          <a:blip r:embed="rId5"/>
          <a:stretch>
            <a:fillRect/>
          </a:stretch>
        </p:blipFill>
        <p:spPr>
          <a:xfrm>
            <a:off x="3927570" y="4494464"/>
            <a:ext cx="331452" cy="331452"/>
          </a:xfrm>
          <a:prstGeom prst="rect">
            <a:avLst/>
          </a:prstGeom>
        </p:spPr>
      </p:pic>
      <p:sp>
        <p:nvSpPr>
          <p:cNvPr id="16" name="文本框 15">
            <a:extLst>
              <a:ext uri="{FF2B5EF4-FFF2-40B4-BE49-F238E27FC236}">
                <a16:creationId xmlns:a16="http://schemas.microsoft.com/office/drawing/2014/main" id="{F6D6A5F9-38CD-D9B9-7093-17C02061685C}"/>
              </a:ext>
            </a:extLst>
          </p:cNvPr>
          <p:cNvSpPr txBox="1"/>
          <p:nvPr/>
        </p:nvSpPr>
        <p:spPr>
          <a:xfrm>
            <a:off x="3776276" y="4825916"/>
            <a:ext cx="965493" cy="646331"/>
          </a:xfrm>
          <a:prstGeom prst="rect">
            <a:avLst/>
          </a:prstGeom>
          <a:noFill/>
        </p:spPr>
        <p:txBody>
          <a:bodyPr wrap="square" rtlCol="0">
            <a:spAutoFit/>
          </a:bodyPr>
          <a:lstStyle/>
          <a:p>
            <a:r>
              <a:rPr lang="zh-CN" altLang="zh-CN" b="1" kern="0" dirty="0">
                <a:effectLst/>
                <a:latin typeface="Microsoft YaHei" panose="020B0503020204020204" pitchFamily="34" charset="-122"/>
                <a:ea typeface="Microsoft YaHei" panose="020B0503020204020204" pitchFamily="34" charset="-122"/>
                <a:cs typeface="Times New Roman" panose="02020603050405020304" pitchFamily="18" charset="0"/>
              </a:rPr>
              <a:t>推罗</a:t>
            </a:r>
            <a:endParaRPr lang="en-US" altLang="zh-CN"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b="1" kern="0" dirty="0">
                <a:effectLst/>
                <a:latin typeface="Microsoft YaHei" panose="020B0503020204020204" pitchFamily="34" charset="-122"/>
                <a:ea typeface="Microsoft YaHei" panose="020B0503020204020204" pitchFamily="34" charset="-122"/>
                <a:cs typeface="Times New Roman" panose="02020603050405020304" pitchFamily="18" charset="0"/>
              </a:rPr>
              <a:t>陆</a:t>
            </a:r>
            <a:r>
              <a:rPr lang="zh-CN" altLang="zh-CN" b="1" kern="0" dirty="0">
                <a:effectLst/>
                <a:latin typeface="Microsoft YaHei" panose="020B0503020204020204" pitchFamily="34" charset="-122"/>
                <a:ea typeface="Microsoft YaHei" panose="020B0503020204020204" pitchFamily="34" charset="-122"/>
                <a:cs typeface="Times New Roman" panose="02020603050405020304" pitchFamily="18" charset="0"/>
              </a:rPr>
              <a:t>城</a:t>
            </a:r>
            <a:endParaRPr kumimoji="1" lang="zh-CN" altLang="en-US"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06747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62191BC-DA1E-141D-EC2C-1889BB6FB61E}"/>
              </a:ext>
            </a:extLst>
          </p:cNvPr>
          <p:cNvPicPr>
            <a:picLocks noChangeAspect="1"/>
          </p:cNvPicPr>
          <p:nvPr/>
        </p:nvPicPr>
        <p:blipFill>
          <a:blip r:embed="rId3"/>
          <a:stretch>
            <a:fillRect/>
          </a:stretch>
        </p:blipFill>
        <p:spPr>
          <a:xfrm>
            <a:off x="1200150" y="0"/>
            <a:ext cx="6743700" cy="5092700"/>
          </a:xfrm>
          <a:prstGeom prst="rect">
            <a:avLst/>
          </a:prstGeom>
        </p:spPr>
      </p:pic>
      <p:sp>
        <p:nvSpPr>
          <p:cNvPr id="12" name="文本框 11">
            <a:extLst>
              <a:ext uri="{FF2B5EF4-FFF2-40B4-BE49-F238E27FC236}">
                <a16:creationId xmlns:a16="http://schemas.microsoft.com/office/drawing/2014/main" id="{99526DED-DE60-4B5A-8C85-2A032B0AC441}"/>
              </a:ext>
            </a:extLst>
          </p:cNvPr>
          <p:cNvSpPr txBox="1"/>
          <p:nvPr/>
        </p:nvSpPr>
        <p:spPr>
          <a:xfrm>
            <a:off x="1104251" y="5296216"/>
            <a:ext cx="7289800" cy="954107"/>
          </a:xfrm>
          <a:prstGeom prst="rect">
            <a:avLst/>
          </a:prstGeom>
          <a:noFill/>
        </p:spPr>
        <p:txBody>
          <a:bodyPr wrap="square">
            <a:spAutoFit/>
          </a:bodyPr>
          <a:lstStyle/>
          <a:p>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如</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果你是亚历山大，看到海水那边的推罗城，你会想到用什么办法来攻取它？</a:t>
            </a:r>
            <a:endParaRPr lang="zh-CN" altLang="en-US" sz="2800" dirty="0">
              <a:latin typeface="Microsoft YaHei" panose="020B0503020204020204" pitchFamily="34" charset="-122"/>
              <a:ea typeface="Microsoft YaHei" panose="020B0503020204020204" pitchFamily="34" charset="-122"/>
            </a:endParaRPr>
          </a:p>
        </p:txBody>
      </p:sp>
      <p:sp>
        <p:nvSpPr>
          <p:cNvPr id="11" name="箭头: 下 10">
            <a:extLst>
              <a:ext uri="{FF2B5EF4-FFF2-40B4-BE49-F238E27FC236}">
                <a16:creationId xmlns:a16="http://schemas.microsoft.com/office/drawing/2014/main" id="{40835412-F494-40F3-B24F-B1ED3E2862A4}"/>
              </a:ext>
            </a:extLst>
          </p:cNvPr>
          <p:cNvSpPr/>
          <p:nvPr/>
        </p:nvSpPr>
        <p:spPr>
          <a:xfrm rot="18614495">
            <a:off x="6690521" y="1478082"/>
            <a:ext cx="270429" cy="71180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0BBFC001-9096-45FF-BB96-633A208735F4}"/>
              </a:ext>
            </a:extLst>
          </p:cNvPr>
          <p:cNvSpPr txBox="1"/>
          <p:nvPr/>
        </p:nvSpPr>
        <p:spPr>
          <a:xfrm>
            <a:off x="5635358" y="951302"/>
            <a:ext cx="1549400" cy="954107"/>
          </a:xfrm>
          <a:prstGeom prst="rect">
            <a:avLst/>
          </a:prstGeom>
          <a:noFill/>
        </p:spPr>
        <p:txBody>
          <a:bodyPr wrap="square">
            <a:spAutoFit/>
          </a:bodyPr>
          <a:lstStyle/>
          <a:p>
            <a:r>
              <a:rPr lang="zh-CN" altLang="en-US"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你站在这里</a:t>
            </a:r>
            <a:endParaRPr lang="zh-CN" altLang="en-US" sz="2800" b="1" dirty="0">
              <a:latin typeface="Microsoft YaHei" panose="020B0503020204020204" pitchFamily="34" charset="-122"/>
              <a:ea typeface="Microsoft YaHei" panose="020B0503020204020204" pitchFamily="34" charset="-122"/>
            </a:endParaRPr>
          </a:p>
        </p:txBody>
      </p:sp>
      <p:sp>
        <p:nvSpPr>
          <p:cNvPr id="16" name="文本框 15">
            <a:extLst>
              <a:ext uri="{FF2B5EF4-FFF2-40B4-BE49-F238E27FC236}">
                <a16:creationId xmlns:a16="http://schemas.microsoft.com/office/drawing/2014/main" id="{D300832F-A345-902E-8A00-01C472E98536}"/>
              </a:ext>
            </a:extLst>
          </p:cNvPr>
          <p:cNvSpPr txBox="1"/>
          <p:nvPr/>
        </p:nvSpPr>
        <p:spPr>
          <a:xfrm>
            <a:off x="3194373" y="1720743"/>
            <a:ext cx="1107996" cy="369332"/>
          </a:xfrm>
          <a:prstGeom prst="rect">
            <a:avLst/>
          </a:prstGeom>
          <a:noFill/>
        </p:spPr>
        <p:txBody>
          <a:bodyPr wrap="none" rtlCol="0">
            <a:spAutoFit/>
          </a:bodyPr>
          <a:lstStyle/>
          <a:p>
            <a:r>
              <a:rPr lang="zh-CN" altLang="zh-CN" sz="1800" b="1" kern="0" dirty="0">
                <a:effectLst/>
                <a:latin typeface="Microsoft YaHei" panose="020B0503020204020204" pitchFamily="34" charset="-122"/>
                <a:ea typeface="Microsoft YaHei" panose="020B0503020204020204" pitchFamily="34" charset="-122"/>
                <a:cs typeface="Times New Roman" panose="02020603050405020304" pitchFamily="18" charset="0"/>
              </a:rPr>
              <a:t>推罗岛城</a:t>
            </a:r>
            <a:endParaRPr kumimoji="1" lang="zh-CN" altLang="en-US" b="1" dirty="0">
              <a:latin typeface="Microsoft YaHei" panose="020B0503020204020204" pitchFamily="34" charset="-122"/>
              <a:ea typeface="Microsoft YaHei" panose="020B0503020204020204" pitchFamily="34" charset="-122"/>
            </a:endParaRPr>
          </a:p>
        </p:txBody>
      </p:sp>
      <p:pic>
        <p:nvPicPr>
          <p:cNvPr id="17" name="图片 16">
            <a:extLst>
              <a:ext uri="{FF2B5EF4-FFF2-40B4-BE49-F238E27FC236}">
                <a16:creationId xmlns:a16="http://schemas.microsoft.com/office/drawing/2014/main" id="{CB11D6FB-DDAB-FDC4-2E6B-3D04EE5D285A}"/>
              </a:ext>
            </a:extLst>
          </p:cNvPr>
          <p:cNvPicPr>
            <a:picLocks noChangeAspect="1"/>
          </p:cNvPicPr>
          <p:nvPr/>
        </p:nvPicPr>
        <p:blipFill>
          <a:blip r:embed="rId4"/>
          <a:stretch>
            <a:fillRect/>
          </a:stretch>
        </p:blipFill>
        <p:spPr>
          <a:xfrm>
            <a:off x="7266227" y="1680353"/>
            <a:ext cx="508793" cy="508793"/>
          </a:xfrm>
          <a:prstGeom prst="rect">
            <a:avLst/>
          </a:prstGeom>
        </p:spPr>
      </p:pic>
      <p:sp>
        <p:nvSpPr>
          <p:cNvPr id="18" name="文本框 17">
            <a:extLst>
              <a:ext uri="{FF2B5EF4-FFF2-40B4-BE49-F238E27FC236}">
                <a16:creationId xmlns:a16="http://schemas.microsoft.com/office/drawing/2014/main" id="{1ADB136B-8A13-B429-8D45-3B0043BC98ED}"/>
              </a:ext>
            </a:extLst>
          </p:cNvPr>
          <p:cNvSpPr txBox="1"/>
          <p:nvPr/>
        </p:nvSpPr>
        <p:spPr>
          <a:xfrm>
            <a:off x="7143631" y="2138266"/>
            <a:ext cx="800219" cy="830997"/>
          </a:xfrm>
          <a:prstGeom prst="rect">
            <a:avLst/>
          </a:prstGeom>
          <a:noFill/>
        </p:spPr>
        <p:txBody>
          <a:bodyPr wrap="none" rtlCol="0">
            <a:spAutoFit/>
          </a:bodyPr>
          <a:lstStyle/>
          <a:p>
            <a:r>
              <a:rPr lang="zh-CN" altLang="zh-CN" sz="2400" b="1" kern="0" dirty="0">
                <a:effectLst/>
                <a:latin typeface="Microsoft YaHei" panose="020B0503020204020204" pitchFamily="34" charset="-122"/>
                <a:ea typeface="Microsoft YaHei" panose="020B0503020204020204" pitchFamily="34" charset="-122"/>
                <a:cs typeface="Times New Roman" panose="02020603050405020304" pitchFamily="18" charset="0"/>
              </a:rPr>
              <a:t>推罗</a:t>
            </a:r>
            <a:endParaRPr lang="en-US" altLang="zh-CN" sz="24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sz="2400" b="1" kern="0" dirty="0">
                <a:effectLst/>
                <a:latin typeface="Microsoft YaHei" panose="020B0503020204020204" pitchFamily="34" charset="-122"/>
                <a:ea typeface="Microsoft YaHei" panose="020B0503020204020204" pitchFamily="34" charset="-122"/>
                <a:cs typeface="Times New Roman" panose="02020603050405020304" pitchFamily="18" charset="0"/>
              </a:rPr>
              <a:t>陆</a:t>
            </a:r>
            <a:r>
              <a:rPr lang="zh-CN" altLang="zh-CN" sz="2400" b="1" kern="0" dirty="0">
                <a:effectLst/>
                <a:latin typeface="Microsoft YaHei" panose="020B0503020204020204" pitchFamily="34" charset="-122"/>
                <a:ea typeface="Microsoft YaHei" panose="020B0503020204020204" pitchFamily="34" charset="-122"/>
                <a:cs typeface="Times New Roman" panose="02020603050405020304" pitchFamily="18" charset="0"/>
              </a:rPr>
              <a:t>城</a:t>
            </a:r>
            <a:endParaRPr kumimoji="1" lang="zh-CN" altLang="en-US" sz="24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43047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6" presetClass="emph" presetSubtype="0" fill="hold" grpId="1" nodeType="with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5E28970-B23A-DFAC-7E06-2D34BEB78AA1}"/>
              </a:ext>
            </a:extLst>
          </p:cNvPr>
          <p:cNvSpPr txBox="1"/>
          <p:nvPr/>
        </p:nvSpPr>
        <p:spPr>
          <a:xfrm>
            <a:off x="902677" y="3722077"/>
            <a:ext cx="7655169" cy="3015121"/>
          </a:xfrm>
          <a:prstGeom prst="rect">
            <a:avLst/>
          </a:prstGeom>
          <a:noFill/>
        </p:spPr>
        <p:txBody>
          <a:bodyPr wrap="square">
            <a:spAutoFit/>
          </a:bodyPr>
          <a:lstStyle/>
          <a:p>
            <a:pPr>
              <a:lnSpc>
                <a:spcPts val="3860"/>
              </a:lnSpc>
              <a:spcBef>
                <a:spcPts val="1200"/>
              </a:spcBef>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圣经是否预言过犹太人被分散后会重新回到耶路撒冷？ </a:t>
            </a:r>
            <a:r>
              <a:rPr lang="zh-CN" altLang="zh-CN" sz="2800" dirty="0">
                <a:effectLst/>
                <a:latin typeface="Microsoft YaHei" panose="020B0503020204020204" pitchFamily="34" charset="-122"/>
                <a:ea typeface="Microsoft YaHei" panose="020B0503020204020204" pitchFamily="34" charset="-122"/>
              </a:rPr>
              <a:t>（</a:t>
            </a:r>
            <a:r>
              <a:rPr lang="zh-CN" altLang="en-US"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p>
          <a:p>
            <a:pPr marL="800100" lvl="1" indent="-342900">
              <a:lnSpc>
                <a:spcPts val="3860"/>
              </a:lnSpc>
              <a:spcBef>
                <a:spcPts val="1200"/>
              </a:spcBef>
              <a:buFont typeface="+mj-lt"/>
              <a:buAutoNum type="alphaUcPeriod"/>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没有</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800100" lvl="1" indent="-342900">
              <a:lnSpc>
                <a:spcPts val="3860"/>
              </a:lnSpc>
              <a:spcBef>
                <a:spcPts val="1200"/>
              </a:spcBef>
              <a:buFont typeface="+mj-lt"/>
              <a:buAutoNum type="alphaUcPeriod"/>
            </a:pPr>
            <a:r>
              <a:rPr lang="zh-CN" altLang="en-US" sz="2800" dirty="0">
                <a:effectLst/>
                <a:latin typeface="Microsoft YaHei" panose="020B0503020204020204" pitchFamily="34" charset="-122"/>
                <a:ea typeface="Microsoft YaHei" panose="020B0503020204020204" pitchFamily="34" charset="-122"/>
              </a:rPr>
              <a:t>有的</a:t>
            </a:r>
            <a:endParaRPr lang="en-US" altLang="zh-CN" sz="2800" dirty="0">
              <a:effectLst/>
              <a:latin typeface="Microsoft YaHei" panose="020B0503020204020204" pitchFamily="34" charset="-122"/>
              <a:ea typeface="Microsoft YaHei" panose="020B0503020204020204" pitchFamily="34" charset="-122"/>
            </a:endParaRPr>
          </a:p>
          <a:p>
            <a:pPr marL="800100" lvl="1" indent="-342900">
              <a:lnSpc>
                <a:spcPts val="3860"/>
              </a:lnSpc>
              <a:spcBef>
                <a:spcPts val="1200"/>
              </a:spcBef>
              <a:buFont typeface="+mj-lt"/>
              <a:buAutoNum type="alphaUcPeriod"/>
            </a:pPr>
            <a:endParaRPr lang="zh-CN" altLang="en-US" sz="28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05D580BF-2A2E-20F3-44B9-A43B376B71B3}"/>
              </a:ext>
            </a:extLst>
          </p:cNvPr>
          <p:cNvSpPr txBox="1"/>
          <p:nvPr/>
        </p:nvSpPr>
        <p:spPr>
          <a:xfrm>
            <a:off x="3294184" y="4273061"/>
            <a:ext cx="429926" cy="523220"/>
          </a:xfrm>
          <a:prstGeom prst="rect">
            <a:avLst/>
          </a:prstGeom>
          <a:noFill/>
        </p:spPr>
        <p:txBody>
          <a:bodyPr wrap="none" rtlCol="0">
            <a:spAutoFit/>
          </a:bodyPr>
          <a:lstStyle/>
          <a:p>
            <a:r>
              <a:rPr lang="en-US" altLang="zh-CN" sz="2800" b="1" dirty="0">
                <a:latin typeface="Microsoft YaHei" panose="020B0503020204020204" pitchFamily="34" charset="-122"/>
                <a:ea typeface="Microsoft YaHei" panose="020B0503020204020204" pitchFamily="34" charset="-122"/>
              </a:rPr>
              <a:t>B</a:t>
            </a:r>
            <a:endParaRPr kumimoji="1" lang="zh-CN" altLang="en-US" sz="2800" b="1" dirty="0"/>
          </a:p>
        </p:txBody>
      </p:sp>
      <p:pic>
        <p:nvPicPr>
          <p:cNvPr id="2" name="图片 1">
            <a:extLst>
              <a:ext uri="{FF2B5EF4-FFF2-40B4-BE49-F238E27FC236}">
                <a16:creationId xmlns:a16="http://schemas.microsoft.com/office/drawing/2014/main" id="{DB9A877E-8360-7757-D48A-919DCC90CE67}"/>
              </a:ext>
            </a:extLst>
          </p:cNvPr>
          <p:cNvPicPr>
            <a:picLocks noChangeAspect="1"/>
          </p:cNvPicPr>
          <p:nvPr/>
        </p:nvPicPr>
        <p:blipFill>
          <a:blip r:embed="rId3"/>
          <a:stretch>
            <a:fillRect/>
          </a:stretch>
        </p:blipFill>
        <p:spPr>
          <a:xfrm>
            <a:off x="5869409" y="4712763"/>
            <a:ext cx="2024040" cy="1969391"/>
          </a:xfrm>
          <a:prstGeom prst="rect">
            <a:avLst/>
          </a:prstGeom>
        </p:spPr>
      </p:pic>
      <p:pic>
        <p:nvPicPr>
          <p:cNvPr id="6" name="图片 5">
            <a:extLst>
              <a:ext uri="{FF2B5EF4-FFF2-40B4-BE49-F238E27FC236}">
                <a16:creationId xmlns:a16="http://schemas.microsoft.com/office/drawing/2014/main" id="{EE2DE9D7-5F27-8931-9EA9-8B46CE909A42}"/>
              </a:ext>
            </a:extLst>
          </p:cNvPr>
          <p:cNvPicPr>
            <a:picLocks noChangeAspect="1"/>
          </p:cNvPicPr>
          <p:nvPr/>
        </p:nvPicPr>
        <p:blipFill>
          <a:blip r:embed="rId4"/>
          <a:stretch>
            <a:fillRect/>
          </a:stretch>
        </p:blipFill>
        <p:spPr>
          <a:xfrm>
            <a:off x="2120739" y="671331"/>
            <a:ext cx="4902522" cy="275766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147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62191BC-DA1E-141D-EC2C-1889BB6FB61E}"/>
              </a:ext>
            </a:extLst>
          </p:cNvPr>
          <p:cNvPicPr>
            <a:picLocks noChangeAspect="1"/>
          </p:cNvPicPr>
          <p:nvPr/>
        </p:nvPicPr>
        <p:blipFill>
          <a:blip r:embed="rId3"/>
          <a:stretch>
            <a:fillRect/>
          </a:stretch>
        </p:blipFill>
        <p:spPr>
          <a:xfrm>
            <a:off x="1200150" y="0"/>
            <a:ext cx="6743700" cy="5092700"/>
          </a:xfrm>
          <a:prstGeom prst="rect">
            <a:avLst/>
          </a:prstGeom>
        </p:spPr>
      </p:pic>
      <p:sp>
        <p:nvSpPr>
          <p:cNvPr id="12" name="文本框 11">
            <a:extLst>
              <a:ext uri="{FF2B5EF4-FFF2-40B4-BE49-F238E27FC236}">
                <a16:creationId xmlns:a16="http://schemas.microsoft.com/office/drawing/2014/main" id="{99526DED-DE60-4B5A-8C85-2A032B0AC441}"/>
              </a:ext>
            </a:extLst>
          </p:cNvPr>
          <p:cNvSpPr txBox="1"/>
          <p:nvPr/>
        </p:nvSpPr>
        <p:spPr>
          <a:xfrm>
            <a:off x="1373881" y="5486013"/>
            <a:ext cx="7289800" cy="523220"/>
          </a:xfrm>
          <a:prstGeom prst="rect">
            <a:avLst/>
          </a:prstGeom>
          <a:noFill/>
        </p:spPr>
        <p:txBody>
          <a:bodyPr wrap="square">
            <a:spAutoFit/>
          </a:bodyPr>
          <a:lstStyle/>
          <a:p>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亚历山大的战术：填海修路，直通小岛</a:t>
            </a:r>
            <a:endParaRPr lang="zh-CN" altLang="en-US" sz="2800" dirty="0">
              <a:latin typeface="Microsoft YaHei" panose="020B0503020204020204" pitchFamily="34" charset="-122"/>
              <a:ea typeface="Microsoft YaHei" panose="020B0503020204020204" pitchFamily="34" charset="-122"/>
            </a:endParaRPr>
          </a:p>
        </p:txBody>
      </p:sp>
      <p:sp>
        <p:nvSpPr>
          <p:cNvPr id="16" name="文本框 15">
            <a:extLst>
              <a:ext uri="{FF2B5EF4-FFF2-40B4-BE49-F238E27FC236}">
                <a16:creationId xmlns:a16="http://schemas.microsoft.com/office/drawing/2014/main" id="{D300832F-A345-902E-8A00-01C472E98536}"/>
              </a:ext>
            </a:extLst>
          </p:cNvPr>
          <p:cNvSpPr txBox="1"/>
          <p:nvPr/>
        </p:nvSpPr>
        <p:spPr>
          <a:xfrm>
            <a:off x="3194373" y="1720743"/>
            <a:ext cx="1107996" cy="369332"/>
          </a:xfrm>
          <a:prstGeom prst="rect">
            <a:avLst/>
          </a:prstGeom>
          <a:noFill/>
        </p:spPr>
        <p:txBody>
          <a:bodyPr wrap="none" rtlCol="0">
            <a:spAutoFit/>
          </a:bodyPr>
          <a:lstStyle/>
          <a:p>
            <a:r>
              <a:rPr lang="zh-CN" altLang="zh-CN" sz="1800" b="1" kern="0" dirty="0">
                <a:effectLst/>
                <a:latin typeface="Microsoft YaHei" panose="020B0503020204020204" pitchFamily="34" charset="-122"/>
                <a:ea typeface="Microsoft YaHei" panose="020B0503020204020204" pitchFamily="34" charset="-122"/>
                <a:cs typeface="Times New Roman" panose="02020603050405020304" pitchFamily="18" charset="0"/>
              </a:rPr>
              <a:t>推罗岛城</a:t>
            </a:r>
            <a:endParaRPr kumimoji="1" lang="zh-CN" altLang="en-US" b="1" dirty="0">
              <a:latin typeface="Microsoft YaHei" panose="020B0503020204020204" pitchFamily="34" charset="-122"/>
              <a:ea typeface="Microsoft YaHei" panose="020B0503020204020204" pitchFamily="34" charset="-122"/>
            </a:endParaRPr>
          </a:p>
        </p:txBody>
      </p:sp>
      <p:pic>
        <p:nvPicPr>
          <p:cNvPr id="17" name="图片 16">
            <a:extLst>
              <a:ext uri="{FF2B5EF4-FFF2-40B4-BE49-F238E27FC236}">
                <a16:creationId xmlns:a16="http://schemas.microsoft.com/office/drawing/2014/main" id="{CB11D6FB-DDAB-FDC4-2E6B-3D04EE5D285A}"/>
              </a:ext>
            </a:extLst>
          </p:cNvPr>
          <p:cNvPicPr>
            <a:picLocks noChangeAspect="1"/>
          </p:cNvPicPr>
          <p:nvPr/>
        </p:nvPicPr>
        <p:blipFill>
          <a:blip r:embed="rId4"/>
          <a:stretch>
            <a:fillRect/>
          </a:stretch>
        </p:blipFill>
        <p:spPr>
          <a:xfrm>
            <a:off x="7266227" y="1680353"/>
            <a:ext cx="508793" cy="508793"/>
          </a:xfrm>
          <a:prstGeom prst="rect">
            <a:avLst/>
          </a:prstGeom>
        </p:spPr>
      </p:pic>
      <p:sp>
        <p:nvSpPr>
          <p:cNvPr id="18" name="文本框 17">
            <a:extLst>
              <a:ext uri="{FF2B5EF4-FFF2-40B4-BE49-F238E27FC236}">
                <a16:creationId xmlns:a16="http://schemas.microsoft.com/office/drawing/2014/main" id="{1ADB136B-8A13-B429-8D45-3B0043BC98ED}"/>
              </a:ext>
            </a:extLst>
          </p:cNvPr>
          <p:cNvSpPr txBox="1"/>
          <p:nvPr/>
        </p:nvSpPr>
        <p:spPr>
          <a:xfrm>
            <a:off x="7143631" y="2138266"/>
            <a:ext cx="800219" cy="830997"/>
          </a:xfrm>
          <a:prstGeom prst="rect">
            <a:avLst/>
          </a:prstGeom>
          <a:noFill/>
        </p:spPr>
        <p:txBody>
          <a:bodyPr wrap="none" rtlCol="0">
            <a:spAutoFit/>
          </a:bodyPr>
          <a:lstStyle/>
          <a:p>
            <a:r>
              <a:rPr lang="zh-CN" altLang="zh-CN" sz="2400" b="1" kern="0" dirty="0">
                <a:effectLst/>
                <a:latin typeface="Microsoft YaHei" panose="020B0503020204020204" pitchFamily="34" charset="-122"/>
                <a:ea typeface="Microsoft YaHei" panose="020B0503020204020204" pitchFamily="34" charset="-122"/>
                <a:cs typeface="Times New Roman" panose="02020603050405020304" pitchFamily="18" charset="0"/>
              </a:rPr>
              <a:t>推罗</a:t>
            </a:r>
            <a:endParaRPr lang="en-US" altLang="zh-CN" sz="24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sz="2400" b="1" kern="0" dirty="0">
                <a:effectLst/>
                <a:latin typeface="Microsoft YaHei" panose="020B0503020204020204" pitchFamily="34" charset="-122"/>
                <a:ea typeface="Microsoft YaHei" panose="020B0503020204020204" pitchFamily="34" charset="-122"/>
                <a:cs typeface="Times New Roman" panose="02020603050405020304" pitchFamily="18" charset="0"/>
              </a:rPr>
              <a:t>陆</a:t>
            </a:r>
            <a:r>
              <a:rPr lang="zh-CN" altLang="zh-CN" sz="2400" b="1" kern="0" dirty="0">
                <a:effectLst/>
                <a:latin typeface="Microsoft YaHei" panose="020B0503020204020204" pitchFamily="34" charset="-122"/>
                <a:ea typeface="Microsoft YaHei" panose="020B0503020204020204" pitchFamily="34" charset="-122"/>
                <a:cs typeface="Times New Roman" panose="02020603050405020304" pitchFamily="18" charset="0"/>
              </a:rPr>
              <a:t>城</a:t>
            </a:r>
            <a:endParaRPr kumimoji="1" lang="zh-CN" altLang="en-US" sz="2400" b="1" dirty="0">
              <a:latin typeface="Microsoft YaHei" panose="020B0503020204020204" pitchFamily="34" charset="-122"/>
              <a:ea typeface="Microsoft YaHei" panose="020B0503020204020204" pitchFamily="34" charset="-122"/>
            </a:endParaRPr>
          </a:p>
        </p:txBody>
      </p:sp>
      <p:sp>
        <p:nvSpPr>
          <p:cNvPr id="2" name="箭头: 下 10">
            <a:extLst>
              <a:ext uri="{FF2B5EF4-FFF2-40B4-BE49-F238E27FC236}">
                <a16:creationId xmlns:a16="http://schemas.microsoft.com/office/drawing/2014/main" id="{4AB5ECDC-CB28-4081-A6AE-52A98F2536BA}"/>
              </a:ext>
            </a:extLst>
          </p:cNvPr>
          <p:cNvSpPr/>
          <p:nvPr/>
        </p:nvSpPr>
        <p:spPr>
          <a:xfrm rot="5400000">
            <a:off x="5655808" y="900105"/>
            <a:ext cx="369330" cy="222843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F7421468-8231-B3C8-A6C9-CFAE1240A964}"/>
              </a:ext>
            </a:extLst>
          </p:cNvPr>
          <p:cNvSpPr txBox="1"/>
          <p:nvPr/>
        </p:nvSpPr>
        <p:spPr>
          <a:xfrm>
            <a:off x="4613907" y="1436343"/>
            <a:ext cx="2624112" cy="400110"/>
          </a:xfrm>
          <a:prstGeom prst="rect">
            <a:avLst/>
          </a:prstGeom>
          <a:noFill/>
        </p:spPr>
        <p:txBody>
          <a:bodyPr wrap="square">
            <a:spAutoFit/>
          </a:bodyPr>
          <a:lstStyle/>
          <a:p>
            <a:r>
              <a:rPr lang="zh-CN" altLang="zh-CN" sz="2000" b="1" kern="0" dirty="0">
                <a:effectLst/>
                <a:latin typeface="Microsoft YaHei" panose="020B0503020204020204" pitchFamily="34" charset="-122"/>
                <a:ea typeface="Microsoft YaHei" panose="020B0503020204020204" pitchFamily="34" charset="-122"/>
                <a:cs typeface="Times New Roman" panose="02020603050405020304" pitchFamily="18" charset="0"/>
              </a:rPr>
              <a:t>填海修路，直通小岛</a:t>
            </a:r>
            <a:endParaRPr lang="zh-CN" altLang="en-US" sz="20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5258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par>
                          <p:cTn id="8" fill="hold">
                            <p:stCondLst>
                              <p:cond delay="3000"/>
                            </p:stCondLst>
                            <p:childTnLst>
                              <p:par>
                                <p:cTn id="9" presetID="26" presetClass="emph" presetSubtype="0" fill="hold" grpId="1"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par>
                          <p:cTn id="12" fill="hold">
                            <p:stCondLst>
                              <p:cond delay="3500"/>
                            </p:stCondLst>
                            <p:childTnLst>
                              <p:par>
                                <p:cTn id="13" presetID="22" presetClass="entr" presetSubtype="2" fill="hold" grpId="2"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2000"/>
                                        <p:tgtEl>
                                          <p:spTgt spid="2"/>
                                        </p:tgtEl>
                                      </p:cBhvr>
                                    </p:animEffect>
                                  </p:childTnLst>
                                </p:cTn>
                              </p:par>
                            </p:childTnLst>
                          </p:cTn>
                        </p:par>
                        <p:par>
                          <p:cTn id="16" fill="hold">
                            <p:stCondLst>
                              <p:cond delay="5500"/>
                            </p:stCondLst>
                            <p:childTnLst>
                              <p:par>
                                <p:cTn id="17" presetID="26" presetClass="emph" presetSubtype="0" fill="hold" grpId="3" nodeType="afterEffect">
                                  <p:stCondLst>
                                    <p:cond delay="0"/>
                                  </p:stCondLst>
                                  <p:childTnLst>
                                    <p:animEffect transition="out" filter="fade">
                                      <p:cBhvr>
                                        <p:cTn id="18" dur="500" tmFilter="0, 0; .2, .5; .8, .5; 1, 0"/>
                                        <p:tgtEl>
                                          <p:spTgt spid="2"/>
                                        </p:tgtEl>
                                      </p:cBhvr>
                                    </p:animEffect>
                                    <p:animScale>
                                      <p:cBhvr>
                                        <p:cTn id="19" dur="250" autoRev="1" fill="hold"/>
                                        <p:tgtEl>
                                          <p:spTgt spid="2"/>
                                        </p:tgtEl>
                                      </p:cBhvr>
                                      <p:by x="105000" y="105000"/>
                                    </p:animScale>
                                  </p:childTnLst>
                                </p:cTn>
                              </p:par>
                            </p:childTnLst>
                          </p:cTn>
                        </p:par>
                        <p:par>
                          <p:cTn id="20" fill="hold">
                            <p:stCondLst>
                              <p:cond delay="6000"/>
                            </p:stCondLst>
                            <p:childTnLst>
                              <p:par>
                                <p:cTn id="21" presetID="22" presetClass="entr" presetSubtype="2" fill="hold" grpId="4"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2000"/>
                                        <p:tgtEl>
                                          <p:spTgt spid="2"/>
                                        </p:tgtEl>
                                      </p:cBhvr>
                                    </p:animEffect>
                                  </p:childTnLst>
                                </p:cTn>
                              </p:par>
                            </p:childTnLst>
                          </p:cTn>
                        </p:par>
                        <p:par>
                          <p:cTn id="24" fill="hold">
                            <p:stCondLst>
                              <p:cond delay="8000"/>
                            </p:stCondLst>
                            <p:childTnLst>
                              <p:par>
                                <p:cTn id="25" presetID="26" presetClass="emph" presetSubtype="0" fill="hold" grpId="5" nodeType="afterEffect">
                                  <p:stCondLst>
                                    <p:cond delay="0"/>
                                  </p:stCondLst>
                                  <p:childTnLst>
                                    <p:animEffect transition="out" filter="fade">
                                      <p:cBhvr>
                                        <p:cTn id="26" dur="500" tmFilter="0, 0; .2, .5; .8, .5; 1, 0"/>
                                        <p:tgtEl>
                                          <p:spTgt spid="2"/>
                                        </p:tgtEl>
                                      </p:cBhvr>
                                    </p:animEffect>
                                    <p:animScale>
                                      <p:cBhvr>
                                        <p:cTn id="2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P spid="2" grpId="4" animBg="1"/>
      <p:bldP spid="2" grpId="5"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E7A0467-2E60-BB4A-9519-902DBF25DF39}"/>
              </a:ext>
            </a:extLst>
          </p:cNvPr>
          <p:cNvPicPr>
            <a:picLocks noChangeAspect="1"/>
          </p:cNvPicPr>
          <p:nvPr/>
        </p:nvPicPr>
        <p:blipFill>
          <a:blip r:embed="rId3"/>
          <a:stretch>
            <a:fillRect/>
          </a:stretch>
        </p:blipFill>
        <p:spPr>
          <a:xfrm>
            <a:off x="0" y="1207777"/>
            <a:ext cx="9144000" cy="56502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1996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42CBA3-0264-4D46-8904-EBD82B66CD3D}"/>
              </a:ext>
            </a:extLst>
          </p:cNvPr>
          <p:cNvPicPr>
            <a:picLocks noChangeAspect="1"/>
          </p:cNvPicPr>
          <p:nvPr/>
        </p:nvPicPr>
        <p:blipFill rotWithShape="1">
          <a:blip r:embed="rId3"/>
          <a:srcRect l="1833" t="6580" r="40556" b="7950"/>
          <a:stretch/>
        </p:blipFill>
        <p:spPr>
          <a:xfrm>
            <a:off x="0" y="-12491"/>
            <a:ext cx="5448301" cy="68704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17C769A1-5550-C0C0-0344-6F9D83172110}"/>
              </a:ext>
            </a:extLst>
          </p:cNvPr>
          <p:cNvSpPr txBox="1"/>
          <p:nvPr/>
        </p:nvSpPr>
        <p:spPr>
          <a:xfrm>
            <a:off x="5676621" y="1721619"/>
            <a:ext cx="3361871" cy="3739037"/>
          </a:xfrm>
          <a:prstGeom prst="rect">
            <a:avLst/>
          </a:prstGeom>
          <a:noFill/>
        </p:spPr>
        <p:txBody>
          <a:bodyPr wrap="square">
            <a:spAutoFit/>
          </a:bodyPr>
          <a:lstStyle/>
          <a:p>
            <a:pPr>
              <a:lnSpc>
                <a:spcPts val="4140"/>
              </a:lnSpc>
            </a:pP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亚历山大下令让他的军队把推罗陆城废墟中所有残留的石头、木头，甚至从地面铲来的尘土都丢到海里</a:t>
            </a:r>
            <a:r>
              <a:rPr lang="zh-CN" altLang="en-US"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851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7E983BB-4CAA-7A61-883A-8710A1270EFC}"/>
              </a:ext>
            </a:extLst>
          </p:cNvPr>
          <p:cNvPicPr>
            <a:picLocks noChangeAspect="1"/>
          </p:cNvPicPr>
          <p:nvPr/>
        </p:nvPicPr>
        <p:blipFill>
          <a:blip r:embed="rId3"/>
          <a:stretch>
            <a:fillRect/>
          </a:stretch>
        </p:blipFill>
        <p:spPr>
          <a:xfrm>
            <a:off x="0" y="0"/>
            <a:ext cx="9144000" cy="6858000"/>
          </a:xfrm>
          <a:prstGeom prst="rect">
            <a:avLst/>
          </a:prstGeom>
        </p:spPr>
      </p:pic>
      <p:sp>
        <p:nvSpPr>
          <p:cNvPr id="8" name="矩形 7">
            <a:extLst>
              <a:ext uri="{FF2B5EF4-FFF2-40B4-BE49-F238E27FC236}">
                <a16:creationId xmlns:a16="http://schemas.microsoft.com/office/drawing/2014/main" id="{91E2F49C-FB21-7C20-4F7F-EDB84E6C58DE}"/>
              </a:ext>
            </a:extLst>
          </p:cNvPr>
          <p:cNvSpPr/>
          <p:nvPr/>
        </p:nvSpPr>
        <p:spPr>
          <a:xfrm>
            <a:off x="0" y="4568147"/>
            <a:ext cx="9144001" cy="22812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zh-CN" sz="3600" b="1" kern="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亚历山大</a:t>
            </a:r>
            <a:r>
              <a:rPr lang="zh-CN" altLang="en-US" sz="3600" b="1" kern="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大帝“填海建堤”的举动</a:t>
            </a:r>
            <a:r>
              <a:rPr lang="zh-CN" altLang="zh-CN" sz="3600" b="1" kern="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一字一句地应验了以西结的预言：“推罗会被铲平刮净，石头、木头、尘土都抛在水中</a:t>
            </a:r>
            <a:r>
              <a:rPr lang="zh-CN" altLang="en-US" sz="3600" b="1" kern="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3600" b="1" kern="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3600" b="1" dirty="0">
              <a:solidFill>
                <a:schemeClr val="tx1"/>
              </a:solidFill>
              <a:latin typeface="Microsoft YaHei" panose="020B0503020204020204" pitchFamily="34" charset="-122"/>
              <a:ea typeface="Microsoft YaHei" panose="020B0503020204020204" pitchFamily="34" charset="-122"/>
            </a:endParaRPr>
          </a:p>
        </p:txBody>
      </p:sp>
      <p:sp>
        <p:nvSpPr>
          <p:cNvPr id="9" name="文本框 8">
            <a:extLst>
              <a:ext uri="{FF2B5EF4-FFF2-40B4-BE49-F238E27FC236}">
                <a16:creationId xmlns:a16="http://schemas.microsoft.com/office/drawing/2014/main" id="{88A3199B-97BB-C818-9BA5-41A423966DE1}"/>
              </a:ext>
            </a:extLst>
          </p:cNvPr>
          <p:cNvSpPr txBox="1"/>
          <p:nvPr/>
        </p:nvSpPr>
        <p:spPr>
          <a:xfrm>
            <a:off x="2772693" y="2283738"/>
            <a:ext cx="1415772" cy="461665"/>
          </a:xfrm>
          <a:prstGeom prst="rect">
            <a:avLst/>
          </a:prstGeom>
          <a:noFill/>
        </p:spPr>
        <p:txBody>
          <a:bodyPr wrap="none" rtlCol="0">
            <a:spAutoFit/>
          </a:bodyPr>
          <a:lstStyle/>
          <a:p>
            <a:r>
              <a:rPr lang="zh-CN" altLang="zh-CN" sz="2400" b="1" kern="0" dirty="0">
                <a:effectLst/>
                <a:latin typeface="Microsoft YaHei" panose="020B0503020204020204" pitchFamily="34" charset="-122"/>
                <a:ea typeface="Microsoft YaHei" panose="020B0503020204020204" pitchFamily="34" charset="-122"/>
                <a:cs typeface="Times New Roman" panose="02020603050405020304" pitchFamily="18" charset="0"/>
              </a:rPr>
              <a:t>推罗岛城</a:t>
            </a:r>
            <a:endParaRPr kumimoji="1" lang="zh-CN" altLang="en-US" sz="2400" b="1" dirty="0">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C5D077ED-E63D-5E70-D68B-EC7435AD19B4}"/>
              </a:ext>
            </a:extLst>
          </p:cNvPr>
          <p:cNvPicPr>
            <a:picLocks noChangeAspect="1"/>
          </p:cNvPicPr>
          <p:nvPr/>
        </p:nvPicPr>
        <p:blipFill>
          <a:blip r:embed="rId4"/>
          <a:stretch>
            <a:fillRect/>
          </a:stretch>
        </p:blipFill>
        <p:spPr>
          <a:xfrm>
            <a:off x="8376929" y="2177995"/>
            <a:ext cx="508793" cy="508793"/>
          </a:xfrm>
          <a:prstGeom prst="rect">
            <a:avLst/>
          </a:prstGeom>
        </p:spPr>
      </p:pic>
      <p:sp>
        <p:nvSpPr>
          <p:cNvPr id="11" name="文本框 10">
            <a:extLst>
              <a:ext uri="{FF2B5EF4-FFF2-40B4-BE49-F238E27FC236}">
                <a16:creationId xmlns:a16="http://schemas.microsoft.com/office/drawing/2014/main" id="{31BDEB17-90B6-75D2-925D-81B7A70ECA87}"/>
              </a:ext>
            </a:extLst>
          </p:cNvPr>
          <p:cNvSpPr txBox="1"/>
          <p:nvPr/>
        </p:nvSpPr>
        <p:spPr>
          <a:xfrm>
            <a:off x="8183995" y="2747607"/>
            <a:ext cx="902811" cy="954107"/>
          </a:xfrm>
          <a:prstGeom prst="rect">
            <a:avLst/>
          </a:prstGeom>
          <a:noFill/>
        </p:spPr>
        <p:txBody>
          <a:bodyPr wrap="none" rtlCol="0">
            <a:spAutoFit/>
          </a:bodyPr>
          <a:lstStyle/>
          <a:p>
            <a:r>
              <a:rPr lang="zh-CN" altLang="zh-CN"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推罗</a:t>
            </a:r>
            <a:endParaRPr lang="en-US" altLang="zh-CN" sz="28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陆</a:t>
            </a:r>
            <a:r>
              <a:rPr lang="zh-CN" altLang="zh-CN"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城</a:t>
            </a:r>
            <a:endParaRPr kumimoji="1" lang="zh-CN" altLang="en-US" sz="28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4351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8" fill="hold">
                                          <p:stCondLst>
                                            <p:cond delay="0"/>
                                          </p:stCondLst>
                                        </p:cTn>
                                        <p:tgtEl>
                                          <p:spTgt spid="8"/>
                                        </p:tgtEl>
                                        <p:attrNameLst>
                                          <p:attrName>style.rotation</p:attrName>
                                        </p:attrNameLst>
                                      </p:cBhvr>
                                      <p:to>
                                        <p:strVal val="-45.0"/>
                                      </p:to>
                                    </p:set>
                                    <p:anim calcmode="lin" valueType="num">
                                      <p:cBhvr>
                                        <p:cTn id="8" dur="228"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791BA29-50FE-313D-FB8D-05DB84BDA95F}"/>
              </a:ext>
            </a:extLst>
          </p:cNvPr>
          <p:cNvSpPr txBox="1"/>
          <p:nvPr/>
        </p:nvSpPr>
        <p:spPr>
          <a:xfrm>
            <a:off x="926123" y="5564960"/>
            <a:ext cx="7573108" cy="1052981"/>
          </a:xfrm>
          <a:prstGeom prst="rect">
            <a:avLst/>
          </a:prstGeom>
          <a:noFill/>
        </p:spPr>
        <p:txBody>
          <a:bodyPr wrap="square">
            <a:spAutoFit/>
          </a:bodyPr>
          <a:lstStyle/>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看到这么不可能发生的事都</a:t>
            </a:r>
            <a:r>
              <a:rPr lang="zh-CN" altLang="zh-CN" sz="2800" kern="0" dirty="0">
                <a:solidFill>
                  <a:srgbClr val="121212"/>
                </a:solidFill>
                <a:effectLst/>
                <a:latin typeface="Microsoft YaHei" panose="020B0503020204020204" pitchFamily="34" charset="-122"/>
                <a:ea typeface="Microsoft YaHei" panose="020B0503020204020204" pitchFamily="34" charset="-122"/>
                <a:cs typeface="Times New Roman" panose="02020603050405020304" pitchFamily="18" charset="0"/>
              </a:rPr>
              <a:t>照着圣经的预言应验了，你心里有什么感受？请选择一个表情。</a:t>
            </a:r>
            <a:endParaRPr lang="zh-CN" altLang="en-US" sz="2800" dirty="0">
              <a:latin typeface="Microsoft YaHei" panose="020B0503020204020204" pitchFamily="34" charset="-122"/>
              <a:ea typeface="Microsoft YaHei" panose="020B0503020204020204" pitchFamily="34" charset="-122"/>
            </a:endParaRPr>
          </a:p>
        </p:txBody>
      </p:sp>
      <p:pic>
        <p:nvPicPr>
          <p:cNvPr id="8" name="图片 7">
            <a:extLst>
              <a:ext uri="{FF2B5EF4-FFF2-40B4-BE49-F238E27FC236}">
                <a16:creationId xmlns:a16="http://schemas.microsoft.com/office/drawing/2014/main" id="{62C4107C-D230-237B-715C-BBCCEFEBB689}"/>
              </a:ext>
            </a:extLst>
          </p:cNvPr>
          <p:cNvPicPr>
            <a:picLocks noChangeAspect="1"/>
          </p:cNvPicPr>
          <p:nvPr/>
        </p:nvPicPr>
        <p:blipFill>
          <a:blip r:embed="rId3"/>
          <a:stretch>
            <a:fillRect/>
          </a:stretch>
        </p:blipFill>
        <p:spPr>
          <a:xfrm>
            <a:off x="1093191" y="677830"/>
            <a:ext cx="6957618" cy="4896423"/>
          </a:xfrm>
          <a:prstGeom prst="rect">
            <a:avLst/>
          </a:prstGeom>
        </p:spPr>
      </p:pic>
      <p:sp>
        <p:nvSpPr>
          <p:cNvPr id="4" name="椭圆 3">
            <a:extLst>
              <a:ext uri="{FF2B5EF4-FFF2-40B4-BE49-F238E27FC236}">
                <a16:creationId xmlns:a16="http://schemas.microsoft.com/office/drawing/2014/main" id="{D48CC081-4FF6-61C8-FC09-C6645FF49FC0}"/>
              </a:ext>
            </a:extLst>
          </p:cNvPr>
          <p:cNvSpPr/>
          <p:nvPr/>
        </p:nvSpPr>
        <p:spPr>
          <a:xfrm>
            <a:off x="1620454" y="3035463"/>
            <a:ext cx="451412" cy="45141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sz="2400" b="1" dirty="0">
                <a:solidFill>
                  <a:schemeClr val="tx1"/>
                </a:solidFill>
                <a:latin typeface="Microsoft YaHei" panose="020B0503020204020204" pitchFamily="34" charset="-122"/>
                <a:ea typeface="Microsoft YaHei" panose="020B0503020204020204" pitchFamily="34" charset="-122"/>
              </a:rPr>
              <a:t>1</a:t>
            </a:r>
            <a:endParaRPr kumimoji="1" lang="zh-CN" altLang="en-US" sz="2400" b="1" dirty="0">
              <a:solidFill>
                <a:schemeClr val="tx1"/>
              </a:solidFill>
              <a:latin typeface="Microsoft YaHei" panose="020B0503020204020204" pitchFamily="34" charset="-122"/>
              <a:ea typeface="Microsoft YaHei" panose="020B0503020204020204" pitchFamily="34" charset="-122"/>
            </a:endParaRPr>
          </a:p>
        </p:txBody>
      </p:sp>
      <p:sp>
        <p:nvSpPr>
          <p:cNvPr id="5" name="椭圆 4">
            <a:extLst>
              <a:ext uri="{FF2B5EF4-FFF2-40B4-BE49-F238E27FC236}">
                <a16:creationId xmlns:a16="http://schemas.microsoft.com/office/drawing/2014/main" id="{4AF38A3C-7060-C85C-D794-6F94ED083A55}"/>
              </a:ext>
            </a:extLst>
          </p:cNvPr>
          <p:cNvSpPr/>
          <p:nvPr/>
        </p:nvSpPr>
        <p:spPr>
          <a:xfrm>
            <a:off x="3565000" y="3035463"/>
            <a:ext cx="451412" cy="45141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sz="2400" b="1" dirty="0">
                <a:solidFill>
                  <a:schemeClr val="tx1"/>
                </a:solidFill>
                <a:latin typeface="Microsoft YaHei" panose="020B0503020204020204" pitchFamily="34" charset="-122"/>
                <a:ea typeface="Microsoft YaHei" panose="020B0503020204020204" pitchFamily="34" charset="-122"/>
              </a:rPr>
              <a:t>2</a:t>
            </a:r>
            <a:endParaRPr kumimoji="1" lang="zh-CN" altLang="en-US" sz="2400" b="1" dirty="0">
              <a:solidFill>
                <a:schemeClr val="tx1"/>
              </a:solidFill>
              <a:latin typeface="Microsoft YaHei" panose="020B0503020204020204" pitchFamily="34" charset="-122"/>
              <a:ea typeface="Microsoft YaHei" panose="020B0503020204020204" pitchFamily="34" charset="-122"/>
            </a:endParaRPr>
          </a:p>
        </p:txBody>
      </p:sp>
      <p:sp>
        <p:nvSpPr>
          <p:cNvPr id="6" name="椭圆 5">
            <a:extLst>
              <a:ext uri="{FF2B5EF4-FFF2-40B4-BE49-F238E27FC236}">
                <a16:creationId xmlns:a16="http://schemas.microsoft.com/office/drawing/2014/main" id="{33C2882A-0FAA-2FCF-A7C9-80119DAFB2C8}"/>
              </a:ext>
            </a:extLst>
          </p:cNvPr>
          <p:cNvSpPr/>
          <p:nvPr/>
        </p:nvSpPr>
        <p:spPr>
          <a:xfrm>
            <a:off x="5220180" y="3035463"/>
            <a:ext cx="451412" cy="45141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sz="2400" b="1" dirty="0">
                <a:solidFill>
                  <a:schemeClr val="tx1"/>
                </a:solidFill>
                <a:latin typeface="Microsoft YaHei" panose="020B0503020204020204" pitchFamily="34" charset="-122"/>
                <a:ea typeface="Microsoft YaHei" panose="020B0503020204020204" pitchFamily="34" charset="-122"/>
              </a:rPr>
              <a:t>3</a:t>
            </a:r>
            <a:endParaRPr kumimoji="1" lang="zh-CN" altLang="en-US" sz="2400" b="1" dirty="0">
              <a:solidFill>
                <a:schemeClr val="tx1"/>
              </a:solidFill>
              <a:latin typeface="Microsoft YaHei" panose="020B0503020204020204" pitchFamily="34" charset="-122"/>
              <a:ea typeface="Microsoft YaHei" panose="020B0503020204020204" pitchFamily="34" charset="-122"/>
            </a:endParaRPr>
          </a:p>
        </p:txBody>
      </p:sp>
      <p:sp>
        <p:nvSpPr>
          <p:cNvPr id="7" name="椭圆 6">
            <a:extLst>
              <a:ext uri="{FF2B5EF4-FFF2-40B4-BE49-F238E27FC236}">
                <a16:creationId xmlns:a16="http://schemas.microsoft.com/office/drawing/2014/main" id="{7171F37C-51A9-6C8B-93A0-E0C104F55D77}"/>
              </a:ext>
            </a:extLst>
          </p:cNvPr>
          <p:cNvSpPr/>
          <p:nvPr/>
        </p:nvSpPr>
        <p:spPr>
          <a:xfrm>
            <a:off x="7095279" y="3035463"/>
            <a:ext cx="451412" cy="45141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sz="2400" b="1" dirty="0">
                <a:solidFill>
                  <a:schemeClr val="tx1"/>
                </a:solidFill>
                <a:latin typeface="Microsoft YaHei" panose="020B0503020204020204" pitchFamily="34" charset="-122"/>
                <a:ea typeface="Microsoft YaHei" panose="020B0503020204020204" pitchFamily="34" charset="-122"/>
              </a:rPr>
              <a:t>4</a:t>
            </a:r>
            <a:endParaRPr kumimoji="1" lang="zh-CN" altLang="en-US" sz="2400" b="1" dirty="0">
              <a:solidFill>
                <a:schemeClr val="tx1"/>
              </a:solidFill>
              <a:latin typeface="Microsoft YaHei" panose="020B0503020204020204" pitchFamily="34" charset="-122"/>
              <a:ea typeface="Microsoft YaHei" panose="020B0503020204020204" pitchFamily="34" charset="-122"/>
            </a:endParaRPr>
          </a:p>
        </p:txBody>
      </p:sp>
      <p:sp>
        <p:nvSpPr>
          <p:cNvPr id="9" name="椭圆 8">
            <a:extLst>
              <a:ext uri="{FF2B5EF4-FFF2-40B4-BE49-F238E27FC236}">
                <a16:creationId xmlns:a16="http://schemas.microsoft.com/office/drawing/2014/main" id="{E23FE3D6-3708-28A3-B380-883E44811F3E}"/>
              </a:ext>
            </a:extLst>
          </p:cNvPr>
          <p:cNvSpPr/>
          <p:nvPr/>
        </p:nvSpPr>
        <p:spPr>
          <a:xfrm>
            <a:off x="1371598" y="4933712"/>
            <a:ext cx="451412" cy="45141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sz="2400" b="1" dirty="0">
                <a:solidFill>
                  <a:schemeClr val="tx1"/>
                </a:solidFill>
                <a:latin typeface="Microsoft YaHei" panose="020B0503020204020204" pitchFamily="34" charset="-122"/>
                <a:ea typeface="Microsoft YaHei" panose="020B0503020204020204" pitchFamily="34" charset="-122"/>
              </a:rPr>
              <a:t>5</a:t>
            </a:r>
            <a:endParaRPr kumimoji="1" lang="zh-CN" altLang="en-US" sz="2400" b="1" dirty="0">
              <a:solidFill>
                <a:schemeClr val="tx1"/>
              </a:solidFill>
              <a:latin typeface="Microsoft YaHei" panose="020B0503020204020204" pitchFamily="34" charset="-122"/>
              <a:ea typeface="Microsoft YaHei" panose="020B0503020204020204" pitchFamily="34" charset="-122"/>
            </a:endParaRPr>
          </a:p>
        </p:txBody>
      </p:sp>
      <p:sp>
        <p:nvSpPr>
          <p:cNvPr id="10" name="椭圆 9">
            <a:extLst>
              <a:ext uri="{FF2B5EF4-FFF2-40B4-BE49-F238E27FC236}">
                <a16:creationId xmlns:a16="http://schemas.microsoft.com/office/drawing/2014/main" id="{FFD621D6-BEE9-2995-678E-20F68C9D8B30}"/>
              </a:ext>
            </a:extLst>
          </p:cNvPr>
          <p:cNvSpPr/>
          <p:nvPr/>
        </p:nvSpPr>
        <p:spPr>
          <a:xfrm>
            <a:off x="2720049" y="4933712"/>
            <a:ext cx="451412" cy="45141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sz="2400" b="1" dirty="0">
                <a:solidFill>
                  <a:schemeClr val="tx1"/>
                </a:solidFill>
                <a:latin typeface="Microsoft YaHei" panose="020B0503020204020204" pitchFamily="34" charset="-122"/>
                <a:ea typeface="Microsoft YaHei" panose="020B0503020204020204" pitchFamily="34" charset="-122"/>
              </a:rPr>
              <a:t>6</a:t>
            </a:r>
            <a:endParaRPr kumimoji="1" lang="zh-CN" altLang="en-US" sz="2400" b="1" dirty="0">
              <a:solidFill>
                <a:schemeClr val="tx1"/>
              </a:solidFill>
              <a:latin typeface="Microsoft YaHei" panose="020B0503020204020204" pitchFamily="34" charset="-122"/>
              <a:ea typeface="Microsoft YaHei" panose="020B0503020204020204" pitchFamily="34" charset="-122"/>
            </a:endParaRPr>
          </a:p>
        </p:txBody>
      </p:sp>
      <p:sp>
        <p:nvSpPr>
          <p:cNvPr id="11" name="椭圆 10">
            <a:extLst>
              <a:ext uri="{FF2B5EF4-FFF2-40B4-BE49-F238E27FC236}">
                <a16:creationId xmlns:a16="http://schemas.microsoft.com/office/drawing/2014/main" id="{09E66032-8E7E-77DD-6454-5E35EFCFFAAE}"/>
              </a:ext>
            </a:extLst>
          </p:cNvPr>
          <p:cNvSpPr/>
          <p:nvPr/>
        </p:nvSpPr>
        <p:spPr>
          <a:xfrm>
            <a:off x="5040774" y="4933712"/>
            <a:ext cx="451412" cy="45141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sz="2400" b="1" dirty="0">
                <a:solidFill>
                  <a:schemeClr val="tx1"/>
                </a:solidFill>
                <a:latin typeface="Microsoft YaHei" panose="020B0503020204020204" pitchFamily="34" charset="-122"/>
                <a:ea typeface="Microsoft YaHei" panose="020B0503020204020204" pitchFamily="34" charset="-122"/>
              </a:rPr>
              <a:t>8</a:t>
            </a:r>
            <a:endParaRPr kumimoji="1" lang="zh-CN" altLang="en-US" sz="2400" b="1" dirty="0">
              <a:solidFill>
                <a:schemeClr val="tx1"/>
              </a:solidFill>
              <a:latin typeface="Microsoft YaHei" panose="020B0503020204020204" pitchFamily="34" charset="-122"/>
              <a:ea typeface="Microsoft YaHei" panose="020B0503020204020204" pitchFamily="34" charset="-122"/>
            </a:endParaRPr>
          </a:p>
        </p:txBody>
      </p:sp>
      <p:sp>
        <p:nvSpPr>
          <p:cNvPr id="12" name="椭圆 11">
            <a:extLst>
              <a:ext uri="{FF2B5EF4-FFF2-40B4-BE49-F238E27FC236}">
                <a16:creationId xmlns:a16="http://schemas.microsoft.com/office/drawing/2014/main" id="{11ACA0DA-D628-1C76-A216-77585B80425D}"/>
              </a:ext>
            </a:extLst>
          </p:cNvPr>
          <p:cNvSpPr/>
          <p:nvPr/>
        </p:nvSpPr>
        <p:spPr>
          <a:xfrm>
            <a:off x="7145421" y="4933712"/>
            <a:ext cx="875598" cy="45141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sz="2400" b="1" dirty="0">
                <a:solidFill>
                  <a:schemeClr val="tx1"/>
                </a:solidFill>
                <a:latin typeface="Microsoft YaHei" panose="020B0503020204020204" pitchFamily="34" charset="-122"/>
                <a:ea typeface="Microsoft YaHei" panose="020B0503020204020204" pitchFamily="34" charset="-122"/>
              </a:rPr>
              <a:t>10</a:t>
            </a:r>
            <a:endParaRPr kumimoji="1" lang="zh-CN" altLang="en-US" sz="2400" b="1" dirty="0">
              <a:solidFill>
                <a:schemeClr val="tx1"/>
              </a:solidFill>
              <a:latin typeface="Microsoft YaHei" panose="020B0503020204020204" pitchFamily="34" charset="-122"/>
              <a:ea typeface="Microsoft YaHei" panose="020B0503020204020204" pitchFamily="34" charset="-122"/>
            </a:endParaRPr>
          </a:p>
        </p:txBody>
      </p:sp>
      <p:sp>
        <p:nvSpPr>
          <p:cNvPr id="13" name="椭圆 12">
            <a:extLst>
              <a:ext uri="{FF2B5EF4-FFF2-40B4-BE49-F238E27FC236}">
                <a16:creationId xmlns:a16="http://schemas.microsoft.com/office/drawing/2014/main" id="{FAC627E5-3CA9-0846-75E3-4FC20865D377}"/>
              </a:ext>
            </a:extLst>
          </p:cNvPr>
          <p:cNvSpPr/>
          <p:nvPr/>
        </p:nvSpPr>
        <p:spPr>
          <a:xfrm>
            <a:off x="3796495" y="4933712"/>
            <a:ext cx="451412" cy="45141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sz="2400" b="1" dirty="0">
                <a:solidFill>
                  <a:schemeClr val="tx1"/>
                </a:solidFill>
                <a:latin typeface="Microsoft YaHei" panose="020B0503020204020204" pitchFamily="34" charset="-122"/>
                <a:ea typeface="Microsoft YaHei" panose="020B0503020204020204" pitchFamily="34" charset="-122"/>
              </a:rPr>
              <a:t>7</a:t>
            </a:r>
            <a:endParaRPr kumimoji="1" lang="zh-CN" altLang="en-US" sz="2400" b="1" dirty="0">
              <a:solidFill>
                <a:schemeClr val="tx1"/>
              </a:solidFill>
              <a:latin typeface="Microsoft YaHei" panose="020B0503020204020204" pitchFamily="34" charset="-122"/>
              <a:ea typeface="Microsoft YaHei" panose="020B0503020204020204" pitchFamily="34" charset="-122"/>
            </a:endParaRPr>
          </a:p>
        </p:txBody>
      </p:sp>
      <p:sp>
        <p:nvSpPr>
          <p:cNvPr id="14" name="椭圆 13">
            <a:extLst>
              <a:ext uri="{FF2B5EF4-FFF2-40B4-BE49-F238E27FC236}">
                <a16:creationId xmlns:a16="http://schemas.microsoft.com/office/drawing/2014/main" id="{E8652790-BB84-F85A-A9B5-5F429BB51E7B}"/>
              </a:ext>
            </a:extLst>
          </p:cNvPr>
          <p:cNvSpPr/>
          <p:nvPr/>
        </p:nvSpPr>
        <p:spPr>
          <a:xfrm>
            <a:off x="6082495" y="4933712"/>
            <a:ext cx="451412" cy="45141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CN" sz="2400" b="1" dirty="0">
                <a:solidFill>
                  <a:schemeClr val="tx1"/>
                </a:solidFill>
                <a:latin typeface="Microsoft YaHei" panose="020B0503020204020204" pitchFamily="34" charset="-122"/>
                <a:ea typeface="Microsoft YaHei" panose="020B0503020204020204" pitchFamily="34" charset="-122"/>
              </a:rPr>
              <a:t>9</a:t>
            </a:r>
            <a:endParaRPr kumimoji="1" lang="zh-CN" altLang="en-US" sz="2400" b="1"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655078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F16566F-2665-8896-2D4E-8F38A125D104}"/>
              </a:ext>
            </a:extLst>
          </p:cNvPr>
          <p:cNvPicPr>
            <a:picLocks noChangeAspect="1"/>
          </p:cNvPicPr>
          <p:nvPr/>
        </p:nvPicPr>
        <p:blipFill>
          <a:blip r:embed="rId3"/>
          <a:stretch>
            <a:fillRect/>
          </a:stretch>
        </p:blipFill>
        <p:spPr>
          <a:xfrm>
            <a:off x="1018632" y="0"/>
            <a:ext cx="7106736" cy="6858000"/>
          </a:xfrm>
          <a:prstGeom prst="rect">
            <a:avLst/>
          </a:prstGeom>
        </p:spPr>
      </p:pic>
      <p:sp>
        <p:nvSpPr>
          <p:cNvPr id="5" name="文本框 4">
            <a:extLst>
              <a:ext uri="{FF2B5EF4-FFF2-40B4-BE49-F238E27FC236}">
                <a16:creationId xmlns:a16="http://schemas.microsoft.com/office/drawing/2014/main" id="{0077DCDC-AC57-AE11-755A-37F13806C56D}"/>
              </a:ext>
            </a:extLst>
          </p:cNvPr>
          <p:cNvSpPr txBox="1"/>
          <p:nvPr/>
        </p:nvSpPr>
        <p:spPr>
          <a:xfrm>
            <a:off x="1535722" y="2788964"/>
            <a:ext cx="6072555" cy="2870209"/>
          </a:xfrm>
          <a:prstGeom prst="rect">
            <a:avLst/>
          </a:prstGeom>
          <a:noFill/>
        </p:spPr>
        <p:txBody>
          <a:bodyPr wrap="square">
            <a:spAutoFit/>
          </a:bodyPr>
          <a:lstStyle/>
          <a:p>
            <a:pPr>
              <a:lnSpc>
                <a:spcPts val="4360"/>
              </a:lnSpc>
            </a:pPr>
            <a:r>
              <a:rPr lang="zh-CN" altLang="en-US"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当你看到以西结在公元前</a:t>
            </a:r>
            <a:r>
              <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587-586</a:t>
            </a:r>
            <a:r>
              <a:rPr lang="zh-CN" altLang="en-US"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年针对推罗发出的预言，在</a:t>
            </a:r>
            <a:r>
              <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200</a:t>
            </a:r>
            <a:r>
              <a:rPr lang="zh-CN" altLang="en-US"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多年后，通过一个非信徒将军的手成为了现实，你认为这位上帝是怎样的一位神？</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2478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2AE855-4CC4-AC4F-F5F5-D2DCE72F4E81}"/>
              </a:ext>
            </a:extLst>
          </p:cNvPr>
          <p:cNvSpPr>
            <a:spLocks noGrp="1"/>
          </p:cNvSpPr>
          <p:nvPr>
            <p:ph type="title"/>
          </p:nvPr>
        </p:nvSpPr>
        <p:spPr/>
        <p:txBody>
          <a:bodyPr/>
          <a:lstStyle/>
          <a:p>
            <a:r>
              <a:rPr lang="zh-CN" altLang="en-US" dirty="0"/>
              <a:t>上帝，我想对你说</a:t>
            </a:r>
            <a:r>
              <a:rPr lang="en-US" altLang="zh-CN" dirty="0"/>
              <a:t>……</a:t>
            </a:r>
            <a:endParaRPr lang="zh-CN" altLang="en-US" dirty="0"/>
          </a:p>
        </p:txBody>
      </p:sp>
      <p:pic>
        <p:nvPicPr>
          <p:cNvPr id="6" name="图片 5">
            <a:extLst>
              <a:ext uri="{FF2B5EF4-FFF2-40B4-BE49-F238E27FC236}">
                <a16:creationId xmlns:a16="http://schemas.microsoft.com/office/drawing/2014/main" id="{734E150E-0EB7-AEB5-6CE9-1A7F352DE0D4}"/>
              </a:ext>
            </a:extLst>
          </p:cNvPr>
          <p:cNvPicPr>
            <a:picLocks noChangeAspect="1"/>
          </p:cNvPicPr>
          <p:nvPr/>
        </p:nvPicPr>
        <p:blipFill>
          <a:blip r:embed="rId3"/>
          <a:stretch>
            <a:fillRect/>
          </a:stretch>
        </p:blipFill>
        <p:spPr>
          <a:xfrm>
            <a:off x="1568450" y="1435100"/>
            <a:ext cx="6007100" cy="5422900"/>
          </a:xfrm>
          <a:prstGeom prst="rect">
            <a:avLst/>
          </a:prstGeom>
        </p:spPr>
      </p:pic>
    </p:spTree>
    <p:extLst>
      <p:ext uri="{BB962C8B-B14F-4D97-AF65-F5344CB8AC3E}">
        <p14:creationId xmlns:p14="http://schemas.microsoft.com/office/powerpoint/2010/main" val="3728324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F39E3B3-4EEF-412C-8789-2D3A6F86B2FB}"/>
              </a:ext>
            </a:extLst>
          </p:cNvPr>
          <p:cNvSpPr/>
          <p:nvPr/>
        </p:nvSpPr>
        <p:spPr>
          <a:xfrm>
            <a:off x="938091" y="3615406"/>
            <a:ext cx="7828757" cy="2736134"/>
          </a:xfrm>
          <a:prstGeom prst="rect">
            <a:avLst/>
          </a:prstGeom>
        </p:spPr>
        <p:txBody>
          <a:bodyPr vert="horz" wrap="square" lIns="91440" tIns="45720" rIns="91440" bIns="45720" rtlCol="0">
            <a:spAutoFit/>
          </a:bodyPr>
          <a:lstStyle/>
          <a:p>
            <a:pPr>
              <a:lnSpc>
                <a:spcPts val="4160"/>
              </a:lnSpc>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许多国民来攻击推罗；</a:t>
            </a:r>
          </a:p>
          <a:p>
            <a:pPr>
              <a:lnSpc>
                <a:spcPts val="416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攻破城墙、城楼；</a:t>
            </a:r>
          </a:p>
          <a:p>
            <a:pPr>
              <a:lnSpc>
                <a:spcPts val="4160"/>
              </a:lnSpc>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被铲平刮净，石头、木头、尘土都抛在水中；</a:t>
            </a:r>
          </a:p>
          <a:p>
            <a:pPr>
              <a:lnSpc>
                <a:spcPts val="4160"/>
              </a:lnSpc>
            </a:pP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成为晒网的地方；</a:t>
            </a:r>
          </a:p>
          <a:p>
            <a:pPr>
              <a:lnSpc>
                <a:spcPts val="4160"/>
              </a:lnSpc>
            </a:pPr>
            <a:r>
              <a:rPr lang="en-US" altLang="zh-CN" sz="2800" dirty="0">
                <a:latin typeface="Microsoft YaHei" panose="020B0503020204020204" pitchFamily="34" charset="-122"/>
                <a:ea typeface="Microsoft YaHei" panose="020B0503020204020204" pitchFamily="34" charset="-122"/>
              </a:rPr>
              <a:t>5. </a:t>
            </a:r>
            <a:r>
              <a:rPr lang="zh-CN" altLang="en-US" sz="2800" dirty="0">
                <a:latin typeface="Microsoft YaHei" panose="020B0503020204020204" pitchFamily="34" charset="-122"/>
                <a:ea typeface="Microsoft YaHei" panose="020B0503020204020204" pitchFamily="34" charset="-122"/>
              </a:rPr>
              <a:t>不得再被重建。</a:t>
            </a:r>
          </a:p>
        </p:txBody>
      </p:sp>
      <p:pic>
        <p:nvPicPr>
          <p:cNvPr id="12" name="图片 11">
            <a:extLst>
              <a:ext uri="{FF2B5EF4-FFF2-40B4-BE49-F238E27FC236}">
                <a16:creationId xmlns:a16="http://schemas.microsoft.com/office/drawing/2014/main" id="{1B770F65-BEDE-42AE-98A1-7D023E37A77E}"/>
              </a:ext>
            </a:extLst>
          </p:cNvPr>
          <p:cNvPicPr>
            <a:picLocks noChangeAspect="1"/>
          </p:cNvPicPr>
          <p:nvPr/>
        </p:nvPicPr>
        <p:blipFill>
          <a:blip r:embed="rId3"/>
          <a:stretch>
            <a:fillRect/>
          </a:stretch>
        </p:blipFill>
        <p:spPr>
          <a:xfrm>
            <a:off x="634085" y="4079996"/>
            <a:ext cx="510289" cy="532237"/>
          </a:xfrm>
          <a:prstGeom prst="rect">
            <a:avLst/>
          </a:prstGeom>
        </p:spPr>
      </p:pic>
      <p:sp>
        <p:nvSpPr>
          <p:cNvPr id="10" name="标题 9">
            <a:extLst>
              <a:ext uri="{FF2B5EF4-FFF2-40B4-BE49-F238E27FC236}">
                <a16:creationId xmlns:a16="http://schemas.microsoft.com/office/drawing/2014/main" id="{997196DC-5480-C547-8DC7-E653AF7314EE}"/>
              </a:ext>
            </a:extLst>
          </p:cNvPr>
          <p:cNvSpPr>
            <a:spLocks noGrp="1"/>
          </p:cNvSpPr>
          <p:nvPr>
            <p:ph type="title"/>
          </p:nvPr>
        </p:nvSpPr>
        <p:spPr/>
        <p:txBody>
          <a:bodyPr/>
          <a:lstStyle/>
          <a:p>
            <a:r>
              <a:rPr kumimoji="1" lang="zh-CN" altLang="en-US" dirty="0"/>
              <a:t>推罗预言</a:t>
            </a:r>
            <a:endParaRPr lang="zh-CN" altLang="en-US" dirty="0"/>
          </a:p>
        </p:txBody>
      </p:sp>
      <p:sp>
        <p:nvSpPr>
          <p:cNvPr id="5" name="矩形 4">
            <a:extLst>
              <a:ext uri="{FF2B5EF4-FFF2-40B4-BE49-F238E27FC236}">
                <a16:creationId xmlns:a16="http://schemas.microsoft.com/office/drawing/2014/main" id="{8BDAA46F-A5BC-AD50-B4B4-5F05C5C004EA}"/>
              </a:ext>
            </a:extLst>
          </p:cNvPr>
          <p:cNvSpPr/>
          <p:nvPr/>
        </p:nvSpPr>
        <p:spPr>
          <a:xfrm>
            <a:off x="938092" y="5309553"/>
            <a:ext cx="3481754" cy="4618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E316C9BE-EC0A-5DFF-D25E-56826DBBA053}"/>
              </a:ext>
            </a:extLst>
          </p:cNvPr>
          <p:cNvSpPr/>
          <p:nvPr/>
        </p:nvSpPr>
        <p:spPr>
          <a:xfrm>
            <a:off x="938091" y="3615406"/>
            <a:ext cx="7828757" cy="2736134"/>
          </a:xfrm>
          <a:prstGeom prst="rect">
            <a:avLst/>
          </a:prstGeom>
        </p:spPr>
        <p:txBody>
          <a:bodyPr vert="horz" wrap="square" lIns="91440" tIns="45720" rIns="91440" bIns="45720" rtlCol="0">
            <a:spAutoFit/>
          </a:bodyPr>
          <a:lstStyle/>
          <a:p>
            <a:pPr>
              <a:lnSpc>
                <a:spcPts val="4160"/>
              </a:lnSpc>
            </a:pPr>
            <a:r>
              <a:rPr lang="en-US" altLang="zh-CN" sz="2800" dirty="0">
                <a:solidFill>
                  <a:schemeClr val="bg1">
                    <a:lumMod val="75000"/>
                  </a:schemeClr>
                </a:solidFill>
                <a:latin typeface="Microsoft YaHei" panose="020B0503020204020204" pitchFamily="34" charset="-122"/>
                <a:ea typeface="Microsoft YaHei" panose="020B0503020204020204" pitchFamily="34" charset="-122"/>
              </a:rPr>
              <a:t>1. </a:t>
            </a:r>
            <a:r>
              <a:rPr lang="zh-CN" altLang="en-US" sz="2800" dirty="0">
                <a:solidFill>
                  <a:schemeClr val="bg1">
                    <a:lumMod val="75000"/>
                  </a:schemeClr>
                </a:solidFill>
                <a:latin typeface="Microsoft YaHei" panose="020B0503020204020204" pitchFamily="34" charset="-122"/>
                <a:ea typeface="Microsoft YaHei" panose="020B0503020204020204" pitchFamily="34" charset="-122"/>
              </a:rPr>
              <a:t>许多国民来攻击推罗；</a:t>
            </a:r>
          </a:p>
          <a:p>
            <a:pPr>
              <a:lnSpc>
                <a:spcPts val="4160"/>
              </a:lnSpc>
            </a:pPr>
            <a:r>
              <a:rPr lang="en-US" altLang="zh-CN" sz="2800" dirty="0">
                <a:solidFill>
                  <a:schemeClr val="bg1">
                    <a:lumMod val="75000"/>
                  </a:schemeClr>
                </a:solidFill>
                <a:latin typeface="Microsoft YaHei" panose="020B0503020204020204" pitchFamily="34" charset="-122"/>
                <a:ea typeface="Microsoft YaHei" panose="020B0503020204020204" pitchFamily="34" charset="-122"/>
              </a:rPr>
              <a:t>2. </a:t>
            </a:r>
            <a:r>
              <a:rPr lang="zh-CN" altLang="en-US" sz="2800" dirty="0">
                <a:solidFill>
                  <a:schemeClr val="bg1">
                    <a:lumMod val="75000"/>
                  </a:schemeClr>
                </a:solidFill>
                <a:latin typeface="Microsoft YaHei" panose="020B0503020204020204" pitchFamily="34" charset="-122"/>
                <a:ea typeface="Microsoft YaHei" panose="020B0503020204020204" pitchFamily="34" charset="-122"/>
              </a:rPr>
              <a:t>攻破城墙、城楼；</a:t>
            </a:r>
          </a:p>
          <a:p>
            <a:pPr>
              <a:lnSpc>
                <a:spcPts val="4160"/>
              </a:lnSpc>
            </a:pPr>
            <a:r>
              <a:rPr lang="en-US" altLang="zh-CN" sz="2800" dirty="0">
                <a:solidFill>
                  <a:schemeClr val="bg1">
                    <a:lumMod val="75000"/>
                  </a:schemeClr>
                </a:solidFill>
                <a:latin typeface="Microsoft YaHei" panose="020B0503020204020204" pitchFamily="34" charset="-122"/>
                <a:ea typeface="Microsoft YaHei" panose="020B0503020204020204" pitchFamily="34" charset="-122"/>
              </a:rPr>
              <a:t>3. </a:t>
            </a:r>
            <a:r>
              <a:rPr lang="zh-CN" altLang="en-US" sz="2800" dirty="0">
                <a:solidFill>
                  <a:schemeClr val="bg1">
                    <a:lumMod val="75000"/>
                  </a:schemeClr>
                </a:solidFill>
                <a:latin typeface="Microsoft YaHei" panose="020B0503020204020204" pitchFamily="34" charset="-122"/>
                <a:ea typeface="Microsoft YaHei" panose="020B0503020204020204" pitchFamily="34" charset="-122"/>
              </a:rPr>
              <a:t>被铲平刮净，石头、木头、尘土都抛在水中；</a:t>
            </a:r>
          </a:p>
          <a:p>
            <a:pPr>
              <a:lnSpc>
                <a:spcPts val="4160"/>
              </a:lnSpc>
            </a:pP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成为晒网的地方；</a:t>
            </a:r>
          </a:p>
          <a:p>
            <a:pPr>
              <a:lnSpc>
                <a:spcPts val="4160"/>
              </a:lnSpc>
            </a:pPr>
            <a:r>
              <a:rPr lang="en-US" altLang="zh-CN" sz="2800" dirty="0">
                <a:latin typeface="Microsoft YaHei" panose="020B0503020204020204" pitchFamily="34" charset="-122"/>
                <a:ea typeface="Microsoft YaHei" panose="020B0503020204020204" pitchFamily="34" charset="-122"/>
              </a:rPr>
              <a:t>5. </a:t>
            </a:r>
            <a:r>
              <a:rPr lang="zh-CN" altLang="en-US" sz="2800" dirty="0">
                <a:latin typeface="Microsoft YaHei" panose="020B0503020204020204" pitchFamily="34" charset="-122"/>
                <a:ea typeface="Microsoft YaHei" panose="020B0503020204020204" pitchFamily="34" charset="-122"/>
              </a:rPr>
              <a:t>不得再被重建。</a:t>
            </a:r>
          </a:p>
        </p:txBody>
      </p:sp>
      <p:pic>
        <p:nvPicPr>
          <p:cNvPr id="8" name="图片 7">
            <a:extLst>
              <a:ext uri="{FF2B5EF4-FFF2-40B4-BE49-F238E27FC236}">
                <a16:creationId xmlns:a16="http://schemas.microsoft.com/office/drawing/2014/main" id="{6AD8E637-E645-6C6D-0071-14983CA29F34}"/>
              </a:ext>
            </a:extLst>
          </p:cNvPr>
          <p:cNvPicPr>
            <a:picLocks noChangeAspect="1"/>
          </p:cNvPicPr>
          <p:nvPr/>
        </p:nvPicPr>
        <p:blipFill>
          <a:blip r:embed="rId4"/>
          <a:stretch>
            <a:fillRect/>
          </a:stretch>
        </p:blipFill>
        <p:spPr>
          <a:xfrm>
            <a:off x="2831123" y="1168507"/>
            <a:ext cx="3481754" cy="24468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5DD6DC68-05AC-9197-E2B1-0CA34348CB75}"/>
              </a:ext>
            </a:extLst>
          </p:cNvPr>
          <p:cNvPicPr>
            <a:picLocks noChangeAspect="1"/>
          </p:cNvPicPr>
          <p:nvPr/>
        </p:nvPicPr>
        <p:blipFill>
          <a:blip r:embed="rId3"/>
          <a:stretch>
            <a:fillRect/>
          </a:stretch>
        </p:blipFill>
        <p:spPr>
          <a:xfrm>
            <a:off x="634085" y="3540735"/>
            <a:ext cx="510289" cy="532237"/>
          </a:xfrm>
          <a:prstGeom prst="rect">
            <a:avLst/>
          </a:prstGeom>
        </p:spPr>
      </p:pic>
      <p:pic>
        <p:nvPicPr>
          <p:cNvPr id="4" name="图片 3">
            <a:extLst>
              <a:ext uri="{FF2B5EF4-FFF2-40B4-BE49-F238E27FC236}">
                <a16:creationId xmlns:a16="http://schemas.microsoft.com/office/drawing/2014/main" id="{25991B0F-C6AE-EA61-4127-52D51285C469}"/>
              </a:ext>
            </a:extLst>
          </p:cNvPr>
          <p:cNvPicPr>
            <a:picLocks noChangeAspect="1"/>
          </p:cNvPicPr>
          <p:nvPr/>
        </p:nvPicPr>
        <p:blipFill>
          <a:blip r:embed="rId3"/>
          <a:stretch>
            <a:fillRect/>
          </a:stretch>
        </p:blipFill>
        <p:spPr>
          <a:xfrm>
            <a:off x="634085" y="4654426"/>
            <a:ext cx="510289" cy="532237"/>
          </a:xfrm>
          <a:prstGeom prst="rect">
            <a:avLst/>
          </a:prstGeom>
        </p:spPr>
      </p:pic>
      <p:sp>
        <p:nvSpPr>
          <p:cNvPr id="7" name="矩形 6">
            <a:extLst>
              <a:ext uri="{FF2B5EF4-FFF2-40B4-BE49-F238E27FC236}">
                <a16:creationId xmlns:a16="http://schemas.microsoft.com/office/drawing/2014/main" id="{748F85ED-550A-2C55-5474-769A109E0F28}"/>
              </a:ext>
            </a:extLst>
          </p:cNvPr>
          <p:cNvSpPr/>
          <p:nvPr/>
        </p:nvSpPr>
        <p:spPr>
          <a:xfrm>
            <a:off x="938092" y="5837090"/>
            <a:ext cx="3481754" cy="4692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05033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3000"/>
                            </p:stCondLst>
                            <p:childTnLst>
                              <p:par>
                                <p:cTn id="14" presetID="22" presetClass="entr" presetSubtype="8" fill="hold" grpId="0" nodeType="after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6000"/>
                            </p:stCondLst>
                            <p:childTnLst>
                              <p:par>
                                <p:cTn id="22" presetID="1" presetClass="exit"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F03C95C1-1699-8C42-9E5B-E8E7AA9165EC}"/>
              </a:ext>
            </a:extLst>
          </p:cNvPr>
          <p:cNvSpPr txBox="1"/>
          <p:nvPr/>
        </p:nvSpPr>
        <p:spPr>
          <a:xfrm>
            <a:off x="4405566" y="3957807"/>
            <a:ext cx="4261554" cy="2297552"/>
          </a:xfrm>
          <a:prstGeom prst="rect">
            <a:avLst/>
          </a:prstGeom>
          <a:noFill/>
        </p:spPr>
        <p:txBody>
          <a:bodyPr wrap="square" rtlCol="0">
            <a:spAutoFit/>
          </a:bodyPr>
          <a:lstStyle/>
          <a:p>
            <a:pPr marL="360000" indent="-342900">
              <a:lnSpc>
                <a:spcPts val="3480"/>
              </a:lnSpc>
              <a:buFont typeface="Arial" panose="020B0604020202020204" pitchFamily="34" charset="0"/>
              <a:buChar char="•"/>
            </a:pPr>
            <a:r>
              <a:rPr lang="zh-CN" altLang="en-US"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推罗分为陆城和岛城两部分。</a:t>
            </a:r>
          </a:p>
          <a:p>
            <a:pPr marL="360000" indent="-342900">
              <a:lnSpc>
                <a:spcPts val="3480"/>
              </a:lnSpc>
              <a:buFont typeface="Arial" panose="020B0604020202020204" pitchFamily="34" charset="0"/>
              <a:buChar char="•"/>
            </a:pPr>
            <a:r>
              <a:rPr lang="zh-CN" altLang="en-US"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尼布甲尼撒王只摧毁了推罗</a:t>
            </a:r>
            <a:endParaRPr lang="en-US"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360000">
              <a:lnSpc>
                <a:spcPts val="3480"/>
              </a:lnSpc>
            </a:pPr>
            <a:r>
              <a:rPr lang="zh-CN" altLang="en-US"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的陆城。</a:t>
            </a:r>
          </a:p>
          <a:p>
            <a:pPr marL="360000" indent="-342900">
              <a:lnSpc>
                <a:spcPts val="3480"/>
              </a:lnSpc>
              <a:buFont typeface="Arial" panose="020B0604020202020204" pitchFamily="34" charset="0"/>
              <a:buChar char="•"/>
            </a:pPr>
            <a:r>
              <a:rPr lang="zh-CN" altLang="en-US"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陆城被毁后，推罗人搬到岛</a:t>
            </a:r>
            <a:endParaRPr lang="en-US"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360000">
              <a:lnSpc>
                <a:spcPts val="3480"/>
              </a:lnSpc>
            </a:pPr>
            <a:r>
              <a:rPr lang="zh-CN" altLang="en-US"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城生活。</a:t>
            </a:r>
            <a:endParaRPr kumimoji="1" lang="zh-CN" altLang="en-US" sz="2400" b="1" dirty="0">
              <a:latin typeface="Microsoft YaHei" panose="020B0503020204020204" pitchFamily="34" charset="-122"/>
              <a:ea typeface="Microsoft YaHei" panose="020B0503020204020204" pitchFamily="34" charset="-122"/>
            </a:endParaRPr>
          </a:p>
        </p:txBody>
      </p:sp>
      <p:pic>
        <p:nvPicPr>
          <p:cNvPr id="13" name="Picture 3">
            <a:extLst>
              <a:ext uri="{FF2B5EF4-FFF2-40B4-BE49-F238E27FC236}">
                <a16:creationId xmlns:a16="http://schemas.microsoft.com/office/drawing/2014/main" id="{34D8F966-4B3B-7C45-9708-369B26BD86B4}"/>
              </a:ext>
            </a:extLst>
          </p:cNvPr>
          <p:cNvPicPr>
            <a:picLocks noChangeAspect="1"/>
          </p:cNvPicPr>
          <p:nvPr/>
        </p:nvPicPr>
        <p:blipFill>
          <a:blip r:embed="rId3"/>
          <a:stretch>
            <a:fillRect/>
          </a:stretch>
        </p:blipFill>
        <p:spPr>
          <a:xfrm>
            <a:off x="1611923" y="91"/>
            <a:ext cx="6829425" cy="34384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组合 1">
            <a:extLst>
              <a:ext uri="{FF2B5EF4-FFF2-40B4-BE49-F238E27FC236}">
                <a16:creationId xmlns:a16="http://schemas.microsoft.com/office/drawing/2014/main" id="{D6348E55-441A-8FE8-3CBE-461F686A216E}"/>
              </a:ext>
            </a:extLst>
          </p:cNvPr>
          <p:cNvGrpSpPr/>
          <p:nvPr/>
        </p:nvGrpSpPr>
        <p:grpSpPr>
          <a:xfrm>
            <a:off x="0" y="3540368"/>
            <a:ext cx="4741769" cy="3317631"/>
            <a:chOff x="0" y="3540368"/>
            <a:chExt cx="4741769" cy="3317631"/>
          </a:xfrm>
        </p:grpSpPr>
        <p:pic>
          <p:nvPicPr>
            <p:cNvPr id="12" name="图片 11">
              <a:extLst>
                <a:ext uri="{FF2B5EF4-FFF2-40B4-BE49-F238E27FC236}">
                  <a16:creationId xmlns:a16="http://schemas.microsoft.com/office/drawing/2014/main" id="{96468032-A0BF-B7A0-1EBC-3C0C32E94999}"/>
                </a:ext>
              </a:extLst>
            </p:cNvPr>
            <p:cNvPicPr>
              <a:picLocks noChangeAspect="1"/>
            </p:cNvPicPr>
            <p:nvPr/>
          </p:nvPicPr>
          <p:blipFill>
            <a:blip r:embed="rId4"/>
            <a:stretch>
              <a:fillRect/>
            </a:stretch>
          </p:blipFill>
          <p:spPr>
            <a:xfrm>
              <a:off x="0" y="3540368"/>
              <a:ext cx="4393172" cy="3317631"/>
            </a:xfrm>
            <a:prstGeom prst="rect">
              <a:avLst/>
            </a:prstGeom>
          </p:spPr>
        </p:pic>
        <p:sp>
          <p:nvSpPr>
            <p:cNvPr id="14" name="文本框 13">
              <a:extLst>
                <a:ext uri="{FF2B5EF4-FFF2-40B4-BE49-F238E27FC236}">
                  <a16:creationId xmlns:a16="http://schemas.microsoft.com/office/drawing/2014/main" id="{36821ABA-68EA-6877-7D09-54E4E5313F1A}"/>
                </a:ext>
              </a:extLst>
            </p:cNvPr>
            <p:cNvSpPr txBox="1"/>
            <p:nvPr/>
          </p:nvSpPr>
          <p:spPr>
            <a:xfrm>
              <a:off x="1255706" y="4622957"/>
              <a:ext cx="952603" cy="307777"/>
            </a:xfrm>
            <a:prstGeom prst="rect">
              <a:avLst/>
            </a:prstGeom>
            <a:noFill/>
          </p:spPr>
          <p:txBody>
            <a:bodyPr wrap="square" rtlCol="0">
              <a:spAutoFit/>
            </a:bodyPr>
            <a:lstStyle/>
            <a:p>
              <a:r>
                <a:rPr lang="zh-CN" altLang="zh-CN" sz="1400" b="1" kern="0" dirty="0">
                  <a:effectLst/>
                  <a:latin typeface="Microsoft YaHei" panose="020B0503020204020204" pitchFamily="34" charset="-122"/>
                  <a:ea typeface="Microsoft YaHei" panose="020B0503020204020204" pitchFamily="34" charset="-122"/>
                  <a:cs typeface="Times New Roman" panose="02020603050405020304" pitchFamily="18" charset="0"/>
                </a:rPr>
                <a:t>推罗岛城</a:t>
              </a:r>
              <a:endParaRPr kumimoji="1" lang="zh-CN" altLang="en-US" sz="1400" b="1" dirty="0">
                <a:latin typeface="Microsoft YaHei" panose="020B0503020204020204" pitchFamily="34" charset="-122"/>
                <a:ea typeface="Microsoft YaHei" panose="020B0503020204020204" pitchFamily="34" charset="-122"/>
              </a:endParaRPr>
            </a:p>
          </p:txBody>
        </p:sp>
        <p:pic>
          <p:nvPicPr>
            <p:cNvPr id="15" name="图片 14">
              <a:extLst>
                <a:ext uri="{FF2B5EF4-FFF2-40B4-BE49-F238E27FC236}">
                  <a16:creationId xmlns:a16="http://schemas.microsoft.com/office/drawing/2014/main" id="{A0FE6FD6-B2B9-7FEE-38DB-C59E63236E78}"/>
                </a:ext>
              </a:extLst>
            </p:cNvPr>
            <p:cNvPicPr>
              <a:picLocks noChangeAspect="1"/>
            </p:cNvPicPr>
            <p:nvPr/>
          </p:nvPicPr>
          <p:blipFill>
            <a:blip r:embed="rId5"/>
            <a:stretch>
              <a:fillRect/>
            </a:stretch>
          </p:blipFill>
          <p:spPr>
            <a:xfrm>
              <a:off x="3927570" y="4494464"/>
              <a:ext cx="331452" cy="331452"/>
            </a:xfrm>
            <a:prstGeom prst="rect">
              <a:avLst/>
            </a:prstGeom>
          </p:spPr>
        </p:pic>
        <p:sp>
          <p:nvSpPr>
            <p:cNvPr id="16" name="文本框 15">
              <a:extLst>
                <a:ext uri="{FF2B5EF4-FFF2-40B4-BE49-F238E27FC236}">
                  <a16:creationId xmlns:a16="http://schemas.microsoft.com/office/drawing/2014/main" id="{F6D6A5F9-38CD-D9B9-7093-17C02061685C}"/>
                </a:ext>
              </a:extLst>
            </p:cNvPr>
            <p:cNvSpPr txBox="1"/>
            <p:nvPr/>
          </p:nvSpPr>
          <p:spPr>
            <a:xfrm>
              <a:off x="3776276" y="4825916"/>
              <a:ext cx="965493" cy="646331"/>
            </a:xfrm>
            <a:prstGeom prst="rect">
              <a:avLst/>
            </a:prstGeom>
            <a:noFill/>
          </p:spPr>
          <p:txBody>
            <a:bodyPr wrap="square" rtlCol="0">
              <a:spAutoFit/>
            </a:bodyPr>
            <a:lstStyle/>
            <a:p>
              <a:r>
                <a:rPr lang="zh-CN" altLang="zh-CN" b="1" kern="0" dirty="0">
                  <a:effectLst/>
                  <a:latin typeface="Microsoft YaHei" panose="020B0503020204020204" pitchFamily="34" charset="-122"/>
                  <a:ea typeface="Microsoft YaHei" panose="020B0503020204020204" pitchFamily="34" charset="-122"/>
                  <a:cs typeface="Times New Roman" panose="02020603050405020304" pitchFamily="18" charset="0"/>
                </a:rPr>
                <a:t>推罗</a:t>
              </a:r>
              <a:endParaRPr lang="en-US" altLang="zh-CN"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b="1" kern="0" dirty="0">
                  <a:effectLst/>
                  <a:latin typeface="Microsoft YaHei" panose="020B0503020204020204" pitchFamily="34" charset="-122"/>
                  <a:ea typeface="Microsoft YaHei" panose="020B0503020204020204" pitchFamily="34" charset="-122"/>
                  <a:cs typeface="Times New Roman" panose="02020603050405020304" pitchFamily="18" charset="0"/>
                </a:rPr>
                <a:t>陆</a:t>
              </a:r>
              <a:r>
                <a:rPr lang="zh-CN" altLang="zh-CN" b="1" kern="0" dirty="0">
                  <a:effectLst/>
                  <a:latin typeface="Microsoft YaHei" panose="020B0503020204020204" pitchFamily="34" charset="-122"/>
                  <a:ea typeface="Microsoft YaHei" panose="020B0503020204020204" pitchFamily="34" charset="-122"/>
                  <a:cs typeface="Times New Roman" panose="02020603050405020304" pitchFamily="18" charset="0"/>
                </a:rPr>
                <a:t>城</a:t>
              </a:r>
              <a:endParaRPr kumimoji="1" lang="zh-CN" altLang="en-US" b="1" dirty="0">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382988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形状 11">
            <a:extLst>
              <a:ext uri="{FF2B5EF4-FFF2-40B4-BE49-F238E27FC236}">
                <a16:creationId xmlns:a16="http://schemas.microsoft.com/office/drawing/2014/main" id="{D67994CA-6E40-02DF-5317-183DBC2CCDDB}"/>
              </a:ext>
            </a:extLst>
          </p:cNvPr>
          <p:cNvSpPr/>
          <p:nvPr/>
        </p:nvSpPr>
        <p:spPr>
          <a:xfrm rot="12591478">
            <a:off x="4381106" y="-606444"/>
            <a:ext cx="4848280" cy="4155380"/>
          </a:xfrm>
          <a:custGeom>
            <a:avLst/>
            <a:gdLst>
              <a:gd name="connsiteX0" fmla="*/ 4631375 w 4848280"/>
              <a:gd name="connsiteY0" fmla="*/ 2304293 h 4155380"/>
              <a:gd name="connsiteX1" fmla="*/ 1506739 w 4848280"/>
              <a:gd name="connsiteY1" fmla="*/ 4097990 h 4155380"/>
              <a:gd name="connsiteX2" fmla="*/ 917270 w 4848280"/>
              <a:gd name="connsiteY2" fmla="*/ 3938475 h 4155380"/>
              <a:gd name="connsiteX3" fmla="*/ 57390 w 4848280"/>
              <a:gd name="connsiteY3" fmla="*/ 2440555 h 4155380"/>
              <a:gd name="connsiteX4" fmla="*/ 216905 w 4848280"/>
              <a:gd name="connsiteY4" fmla="*/ 1851087 h 4155380"/>
              <a:gd name="connsiteX5" fmla="*/ 1446386 w 4848280"/>
              <a:gd name="connsiteY5" fmla="*/ 1145304 h 4155380"/>
              <a:gd name="connsiteX6" fmla="*/ 1666013 w 4848280"/>
              <a:gd name="connsiteY6" fmla="*/ 142665 h 4155380"/>
              <a:gd name="connsiteX7" fmla="*/ 1836576 w 4848280"/>
              <a:gd name="connsiteY7" fmla="*/ 921315 h 4155380"/>
              <a:gd name="connsiteX8" fmla="*/ 3341541 w 4848280"/>
              <a:gd name="connsiteY8" fmla="*/ 57390 h 4155380"/>
              <a:gd name="connsiteX9" fmla="*/ 3931010 w 4848280"/>
              <a:gd name="connsiteY9" fmla="*/ 216905 h 4155380"/>
              <a:gd name="connsiteX10" fmla="*/ 4790890 w 4848280"/>
              <a:gd name="connsiteY10" fmla="*/ 1714825 h 4155380"/>
              <a:gd name="connsiteX11" fmla="*/ 4631375 w 4848280"/>
              <a:gd name="connsiteY11" fmla="*/ 2304293 h 41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8280" h="4155380">
                <a:moveTo>
                  <a:pt x="4631375" y="2304293"/>
                </a:moveTo>
                <a:lnTo>
                  <a:pt x="1506739" y="4097990"/>
                </a:lnTo>
                <a:cubicBezTo>
                  <a:pt x="1299912" y="4216718"/>
                  <a:pt x="1035999" y="4145301"/>
                  <a:pt x="917270" y="3938475"/>
                </a:cubicBezTo>
                <a:lnTo>
                  <a:pt x="57390" y="2440555"/>
                </a:lnTo>
                <a:cubicBezTo>
                  <a:pt x="-61339" y="2233729"/>
                  <a:pt x="10078" y="1969815"/>
                  <a:pt x="216905" y="1851087"/>
                </a:cubicBezTo>
                <a:lnTo>
                  <a:pt x="1446386" y="1145304"/>
                </a:lnTo>
                <a:lnTo>
                  <a:pt x="1666013" y="142665"/>
                </a:lnTo>
                <a:lnTo>
                  <a:pt x="1836576" y="921315"/>
                </a:lnTo>
                <a:lnTo>
                  <a:pt x="3341541" y="57390"/>
                </a:lnTo>
                <a:cubicBezTo>
                  <a:pt x="3548368" y="-61339"/>
                  <a:pt x="3812281" y="10078"/>
                  <a:pt x="3931010" y="216905"/>
                </a:cubicBezTo>
                <a:lnTo>
                  <a:pt x="4790890" y="1714825"/>
                </a:lnTo>
                <a:cubicBezTo>
                  <a:pt x="4909619" y="1921651"/>
                  <a:pt x="4838202" y="2185564"/>
                  <a:pt x="4631375" y="2304293"/>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sp>
        <p:nvSpPr>
          <p:cNvPr id="11" name="任意形状 10">
            <a:extLst>
              <a:ext uri="{FF2B5EF4-FFF2-40B4-BE49-F238E27FC236}">
                <a16:creationId xmlns:a16="http://schemas.microsoft.com/office/drawing/2014/main" id="{10A9BF9D-107E-AC86-CCD4-701B56B34756}"/>
              </a:ext>
            </a:extLst>
          </p:cNvPr>
          <p:cNvSpPr/>
          <p:nvPr/>
        </p:nvSpPr>
        <p:spPr>
          <a:xfrm rot="9764407">
            <a:off x="376419" y="425911"/>
            <a:ext cx="3340761" cy="2688451"/>
          </a:xfrm>
          <a:custGeom>
            <a:avLst/>
            <a:gdLst>
              <a:gd name="connsiteX0" fmla="*/ 2678774 w 3340761"/>
              <a:gd name="connsiteY0" fmla="*/ 2676378 h 2688451"/>
              <a:gd name="connsiteX1" fmla="*/ 187516 w 3340761"/>
              <a:gd name="connsiteY1" fmla="*/ 1902351 h 2688451"/>
              <a:gd name="connsiteX2" fmla="*/ 12072 w 3340761"/>
              <a:gd name="connsiteY2" fmla="*/ 1568747 h 2688451"/>
              <a:gd name="connsiteX3" fmla="*/ 328383 w 3340761"/>
              <a:gd name="connsiteY3" fmla="*/ 550681 h 2688451"/>
              <a:gd name="connsiteX4" fmla="*/ 661987 w 3340761"/>
              <a:gd name="connsiteY4" fmla="*/ 375237 h 2688451"/>
              <a:gd name="connsiteX5" fmla="*/ 1264405 w 3340761"/>
              <a:gd name="connsiteY5" fmla="*/ 562407 h 2688451"/>
              <a:gd name="connsiteX6" fmla="*/ 1443301 w 3340761"/>
              <a:gd name="connsiteY6" fmla="*/ 0 h 2688451"/>
              <a:gd name="connsiteX7" fmla="*/ 1661434 w 3340761"/>
              <a:gd name="connsiteY7" fmla="*/ 685763 h 2688451"/>
              <a:gd name="connsiteX8" fmla="*/ 3153244 w 3340761"/>
              <a:gd name="connsiteY8" fmla="*/ 1149264 h 2688451"/>
              <a:gd name="connsiteX9" fmla="*/ 3328688 w 3340761"/>
              <a:gd name="connsiteY9" fmla="*/ 1482868 h 2688451"/>
              <a:gd name="connsiteX10" fmla="*/ 3012378 w 3340761"/>
              <a:gd name="connsiteY10" fmla="*/ 2500934 h 2688451"/>
              <a:gd name="connsiteX11" fmla="*/ 2678774 w 3340761"/>
              <a:gd name="connsiteY11" fmla="*/ 2676378 h 268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40761" h="2688451">
                <a:moveTo>
                  <a:pt x="2678774" y="2676378"/>
                </a:moveTo>
                <a:lnTo>
                  <a:pt x="187516" y="1902351"/>
                </a:lnTo>
                <a:cubicBezTo>
                  <a:pt x="46947" y="1858677"/>
                  <a:pt x="-31602" y="1709317"/>
                  <a:pt x="12072" y="1568747"/>
                </a:cubicBezTo>
                <a:lnTo>
                  <a:pt x="328383" y="550681"/>
                </a:lnTo>
                <a:cubicBezTo>
                  <a:pt x="372057" y="410111"/>
                  <a:pt x="521417" y="331562"/>
                  <a:pt x="661987" y="375237"/>
                </a:cubicBezTo>
                <a:lnTo>
                  <a:pt x="1264405" y="562407"/>
                </a:lnTo>
                <a:lnTo>
                  <a:pt x="1443301" y="0"/>
                </a:lnTo>
                <a:lnTo>
                  <a:pt x="1661434" y="685763"/>
                </a:lnTo>
                <a:lnTo>
                  <a:pt x="3153244" y="1149264"/>
                </a:lnTo>
                <a:cubicBezTo>
                  <a:pt x="3293814" y="1192939"/>
                  <a:pt x="3372363" y="1342298"/>
                  <a:pt x="3328688" y="1482868"/>
                </a:cubicBezTo>
                <a:lnTo>
                  <a:pt x="3012378" y="2500934"/>
                </a:lnTo>
                <a:cubicBezTo>
                  <a:pt x="2968703" y="2641504"/>
                  <a:pt x="2819343" y="2720053"/>
                  <a:pt x="2678774" y="2676378"/>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sp>
        <p:nvSpPr>
          <p:cNvPr id="2" name="文本框 1">
            <a:extLst>
              <a:ext uri="{FF2B5EF4-FFF2-40B4-BE49-F238E27FC236}">
                <a16:creationId xmlns:a16="http://schemas.microsoft.com/office/drawing/2014/main" id="{72DFCEF3-C877-4F29-98D7-0F27CEF722C5}"/>
              </a:ext>
            </a:extLst>
          </p:cNvPr>
          <p:cNvSpPr txBox="1"/>
          <p:nvPr/>
        </p:nvSpPr>
        <p:spPr>
          <a:xfrm>
            <a:off x="670067" y="1125750"/>
            <a:ext cx="2705440" cy="951030"/>
          </a:xfrm>
          <a:prstGeom prst="rect">
            <a:avLst/>
          </a:prstGeom>
          <a:noFill/>
        </p:spPr>
        <p:txBody>
          <a:bodyPr wrap="square">
            <a:spAutoFit/>
          </a:bodyPr>
          <a:lstStyle/>
          <a:p>
            <a:pPr>
              <a:lnSpc>
                <a:spcPts val="3480"/>
              </a:lnSpc>
              <a:spcBef>
                <a:spcPts val="1200"/>
              </a:spcBef>
            </a:pP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毁坏的推罗陆城被重建了吗？</a:t>
            </a:r>
            <a:endParaRPr lang="zh-CN" altLang="en-US" sz="24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1CE09F02-185F-4DD3-83F5-5A89DE03F3FA}"/>
              </a:ext>
            </a:extLst>
          </p:cNvPr>
          <p:cNvSpPr txBox="1"/>
          <p:nvPr/>
        </p:nvSpPr>
        <p:spPr>
          <a:xfrm>
            <a:off x="4918952" y="293746"/>
            <a:ext cx="3955982" cy="2297552"/>
          </a:xfrm>
          <a:prstGeom prst="rect">
            <a:avLst/>
          </a:prstGeom>
          <a:noFill/>
        </p:spPr>
        <p:txBody>
          <a:bodyPr wrap="square">
            <a:spAutoFit/>
          </a:bodyPr>
          <a:lstStyle/>
          <a:p>
            <a:pPr algn="ctr">
              <a:lnSpc>
                <a:spcPts val="3480"/>
              </a:lnSpc>
            </a:pP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没有！</a:t>
            </a:r>
            <a:endParaRPr lang="en-US"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ts val="3480"/>
              </a:lnSpc>
              <a:buFont typeface="Arial" panose="020B0604020202020204" pitchFamily="34" charset="0"/>
              <a:buChar char="•"/>
            </a:pP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推罗陆城被巴比伦大军摧毁之后沦为一片废墟。</a:t>
            </a:r>
            <a:endParaRPr lang="en-US" altLang="zh-CN" sz="24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ts val="3480"/>
              </a:lnSpc>
              <a:buFont typeface="Arial" panose="020B0604020202020204" pitchFamily="34" charset="0"/>
              <a:buChar char="•"/>
            </a:pP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今天，推罗陆城遗址的具体位置已经找不到了。</a:t>
            </a:r>
            <a:endParaRPr lang="zh-CN" altLang="en-US" sz="2400" dirty="0">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a16="http://schemas.microsoft.com/office/drawing/2014/main" id="{1CFEDB28-B136-7F50-08F3-A23CCB89C6A4}"/>
              </a:ext>
            </a:extLst>
          </p:cNvPr>
          <p:cNvPicPr>
            <a:picLocks noChangeAspect="1"/>
          </p:cNvPicPr>
          <p:nvPr/>
        </p:nvPicPr>
        <p:blipFill>
          <a:blip r:embed="rId3"/>
          <a:stretch>
            <a:fillRect/>
          </a:stretch>
        </p:blipFill>
        <p:spPr>
          <a:xfrm>
            <a:off x="2022787" y="2396294"/>
            <a:ext cx="4644430" cy="4918906"/>
          </a:xfrm>
          <a:prstGeom prst="rect">
            <a:avLst/>
          </a:prstGeom>
        </p:spPr>
      </p:pic>
    </p:spTree>
    <p:extLst>
      <p:ext uri="{BB962C8B-B14F-4D97-AF65-F5344CB8AC3E}">
        <p14:creationId xmlns:p14="http://schemas.microsoft.com/office/powerpoint/2010/main" val="146753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5E28970-B23A-DFAC-7E06-2D34BEB78AA1}"/>
              </a:ext>
            </a:extLst>
          </p:cNvPr>
          <p:cNvSpPr txBox="1"/>
          <p:nvPr/>
        </p:nvSpPr>
        <p:spPr>
          <a:xfrm>
            <a:off x="902677" y="3722077"/>
            <a:ext cx="7655169" cy="3015121"/>
          </a:xfrm>
          <a:prstGeom prst="rect">
            <a:avLst/>
          </a:prstGeom>
          <a:noFill/>
        </p:spPr>
        <p:txBody>
          <a:bodyPr wrap="square">
            <a:spAutoFit/>
          </a:bodyPr>
          <a:lstStyle/>
          <a:p>
            <a:pPr>
              <a:lnSpc>
                <a:spcPts val="3860"/>
              </a:lnSpc>
              <a:spcBef>
                <a:spcPts val="1200"/>
              </a:spcBef>
            </a:pP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圣经关于犹太人分散和归回的预言应验了吗？ </a:t>
            </a:r>
            <a:r>
              <a:rPr lang="zh-CN" altLang="zh-CN" sz="2800" dirty="0">
                <a:effectLst/>
                <a:latin typeface="Microsoft YaHei" panose="020B0503020204020204" pitchFamily="34" charset="-122"/>
                <a:ea typeface="Microsoft YaHei" panose="020B0503020204020204" pitchFamily="34" charset="-122"/>
              </a:rPr>
              <a:t>（</a:t>
            </a:r>
            <a:r>
              <a:rPr lang="zh-CN" altLang="en-US"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p>
          <a:p>
            <a:pPr marL="800100" lvl="1" indent="-342900">
              <a:lnSpc>
                <a:spcPts val="3860"/>
              </a:lnSpc>
              <a:spcBef>
                <a:spcPts val="1200"/>
              </a:spcBef>
              <a:buFont typeface="+mj-lt"/>
              <a:buAutoNum type="alphaUcPeriod"/>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没有</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800100" lvl="1" indent="-342900">
              <a:lnSpc>
                <a:spcPts val="3860"/>
              </a:lnSpc>
              <a:spcBef>
                <a:spcPts val="1200"/>
              </a:spcBef>
              <a:buFont typeface="+mj-lt"/>
              <a:buAutoNum type="alphaUcPeriod"/>
            </a:pPr>
            <a:r>
              <a:rPr lang="zh-CN" altLang="en-US" sz="2800" dirty="0">
                <a:effectLst/>
                <a:latin typeface="Microsoft YaHei" panose="020B0503020204020204" pitchFamily="34" charset="-122"/>
                <a:ea typeface="Microsoft YaHei" panose="020B0503020204020204" pitchFamily="34" charset="-122"/>
              </a:rPr>
              <a:t>有的</a:t>
            </a:r>
            <a:endParaRPr lang="en-US" altLang="zh-CN" sz="2800" dirty="0">
              <a:effectLst/>
              <a:latin typeface="Microsoft YaHei" panose="020B0503020204020204" pitchFamily="34" charset="-122"/>
              <a:ea typeface="Microsoft YaHei" panose="020B0503020204020204" pitchFamily="34" charset="-122"/>
            </a:endParaRPr>
          </a:p>
          <a:p>
            <a:pPr marL="800100" lvl="1" indent="-342900">
              <a:lnSpc>
                <a:spcPts val="3860"/>
              </a:lnSpc>
              <a:spcBef>
                <a:spcPts val="1200"/>
              </a:spcBef>
              <a:buFont typeface="+mj-lt"/>
              <a:buAutoNum type="alphaUcPeriod"/>
            </a:pPr>
            <a:endParaRPr lang="zh-CN" altLang="en-US" sz="28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05D580BF-2A2E-20F3-44B9-A43B376B71B3}"/>
              </a:ext>
            </a:extLst>
          </p:cNvPr>
          <p:cNvSpPr txBox="1"/>
          <p:nvPr/>
        </p:nvSpPr>
        <p:spPr>
          <a:xfrm>
            <a:off x="1407511" y="4273061"/>
            <a:ext cx="429926" cy="523220"/>
          </a:xfrm>
          <a:prstGeom prst="rect">
            <a:avLst/>
          </a:prstGeom>
          <a:noFill/>
        </p:spPr>
        <p:txBody>
          <a:bodyPr wrap="none" rtlCol="0">
            <a:spAutoFit/>
          </a:bodyPr>
          <a:lstStyle/>
          <a:p>
            <a:r>
              <a:rPr lang="en-US" altLang="zh-CN" sz="2800" b="1" dirty="0">
                <a:latin typeface="Microsoft YaHei" panose="020B0503020204020204" pitchFamily="34" charset="-122"/>
                <a:ea typeface="Microsoft YaHei" panose="020B0503020204020204" pitchFamily="34" charset="-122"/>
              </a:rPr>
              <a:t>B</a:t>
            </a:r>
            <a:endParaRPr kumimoji="1" lang="zh-CN" altLang="en-US" sz="2800" b="1" dirty="0"/>
          </a:p>
        </p:txBody>
      </p:sp>
      <p:pic>
        <p:nvPicPr>
          <p:cNvPr id="2" name="图片 1">
            <a:extLst>
              <a:ext uri="{FF2B5EF4-FFF2-40B4-BE49-F238E27FC236}">
                <a16:creationId xmlns:a16="http://schemas.microsoft.com/office/drawing/2014/main" id="{DB9A877E-8360-7757-D48A-919DCC90CE67}"/>
              </a:ext>
            </a:extLst>
          </p:cNvPr>
          <p:cNvPicPr>
            <a:picLocks noChangeAspect="1"/>
          </p:cNvPicPr>
          <p:nvPr/>
        </p:nvPicPr>
        <p:blipFill>
          <a:blip r:embed="rId3"/>
          <a:stretch>
            <a:fillRect/>
          </a:stretch>
        </p:blipFill>
        <p:spPr>
          <a:xfrm>
            <a:off x="5869409" y="4712763"/>
            <a:ext cx="2024040" cy="1969391"/>
          </a:xfrm>
          <a:prstGeom prst="rect">
            <a:avLst/>
          </a:prstGeom>
        </p:spPr>
      </p:pic>
      <p:pic>
        <p:nvPicPr>
          <p:cNvPr id="9" name="图片 8">
            <a:extLst>
              <a:ext uri="{FF2B5EF4-FFF2-40B4-BE49-F238E27FC236}">
                <a16:creationId xmlns:a16="http://schemas.microsoft.com/office/drawing/2014/main" id="{54DF6E66-669D-0EB0-9B1A-A65A1521AE19}"/>
              </a:ext>
            </a:extLst>
          </p:cNvPr>
          <p:cNvPicPr>
            <a:picLocks noChangeAspect="1"/>
          </p:cNvPicPr>
          <p:nvPr/>
        </p:nvPicPr>
        <p:blipFill>
          <a:blip r:embed="rId4"/>
          <a:stretch>
            <a:fillRect/>
          </a:stretch>
        </p:blipFill>
        <p:spPr>
          <a:xfrm>
            <a:off x="332575" y="649883"/>
            <a:ext cx="4305321" cy="28522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a:extLst>
              <a:ext uri="{FF2B5EF4-FFF2-40B4-BE49-F238E27FC236}">
                <a16:creationId xmlns:a16="http://schemas.microsoft.com/office/drawing/2014/main" id="{B6BB2F59-4FE3-6A97-EA00-CBD1A1D48108}"/>
              </a:ext>
            </a:extLst>
          </p:cNvPr>
          <p:cNvPicPr>
            <a:picLocks noChangeAspect="1"/>
          </p:cNvPicPr>
          <p:nvPr/>
        </p:nvPicPr>
        <p:blipFill>
          <a:blip r:embed="rId5"/>
          <a:stretch>
            <a:fillRect/>
          </a:stretch>
        </p:blipFill>
        <p:spPr>
          <a:xfrm>
            <a:off x="4663535" y="649883"/>
            <a:ext cx="4191098" cy="28522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409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9F31BF1-07B1-4A58-80CA-887EFECDFCF8}"/>
              </a:ext>
            </a:extLst>
          </p:cNvPr>
          <p:cNvPicPr>
            <a:picLocks noChangeAspect="1"/>
          </p:cNvPicPr>
          <p:nvPr/>
        </p:nvPicPr>
        <p:blipFill rotWithShape="1">
          <a:blip r:embed="rId3"/>
          <a:srcRect l="48000" r="6401"/>
          <a:stretch/>
        </p:blipFill>
        <p:spPr>
          <a:xfrm>
            <a:off x="144379" y="289312"/>
            <a:ext cx="4902229" cy="6192290"/>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E3D7B7D9-FBFE-4F4F-990A-790F16F9DFA3}"/>
              </a:ext>
            </a:extLst>
          </p:cNvPr>
          <p:cNvSpPr txBox="1"/>
          <p:nvPr/>
        </p:nvSpPr>
        <p:spPr>
          <a:xfrm>
            <a:off x="5251938" y="833416"/>
            <a:ext cx="3747683" cy="5441426"/>
          </a:xfrm>
          <a:prstGeom prst="rect">
            <a:avLst/>
          </a:prstGeom>
          <a:noFill/>
        </p:spPr>
        <p:txBody>
          <a:bodyPr wrap="square">
            <a:spAutoFit/>
          </a:bodyPr>
          <a:lstStyle/>
          <a:p>
            <a:pPr>
              <a:lnSpc>
                <a:spcPts val="4240"/>
              </a:lnSpc>
            </a:pP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一位</a:t>
            </a:r>
            <a:r>
              <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20 </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世纪早期的作者写道：</a:t>
            </a: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4240"/>
              </a:lnSpc>
            </a:pPr>
            <a:r>
              <a:rPr lang="zh-CN" altLang="en-US"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旧推罗</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推罗陆城</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二千五百年以来一直都是片光秃秃的石头，无人居住</a:t>
            </a:r>
            <a:r>
              <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也没遗留任何古迹。这儿已被刮净，并且再未得到重建。</a:t>
            </a:r>
            <a:r>
              <a:rPr lang="zh-CN" altLang="en-US"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43363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F39E3B3-4EEF-412C-8789-2D3A6F86B2FB}"/>
              </a:ext>
            </a:extLst>
          </p:cNvPr>
          <p:cNvSpPr/>
          <p:nvPr/>
        </p:nvSpPr>
        <p:spPr>
          <a:xfrm>
            <a:off x="938091" y="3615406"/>
            <a:ext cx="7828757" cy="2736134"/>
          </a:xfrm>
          <a:prstGeom prst="rect">
            <a:avLst/>
          </a:prstGeom>
        </p:spPr>
        <p:txBody>
          <a:bodyPr vert="horz" wrap="square" lIns="91440" tIns="45720" rIns="91440" bIns="45720" rtlCol="0">
            <a:spAutoFit/>
          </a:bodyPr>
          <a:lstStyle/>
          <a:p>
            <a:pPr>
              <a:lnSpc>
                <a:spcPts val="4160"/>
              </a:lnSpc>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许多国民来攻击推罗；</a:t>
            </a:r>
          </a:p>
          <a:p>
            <a:pPr>
              <a:lnSpc>
                <a:spcPts val="416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攻破城墙、城楼；</a:t>
            </a:r>
          </a:p>
          <a:p>
            <a:pPr>
              <a:lnSpc>
                <a:spcPts val="4160"/>
              </a:lnSpc>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被铲平刮净，石头、木头、尘土都抛在水中；</a:t>
            </a:r>
          </a:p>
          <a:p>
            <a:pPr>
              <a:lnSpc>
                <a:spcPts val="4160"/>
              </a:lnSpc>
            </a:pP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成为晒网的地方；</a:t>
            </a:r>
          </a:p>
          <a:p>
            <a:pPr>
              <a:lnSpc>
                <a:spcPts val="4160"/>
              </a:lnSpc>
            </a:pPr>
            <a:r>
              <a:rPr lang="en-US" altLang="zh-CN" sz="2800" dirty="0">
                <a:latin typeface="Microsoft YaHei" panose="020B0503020204020204" pitchFamily="34" charset="-122"/>
                <a:ea typeface="Microsoft YaHei" panose="020B0503020204020204" pitchFamily="34" charset="-122"/>
              </a:rPr>
              <a:t>5. </a:t>
            </a:r>
            <a:r>
              <a:rPr lang="zh-CN" altLang="en-US" sz="2800" dirty="0">
                <a:latin typeface="Microsoft YaHei" panose="020B0503020204020204" pitchFamily="34" charset="-122"/>
                <a:ea typeface="Microsoft YaHei" panose="020B0503020204020204" pitchFamily="34" charset="-122"/>
              </a:rPr>
              <a:t>不得再被重建。</a:t>
            </a:r>
          </a:p>
        </p:txBody>
      </p:sp>
      <p:pic>
        <p:nvPicPr>
          <p:cNvPr id="12" name="图片 11">
            <a:extLst>
              <a:ext uri="{FF2B5EF4-FFF2-40B4-BE49-F238E27FC236}">
                <a16:creationId xmlns:a16="http://schemas.microsoft.com/office/drawing/2014/main" id="{1B770F65-BEDE-42AE-98A1-7D023E37A77E}"/>
              </a:ext>
            </a:extLst>
          </p:cNvPr>
          <p:cNvPicPr>
            <a:picLocks noChangeAspect="1"/>
          </p:cNvPicPr>
          <p:nvPr/>
        </p:nvPicPr>
        <p:blipFill>
          <a:blip r:embed="rId3"/>
          <a:stretch>
            <a:fillRect/>
          </a:stretch>
        </p:blipFill>
        <p:spPr>
          <a:xfrm>
            <a:off x="634085" y="4079996"/>
            <a:ext cx="510289" cy="532237"/>
          </a:xfrm>
          <a:prstGeom prst="rect">
            <a:avLst/>
          </a:prstGeom>
        </p:spPr>
      </p:pic>
      <p:sp>
        <p:nvSpPr>
          <p:cNvPr id="10" name="标题 9">
            <a:extLst>
              <a:ext uri="{FF2B5EF4-FFF2-40B4-BE49-F238E27FC236}">
                <a16:creationId xmlns:a16="http://schemas.microsoft.com/office/drawing/2014/main" id="{997196DC-5480-C547-8DC7-E653AF7314EE}"/>
              </a:ext>
            </a:extLst>
          </p:cNvPr>
          <p:cNvSpPr>
            <a:spLocks noGrp="1"/>
          </p:cNvSpPr>
          <p:nvPr>
            <p:ph type="title"/>
          </p:nvPr>
        </p:nvSpPr>
        <p:spPr/>
        <p:txBody>
          <a:bodyPr/>
          <a:lstStyle/>
          <a:p>
            <a:r>
              <a:rPr kumimoji="1" lang="zh-CN" altLang="en-US" dirty="0"/>
              <a:t>推罗预言</a:t>
            </a:r>
            <a:endParaRPr lang="zh-CN" altLang="en-US" dirty="0"/>
          </a:p>
        </p:txBody>
      </p:sp>
      <p:pic>
        <p:nvPicPr>
          <p:cNvPr id="8" name="图片 7">
            <a:extLst>
              <a:ext uri="{FF2B5EF4-FFF2-40B4-BE49-F238E27FC236}">
                <a16:creationId xmlns:a16="http://schemas.microsoft.com/office/drawing/2014/main" id="{6AD8E637-E645-6C6D-0071-14983CA29F34}"/>
              </a:ext>
            </a:extLst>
          </p:cNvPr>
          <p:cNvPicPr>
            <a:picLocks noChangeAspect="1"/>
          </p:cNvPicPr>
          <p:nvPr/>
        </p:nvPicPr>
        <p:blipFill>
          <a:blip r:embed="rId4"/>
          <a:stretch>
            <a:fillRect/>
          </a:stretch>
        </p:blipFill>
        <p:spPr>
          <a:xfrm>
            <a:off x="2831123" y="1168507"/>
            <a:ext cx="3481754" cy="24468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5DD6DC68-05AC-9197-E2B1-0CA34348CB75}"/>
              </a:ext>
            </a:extLst>
          </p:cNvPr>
          <p:cNvPicPr>
            <a:picLocks noChangeAspect="1"/>
          </p:cNvPicPr>
          <p:nvPr/>
        </p:nvPicPr>
        <p:blipFill>
          <a:blip r:embed="rId3"/>
          <a:stretch>
            <a:fillRect/>
          </a:stretch>
        </p:blipFill>
        <p:spPr>
          <a:xfrm>
            <a:off x="634085" y="3540735"/>
            <a:ext cx="510289" cy="532237"/>
          </a:xfrm>
          <a:prstGeom prst="rect">
            <a:avLst/>
          </a:prstGeom>
        </p:spPr>
      </p:pic>
      <p:pic>
        <p:nvPicPr>
          <p:cNvPr id="4" name="图片 3">
            <a:extLst>
              <a:ext uri="{FF2B5EF4-FFF2-40B4-BE49-F238E27FC236}">
                <a16:creationId xmlns:a16="http://schemas.microsoft.com/office/drawing/2014/main" id="{25991B0F-C6AE-EA61-4127-52D51285C469}"/>
              </a:ext>
            </a:extLst>
          </p:cNvPr>
          <p:cNvPicPr>
            <a:picLocks noChangeAspect="1"/>
          </p:cNvPicPr>
          <p:nvPr/>
        </p:nvPicPr>
        <p:blipFill>
          <a:blip r:embed="rId3"/>
          <a:stretch>
            <a:fillRect/>
          </a:stretch>
        </p:blipFill>
        <p:spPr>
          <a:xfrm>
            <a:off x="634085" y="4654426"/>
            <a:ext cx="510289" cy="532237"/>
          </a:xfrm>
          <a:prstGeom prst="rect">
            <a:avLst/>
          </a:prstGeom>
        </p:spPr>
      </p:pic>
      <p:pic>
        <p:nvPicPr>
          <p:cNvPr id="9" name="图片 8">
            <a:extLst>
              <a:ext uri="{FF2B5EF4-FFF2-40B4-BE49-F238E27FC236}">
                <a16:creationId xmlns:a16="http://schemas.microsoft.com/office/drawing/2014/main" id="{239B7890-F7EB-E2C6-45FB-F3E40AD9B3F5}"/>
              </a:ext>
            </a:extLst>
          </p:cNvPr>
          <p:cNvPicPr>
            <a:picLocks noChangeAspect="1"/>
          </p:cNvPicPr>
          <p:nvPr/>
        </p:nvPicPr>
        <p:blipFill>
          <a:blip r:embed="rId3"/>
          <a:stretch>
            <a:fillRect/>
          </a:stretch>
        </p:blipFill>
        <p:spPr>
          <a:xfrm>
            <a:off x="634085" y="5170241"/>
            <a:ext cx="510289" cy="532237"/>
          </a:xfrm>
          <a:prstGeom prst="rect">
            <a:avLst/>
          </a:prstGeom>
        </p:spPr>
      </p:pic>
      <p:pic>
        <p:nvPicPr>
          <p:cNvPr id="11" name="图片 10">
            <a:extLst>
              <a:ext uri="{FF2B5EF4-FFF2-40B4-BE49-F238E27FC236}">
                <a16:creationId xmlns:a16="http://schemas.microsoft.com/office/drawing/2014/main" id="{3B10CB0B-FAA3-617F-2550-747FE89BFF32}"/>
              </a:ext>
            </a:extLst>
          </p:cNvPr>
          <p:cNvPicPr>
            <a:picLocks noChangeAspect="1"/>
          </p:cNvPicPr>
          <p:nvPr/>
        </p:nvPicPr>
        <p:blipFill>
          <a:blip r:embed="rId3"/>
          <a:stretch>
            <a:fillRect/>
          </a:stretch>
        </p:blipFill>
        <p:spPr>
          <a:xfrm>
            <a:off x="634085" y="5697779"/>
            <a:ext cx="510289" cy="532237"/>
          </a:xfrm>
          <a:prstGeom prst="rect">
            <a:avLst/>
          </a:prstGeom>
        </p:spPr>
      </p:pic>
    </p:spTree>
    <p:extLst>
      <p:ext uri="{BB962C8B-B14F-4D97-AF65-F5344CB8AC3E}">
        <p14:creationId xmlns:p14="http://schemas.microsoft.com/office/powerpoint/2010/main" val="42825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D9FF20C-2310-CB33-580B-12353B4BFB49}"/>
              </a:ext>
            </a:extLst>
          </p:cNvPr>
          <p:cNvSpPr txBox="1"/>
          <p:nvPr/>
        </p:nvSpPr>
        <p:spPr>
          <a:xfrm>
            <a:off x="4706979" y="2785349"/>
            <a:ext cx="3945215" cy="2553391"/>
          </a:xfrm>
          <a:prstGeom prst="rect">
            <a:avLst/>
          </a:prstGeom>
          <a:noFill/>
        </p:spPr>
        <p:txBody>
          <a:bodyPr wrap="square">
            <a:spAutoFit/>
          </a:bodyPr>
          <a:lstStyle/>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在以西结生活的时代，推罗城最主要的部分还是在大陆上，因而以西结的预言应该主要是针对推罗陆城说的。</a:t>
            </a:r>
            <a:endParaRPr lang="zh-CN" altLang="en-US" sz="2800" dirty="0">
              <a:latin typeface="Microsoft YaHei" panose="020B0503020204020204" pitchFamily="34" charset="-122"/>
              <a:ea typeface="Microsoft YaHei" panose="020B0503020204020204" pitchFamily="34" charset="-122"/>
            </a:endParaRPr>
          </a:p>
        </p:txBody>
      </p:sp>
      <p:sp>
        <p:nvSpPr>
          <p:cNvPr id="7" name="标题 11">
            <a:extLst>
              <a:ext uri="{FF2B5EF4-FFF2-40B4-BE49-F238E27FC236}">
                <a16:creationId xmlns:a16="http://schemas.microsoft.com/office/drawing/2014/main" id="{47ECD2EA-B741-713B-38C6-993389722095}"/>
              </a:ext>
            </a:extLst>
          </p:cNvPr>
          <p:cNvSpPr>
            <a:spLocks noGrp="1"/>
          </p:cNvSpPr>
          <p:nvPr>
            <p:ph type="title"/>
          </p:nvPr>
        </p:nvSpPr>
        <p:spPr/>
        <p:txBody>
          <a:bodyPr/>
          <a:lstStyle/>
          <a:p>
            <a:r>
              <a:rPr lang="zh-CN" altLang="en-US" dirty="0"/>
              <a:t>以西结的预言应该主要是针对推罗陆城</a:t>
            </a:r>
          </a:p>
        </p:txBody>
      </p:sp>
      <p:cxnSp>
        <p:nvCxnSpPr>
          <p:cNvPr id="8" name="直线连接符 5">
            <a:extLst>
              <a:ext uri="{FF2B5EF4-FFF2-40B4-BE49-F238E27FC236}">
                <a16:creationId xmlns:a16="http://schemas.microsoft.com/office/drawing/2014/main" id="{BA167563-F4CF-7CB5-1583-715525ED7428}"/>
              </a:ext>
            </a:extLst>
          </p:cNvPr>
          <p:cNvCxnSpPr>
            <a:cxnSpLocks/>
          </p:cNvCxnSpPr>
          <p:nvPr/>
        </p:nvCxnSpPr>
        <p:spPr>
          <a:xfrm>
            <a:off x="4741769" y="4819796"/>
            <a:ext cx="366367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直线连接符 5">
            <a:extLst>
              <a:ext uri="{FF2B5EF4-FFF2-40B4-BE49-F238E27FC236}">
                <a16:creationId xmlns:a16="http://schemas.microsoft.com/office/drawing/2014/main" id="{9D688E27-3188-6A8E-3CD7-A96640B7D9D0}"/>
              </a:ext>
            </a:extLst>
          </p:cNvPr>
          <p:cNvCxnSpPr>
            <a:cxnSpLocks/>
          </p:cNvCxnSpPr>
          <p:nvPr/>
        </p:nvCxnSpPr>
        <p:spPr>
          <a:xfrm>
            <a:off x="4741769" y="5317062"/>
            <a:ext cx="258515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2" name="组合 1">
            <a:extLst>
              <a:ext uri="{FF2B5EF4-FFF2-40B4-BE49-F238E27FC236}">
                <a16:creationId xmlns:a16="http://schemas.microsoft.com/office/drawing/2014/main" id="{6BB06F6E-BA82-C03E-5E58-69F8ABA107A3}"/>
              </a:ext>
            </a:extLst>
          </p:cNvPr>
          <p:cNvGrpSpPr/>
          <p:nvPr/>
        </p:nvGrpSpPr>
        <p:grpSpPr>
          <a:xfrm>
            <a:off x="0" y="2403230"/>
            <a:ext cx="4741769" cy="3317631"/>
            <a:chOff x="0" y="3540368"/>
            <a:chExt cx="4741769" cy="3317631"/>
          </a:xfrm>
        </p:grpSpPr>
        <p:pic>
          <p:nvPicPr>
            <p:cNvPr id="3" name="图片 2">
              <a:extLst>
                <a:ext uri="{FF2B5EF4-FFF2-40B4-BE49-F238E27FC236}">
                  <a16:creationId xmlns:a16="http://schemas.microsoft.com/office/drawing/2014/main" id="{20D9DBF6-5C08-8171-85AA-781823C3D59E}"/>
                </a:ext>
              </a:extLst>
            </p:cNvPr>
            <p:cNvPicPr>
              <a:picLocks noChangeAspect="1"/>
            </p:cNvPicPr>
            <p:nvPr/>
          </p:nvPicPr>
          <p:blipFill>
            <a:blip r:embed="rId3"/>
            <a:stretch>
              <a:fillRect/>
            </a:stretch>
          </p:blipFill>
          <p:spPr>
            <a:xfrm>
              <a:off x="0" y="3540368"/>
              <a:ext cx="4393172" cy="3317631"/>
            </a:xfrm>
            <a:prstGeom prst="rect">
              <a:avLst/>
            </a:prstGeom>
          </p:spPr>
        </p:pic>
        <p:sp>
          <p:nvSpPr>
            <p:cNvPr id="9" name="文本框 8">
              <a:extLst>
                <a:ext uri="{FF2B5EF4-FFF2-40B4-BE49-F238E27FC236}">
                  <a16:creationId xmlns:a16="http://schemas.microsoft.com/office/drawing/2014/main" id="{093263AB-8974-D422-709F-192F1E38FC37}"/>
                </a:ext>
              </a:extLst>
            </p:cNvPr>
            <p:cNvSpPr txBox="1"/>
            <p:nvPr/>
          </p:nvSpPr>
          <p:spPr>
            <a:xfrm>
              <a:off x="1255706" y="4622957"/>
              <a:ext cx="952603" cy="307777"/>
            </a:xfrm>
            <a:prstGeom prst="rect">
              <a:avLst/>
            </a:prstGeom>
            <a:noFill/>
          </p:spPr>
          <p:txBody>
            <a:bodyPr wrap="square" rtlCol="0">
              <a:spAutoFit/>
            </a:bodyPr>
            <a:lstStyle/>
            <a:p>
              <a:r>
                <a:rPr lang="zh-CN" altLang="zh-CN" sz="1400" b="1" kern="0" dirty="0">
                  <a:effectLst/>
                  <a:latin typeface="Microsoft YaHei" panose="020B0503020204020204" pitchFamily="34" charset="-122"/>
                  <a:ea typeface="Microsoft YaHei" panose="020B0503020204020204" pitchFamily="34" charset="-122"/>
                  <a:cs typeface="Times New Roman" panose="02020603050405020304" pitchFamily="18" charset="0"/>
                </a:rPr>
                <a:t>推罗岛城</a:t>
              </a:r>
              <a:endParaRPr kumimoji="1" lang="zh-CN" altLang="en-US" sz="1400" b="1" dirty="0">
                <a:latin typeface="Microsoft YaHei" panose="020B0503020204020204" pitchFamily="34" charset="-122"/>
                <a:ea typeface="Microsoft YaHei" panose="020B0503020204020204" pitchFamily="34" charset="-122"/>
              </a:endParaRPr>
            </a:p>
          </p:txBody>
        </p:sp>
        <p:pic>
          <p:nvPicPr>
            <p:cNvPr id="11" name="图片 10">
              <a:extLst>
                <a:ext uri="{FF2B5EF4-FFF2-40B4-BE49-F238E27FC236}">
                  <a16:creationId xmlns:a16="http://schemas.microsoft.com/office/drawing/2014/main" id="{7E0FE400-D45C-75EC-F6A7-300A3240109F}"/>
                </a:ext>
              </a:extLst>
            </p:cNvPr>
            <p:cNvPicPr>
              <a:picLocks noChangeAspect="1"/>
            </p:cNvPicPr>
            <p:nvPr/>
          </p:nvPicPr>
          <p:blipFill>
            <a:blip r:embed="rId4"/>
            <a:stretch>
              <a:fillRect/>
            </a:stretch>
          </p:blipFill>
          <p:spPr>
            <a:xfrm>
              <a:off x="3927570" y="4494464"/>
              <a:ext cx="331452" cy="331452"/>
            </a:xfrm>
            <a:prstGeom prst="rect">
              <a:avLst/>
            </a:prstGeom>
          </p:spPr>
        </p:pic>
        <p:sp>
          <p:nvSpPr>
            <p:cNvPr id="12" name="文本框 11">
              <a:extLst>
                <a:ext uri="{FF2B5EF4-FFF2-40B4-BE49-F238E27FC236}">
                  <a16:creationId xmlns:a16="http://schemas.microsoft.com/office/drawing/2014/main" id="{AE9F9735-0692-FC76-AAE5-5BFBE9CB52CB}"/>
                </a:ext>
              </a:extLst>
            </p:cNvPr>
            <p:cNvSpPr txBox="1"/>
            <p:nvPr/>
          </p:nvSpPr>
          <p:spPr>
            <a:xfrm>
              <a:off x="3776276" y="4825916"/>
              <a:ext cx="965493" cy="646331"/>
            </a:xfrm>
            <a:prstGeom prst="rect">
              <a:avLst/>
            </a:prstGeom>
            <a:noFill/>
          </p:spPr>
          <p:txBody>
            <a:bodyPr wrap="square" rtlCol="0">
              <a:spAutoFit/>
            </a:bodyPr>
            <a:lstStyle/>
            <a:p>
              <a:r>
                <a:rPr lang="zh-CN" altLang="zh-CN" b="1" kern="0" dirty="0">
                  <a:effectLst/>
                  <a:latin typeface="Microsoft YaHei" panose="020B0503020204020204" pitchFamily="34" charset="-122"/>
                  <a:ea typeface="Microsoft YaHei" panose="020B0503020204020204" pitchFamily="34" charset="-122"/>
                  <a:cs typeface="Times New Roman" panose="02020603050405020304" pitchFamily="18" charset="0"/>
                </a:rPr>
                <a:t>推罗</a:t>
              </a:r>
              <a:endParaRPr lang="en-US" altLang="zh-CN"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b="1" kern="0" dirty="0">
                  <a:effectLst/>
                  <a:latin typeface="Microsoft YaHei" panose="020B0503020204020204" pitchFamily="34" charset="-122"/>
                  <a:ea typeface="Microsoft YaHei" panose="020B0503020204020204" pitchFamily="34" charset="-122"/>
                  <a:cs typeface="Times New Roman" panose="02020603050405020304" pitchFamily="18" charset="0"/>
                </a:rPr>
                <a:t>陆</a:t>
              </a:r>
              <a:r>
                <a:rPr lang="zh-CN" altLang="zh-CN" b="1" kern="0" dirty="0">
                  <a:effectLst/>
                  <a:latin typeface="Microsoft YaHei" panose="020B0503020204020204" pitchFamily="34" charset="-122"/>
                  <a:ea typeface="Microsoft YaHei" panose="020B0503020204020204" pitchFamily="34" charset="-122"/>
                  <a:cs typeface="Times New Roman" panose="02020603050405020304" pitchFamily="18" charset="0"/>
                </a:rPr>
                <a:t>城</a:t>
              </a:r>
              <a:endParaRPr kumimoji="1" lang="zh-CN" altLang="en-US" b="1" dirty="0">
                <a:latin typeface="Microsoft YaHei" panose="020B0503020204020204" pitchFamily="34" charset="-122"/>
                <a:ea typeface="Microsoft YaHei" panose="020B0503020204020204" pitchFamily="34" charset="-122"/>
              </a:endParaRPr>
            </a:p>
          </p:txBody>
        </p:sp>
      </p:grpSp>
      <p:cxnSp>
        <p:nvCxnSpPr>
          <p:cNvPr id="15" name="直线连接符 5">
            <a:extLst>
              <a:ext uri="{FF2B5EF4-FFF2-40B4-BE49-F238E27FC236}">
                <a16:creationId xmlns:a16="http://schemas.microsoft.com/office/drawing/2014/main" id="{AC6DD522-F9A2-7F79-2F74-C698DB1126E2}"/>
              </a:ext>
            </a:extLst>
          </p:cNvPr>
          <p:cNvCxnSpPr>
            <a:cxnSpLocks/>
          </p:cNvCxnSpPr>
          <p:nvPr/>
        </p:nvCxnSpPr>
        <p:spPr>
          <a:xfrm>
            <a:off x="7660815" y="4297154"/>
            <a:ext cx="744631"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18" name="任意形状 17">
            <a:extLst>
              <a:ext uri="{FF2B5EF4-FFF2-40B4-BE49-F238E27FC236}">
                <a16:creationId xmlns:a16="http://schemas.microsoft.com/office/drawing/2014/main" id="{38BE4BB2-F4FC-EC4E-3AD1-41D5132D5EE7}"/>
              </a:ext>
            </a:extLst>
          </p:cNvPr>
          <p:cNvSpPr/>
          <p:nvPr/>
        </p:nvSpPr>
        <p:spPr>
          <a:xfrm>
            <a:off x="3669322" y="2438400"/>
            <a:ext cx="703385" cy="3259015"/>
          </a:xfrm>
          <a:custGeom>
            <a:avLst/>
            <a:gdLst>
              <a:gd name="connsiteX0" fmla="*/ 715107 w 808892"/>
              <a:gd name="connsiteY0" fmla="*/ 0 h 3317631"/>
              <a:gd name="connsiteX1" fmla="*/ 0 w 808892"/>
              <a:gd name="connsiteY1" fmla="*/ 1172308 h 3317631"/>
              <a:gd name="connsiteX2" fmla="*/ 11723 w 808892"/>
              <a:gd name="connsiteY2" fmla="*/ 1617785 h 3317631"/>
              <a:gd name="connsiteX3" fmla="*/ 70338 w 808892"/>
              <a:gd name="connsiteY3" fmla="*/ 1770185 h 3317631"/>
              <a:gd name="connsiteX4" fmla="*/ 105507 w 808892"/>
              <a:gd name="connsiteY4" fmla="*/ 1887416 h 3317631"/>
              <a:gd name="connsiteX5" fmla="*/ 128953 w 808892"/>
              <a:gd name="connsiteY5" fmla="*/ 1922585 h 3317631"/>
              <a:gd name="connsiteX6" fmla="*/ 175846 w 808892"/>
              <a:gd name="connsiteY6" fmla="*/ 2039816 h 3317631"/>
              <a:gd name="connsiteX7" fmla="*/ 199292 w 808892"/>
              <a:gd name="connsiteY7" fmla="*/ 2074985 h 3317631"/>
              <a:gd name="connsiteX8" fmla="*/ 222738 w 808892"/>
              <a:gd name="connsiteY8" fmla="*/ 2121877 h 3317631"/>
              <a:gd name="connsiteX9" fmla="*/ 257907 w 808892"/>
              <a:gd name="connsiteY9" fmla="*/ 2180492 h 3317631"/>
              <a:gd name="connsiteX10" fmla="*/ 445476 w 808892"/>
              <a:gd name="connsiteY10" fmla="*/ 3176954 h 3317631"/>
              <a:gd name="connsiteX11" fmla="*/ 445476 w 808892"/>
              <a:gd name="connsiteY11" fmla="*/ 3317631 h 3317631"/>
              <a:gd name="connsiteX12" fmla="*/ 808892 w 808892"/>
              <a:gd name="connsiteY12" fmla="*/ 3305908 h 3317631"/>
              <a:gd name="connsiteX13" fmla="*/ 797169 w 808892"/>
              <a:gd name="connsiteY13" fmla="*/ 0 h 3317631"/>
              <a:gd name="connsiteX14" fmla="*/ 715107 w 808892"/>
              <a:gd name="connsiteY14" fmla="*/ 0 h 331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8892" h="3317631">
                <a:moveTo>
                  <a:pt x="715107" y="0"/>
                </a:moveTo>
                <a:lnTo>
                  <a:pt x="0" y="1172308"/>
                </a:lnTo>
                <a:lnTo>
                  <a:pt x="11723" y="1617785"/>
                </a:lnTo>
                <a:cubicBezTo>
                  <a:pt x="20575" y="1639915"/>
                  <a:pt x="57822" y="1726380"/>
                  <a:pt x="70338" y="1770185"/>
                </a:cubicBezTo>
                <a:cubicBezTo>
                  <a:pt x="78529" y="1798855"/>
                  <a:pt x="91578" y="1866523"/>
                  <a:pt x="105507" y="1887416"/>
                </a:cubicBezTo>
                <a:cubicBezTo>
                  <a:pt x="113322" y="1899139"/>
                  <a:pt x="123231" y="1909710"/>
                  <a:pt x="128953" y="1922585"/>
                </a:cubicBezTo>
                <a:cubicBezTo>
                  <a:pt x="176989" y="2030664"/>
                  <a:pt x="127868" y="1955854"/>
                  <a:pt x="175846" y="2039816"/>
                </a:cubicBezTo>
                <a:cubicBezTo>
                  <a:pt x="182836" y="2052049"/>
                  <a:pt x="192302" y="2062752"/>
                  <a:pt x="199292" y="2074985"/>
                </a:cubicBezTo>
                <a:cubicBezTo>
                  <a:pt x="207962" y="2090158"/>
                  <a:pt x="214068" y="2106704"/>
                  <a:pt x="222738" y="2121877"/>
                </a:cubicBezTo>
                <a:cubicBezTo>
                  <a:pt x="279324" y="2220902"/>
                  <a:pt x="222337" y="2109351"/>
                  <a:pt x="257907" y="2180492"/>
                </a:cubicBezTo>
                <a:lnTo>
                  <a:pt x="445476" y="3176954"/>
                </a:lnTo>
                <a:lnTo>
                  <a:pt x="445476" y="3317631"/>
                </a:lnTo>
                <a:lnTo>
                  <a:pt x="808892" y="3305908"/>
                </a:lnTo>
                <a:cubicBezTo>
                  <a:pt x="804984" y="2203939"/>
                  <a:pt x="801077" y="1101969"/>
                  <a:pt x="797169" y="0"/>
                </a:cubicBezTo>
                <a:lnTo>
                  <a:pt x="715107"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68931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3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4500"/>
                            </p:stCondLst>
                            <p:childTnLst>
                              <p:par>
                                <p:cTn id="17" presetID="22" presetClass="entr" presetSubtype="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455F350-DB59-A6FA-D135-6DD46967846A}"/>
              </a:ext>
            </a:extLst>
          </p:cNvPr>
          <p:cNvSpPr txBox="1"/>
          <p:nvPr/>
        </p:nvSpPr>
        <p:spPr>
          <a:xfrm>
            <a:off x="2267785" y="4495119"/>
            <a:ext cx="5977381" cy="1553117"/>
          </a:xfrm>
          <a:prstGeom prst="rect">
            <a:avLst/>
          </a:prstGeom>
          <a:noFill/>
        </p:spPr>
        <p:txBody>
          <a:bodyPr wrap="square">
            <a:spAutoFit/>
          </a:bodyPr>
          <a:lstStyle/>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圣经</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对推罗发出的</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预言</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说明：</a:t>
            </a:r>
            <a:endParaRPr lang="en-US" altLang="zh-CN" sz="2800" kern="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zh-CN" sz="2800" dirty="0">
                <a:solidFill>
                  <a:srgbClr val="000000"/>
                </a:solidFill>
                <a:effectLst/>
                <a:latin typeface="Microsoft YaHei" panose="020B0503020204020204" pitchFamily="34" charset="-122"/>
                <a:ea typeface="Microsoft YaHei" panose="020B0503020204020204" pitchFamily="34" charset="-122"/>
              </a:rPr>
              <a:t>圣经果然是</a:t>
            </a:r>
            <a:r>
              <a:rPr lang="zh-CN" altLang="en-US" sz="2800" dirty="0">
                <a:solidFill>
                  <a:srgbClr val="000000"/>
                </a:solidFill>
                <a:effectLst/>
                <a:latin typeface="Microsoft YaHei" panose="020B0503020204020204" pitchFamily="34" charset="-122"/>
                <a:ea typeface="Microsoft YaHei" panose="020B0503020204020204" pitchFamily="34" charset="-122"/>
              </a:rPr>
              <a:t>神</a:t>
            </a:r>
            <a:r>
              <a:rPr lang="zh-CN" altLang="zh-CN" sz="2800" dirty="0">
                <a:solidFill>
                  <a:srgbClr val="000000"/>
                </a:solidFill>
                <a:effectLst/>
                <a:latin typeface="Microsoft YaHei" panose="020B0503020204020204" pitchFamily="34" charset="-122"/>
                <a:ea typeface="Microsoft YaHei" panose="020B0503020204020204" pitchFamily="34" charset="-122"/>
              </a:rPr>
              <a:t>的启示，而且他的话必定成就。</a:t>
            </a:r>
            <a:endParaRPr lang="zh-CN" altLang="zh-CN" sz="2800" dirty="0">
              <a:effectLst/>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FBB53DF2-B67E-CFEB-9362-FE35AB8C4211}"/>
              </a:ext>
            </a:extLst>
          </p:cNvPr>
          <p:cNvPicPr>
            <a:picLocks noChangeAspect="1"/>
          </p:cNvPicPr>
          <p:nvPr/>
        </p:nvPicPr>
        <p:blipFill>
          <a:blip r:embed="rId3"/>
          <a:stretch>
            <a:fillRect/>
          </a:stretch>
        </p:blipFill>
        <p:spPr>
          <a:xfrm>
            <a:off x="1583309" y="613323"/>
            <a:ext cx="5977381" cy="347435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0CD4AFAC-05A4-35B1-2545-7E7B7A297ECA}"/>
              </a:ext>
            </a:extLst>
          </p:cNvPr>
          <p:cNvPicPr>
            <a:picLocks noChangeAspect="1"/>
          </p:cNvPicPr>
          <p:nvPr/>
        </p:nvPicPr>
        <p:blipFill>
          <a:blip r:embed="rId4"/>
          <a:stretch>
            <a:fillRect/>
          </a:stretch>
        </p:blipFill>
        <p:spPr>
          <a:xfrm>
            <a:off x="550219" y="4429117"/>
            <a:ext cx="1717566" cy="1671192"/>
          </a:xfrm>
          <a:prstGeom prst="rect">
            <a:avLst/>
          </a:prstGeom>
        </p:spPr>
      </p:pic>
    </p:spTree>
    <p:extLst>
      <p:ext uri="{BB962C8B-B14F-4D97-AF65-F5344CB8AC3E}">
        <p14:creationId xmlns:p14="http://schemas.microsoft.com/office/powerpoint/2010/main" val="3346349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CA214F4-AB91-A0D4-C060-C16300FEDBE8}"/>
              </a:ext>
            </a:extLst>
          </p:cNvPr>
          <p:cNvPicPr>
            <a:picLocks noChangeAspect="1"/>
          </p:cNvPicPr>
          <p:nvPr/>
        </p:nvPicPr>
        <p:blipFill rotWithShape="1">
          <a:blip r:embed="rId3"/>
          <a:srcRect t="9936" b="10422"/>
          <a:stretch/>
        </p:blipFill>
        <p:spPr>
          <a:xfrm>
            <a:off x="0" y="5272"/>
            <a:ext cx="9144000" cy="6852728"/>
          </a:xfrm>
          <a:prstGeom prst="rect">
            <a:avLst/>
          </a:prstGeom>
        </p:spPr>
      </p:pic>
      <p:sp>
        <p:nvSpPr>
          <p:cNvPr id="22" name="任意形状 21">
            <a:extLst>
              <a:ext uri="{FF2B5EF4-FFF2-40B4-BE49-F238E27FC236}">
                <a16:creationId xmlns:a16="http://schemas.microsoft.com/office/drawing/2014/main" id="{9CCE153C-4DE5-A383-3247-46489A9E8D98}"/>
              </a:ext>
            </a:extLst>
          </p:cNvPr>
          <p:cNvSpPr/>
          <p:nvPr/>
        </p:nvSpPr>
        <p:spPr>
          <a:xfrm rot="1141179">
            <a:off x="69413" y="3894871"/>
            <a:ext cx="2924811" cy="1798959"/>
          </a:xfrm>
          <a:custGeom>
            <a:avLst/>
            <a:gdLst>
              <a:gd name="connsiteX0" fmla="*/ 948381 w 2924811"/>
              <a:gd name="connsiteY0" fmla="*/ 40490 h 1798959"/>
              <a:gd name="connsiteX1" fmla="*/ 1058068 w 2924811"/>
              <a:gd name="connsiteY1" fmla="*/ 498452 h 1798959"/>
              <a:gd name="connsiteX2" fmla="*/ 2476961 w 2924811"/>
              <a:gd name="connsiteY2" fmla="*/ 9344 h 1798959"/>
              <a:gd name="connsiteX3" fmla="*/ 2693469 w 2924811"/>
              <a:gd name="connsiteY3" fmla="*/ 114850 h 1798959"/>
              <a:gd name="connsiteX4" fmla="*/ 2915467 w 2924811"/>
              <a:gd name="connsiteY4" fmla="*/ 758861 h 1798959"/>
              <a:gd name="connsiteX5" fmla="*/ 2809961 w 2924811"/>
              <a:gd name="connsiteY5" fmla="*/ 975370 h 1798959"/>
              <a:gd name="connsiteX6" fmla="*/ 447850 w 2924811"/>
              <a:gd name="connsiteY6" fmla="*/ 1789616 h 1798959"/>
              <a:gd name="connsiteX7" fmla="*/ 231342 w 2924811"/>
              <a:gd name="connsiteY7" fmla="*/ 1684109 h 1798959"/>
              <a:gd name="connsiteX8" fmla="*/ 9344 w 2924811"/>
              <a:gd name="connsiteY8" fmla="*/ 1040098 h 1798959"/>
              <a:gd name="connsiteX9" fmla="*/ 114850 w 2924811"/>
              <a:gd name="connsiteY9" fmla="*/ 823590 h 1798959"/>
              <a:gd name="connsiteX10" fmla="*/ 818951 w 2924811"/>
              <a:gd name="connsiteY10" fmla="*/ 580878 h 179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4811" h="1798959">
                <a:moveTo>
                  <a:pt x="948381" y="40490"/>
                </a:moveTo>
                <a:lnTo>
                  <a:pt x="1058068" y="498452"/>
                </a:lnTo>
                <a:lnTo>
                  <a:pt x="2476961" y="9344"/>
                </a:lnTo>
                <a:cubicBezTo>
                  <a:pt x="2565883" y="-21309"/>
                  <a:pt x="2662817" y="25928"/>
                  <a:pt x="2693469" y="114850"/>
                </a:cubicBezTo>
                <a:lnTo>
                  <a:pt x="2915467" y="758861"/>
                </a:lnTo>
                <a:cubicBezTo>
                  <a:pt x="2946120" y="847783"/>
                  <a:pt x="2898883" y="944717"/>
                  <a:pt x="2809961" y="975370"/>
                </a:cubicBezTo>
                <a:lnTo>
                  <a:pt x="447850" y="1789616"/>
                </a:lnTo>
                <a:cubicBezTo>
                  <a:pt x="358928" y="1820268"/>
                  <a:pt x="261994" y="1773032"/>
                  <a:pt x="231342" y="1684109"/>
                </a:cubicBezTo>
                <a:lnTo>
                  <a:pt x="9344" y="1040098"/>
                </a:lnTo>
                <a:cubicBezTo>
                  <a:pt x="-21309" y="951176"/>
                  <a:pt x="25928" y="854242"/>
                  <a:pt x="114850" y="823590"/>
                </a:cubicBezTo>
                <a:lnTo>
                  <a:pt x="818951" y="580878"/>
                </a:lnTo>
                <a:close/>
              </a:path>
            </a:pathLst>
          </a:cu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sp>
        <p:nvSpPr>
          <p:cNvPr id="23" name="任意形状 22">
            <a:extLst>
              <a:ext uri="{FF2B5EF4-FFF2-40B4-BE49-F238E27FC236}">
                <a16:creationId xmlns:a16="http://schemas.microsoft.com/office/drawing/2014/main" id="{6B6B8D57-C683-3949-8505-B16C3703D971}"/>
              </a:ext>
            </a:extLst>
          </p:cNvPr>
          <p:cNvSpPr/>
          <p:nvPr/>
        </p:nvSpPr>
        <p:spPr>
          <a:xfrm rot="488488">
            <a:off x="5202800" y="2735136"/>
            <a:ext cx="3289344" cy="1758963"/>
          </a:xfrm>
          <a:custGeom>
            <a:avLst/>
            <a:gdLst>
              <a:gd name="connsiteX0" fmla="*/ 3144990 w 3289344"/>
              <a:gd name="connsiteY0" fmla="*/ 1317931 h 1758963"/>
              <a:gd name="connsiteX1" fmla="*/ 300198 w 3289344"/>
              <a:gd name="connsiteY1" fmla="*/ 1756947 h 1758963"/>
              <a:gd name="connsiteX2" fmla="*/ 105911 w 3289344"/>
              <a:gd name="connsiteY2" fmla="*/ 1614609 h 1758963"/>
              <a:gd name="connsiteX3" fmla="*/ 2016 w 3289344"/>
              <a:gd name="connsiteY3" fmla="*/ 941378 h 1758963"/>
              <a:gd name="connsiteX4" fmla="*/ 144354 w 3289344"/>
              <a:gd name="connsiteY4" fmla="*/ 747091 h 1758963"/>
              <a:gd name="connsiteX5" fmla="*/ 1302774 w 3289344"/>
              <a:gd name="connsiteY5" fmla="*/ 568321 h 1758963"/>
              <a:gd name="connsiteX6" fmla="*/ 1438894 w 3289344"/>
              <a:gd name="connsiteY6" fmla="*/ 0 h 1758963"/>
              <a:gd name="connsiteX7" fmla="*/ 1565310 w 3289344"/>
              <a:gd name="connsiteY7" fmla="*/ 527805 h 1758963"/>
              <a:gd name="connsiteX8" fmla="*/ 2989147 w 3289344"/>
              <a:gd name="connsiteY8" fmla="*/ 308075 h 1758963"/>
              <a:gd name="connsiteX9" fmla="*/ 3183434 w 3289344"/>
              <a:gd name="connsiteY9" fmla="*/ 450413 h 1758963"/>
              <a:gd name="connsiteX10" fmla="*/ 3287328 w 3289344"/>
              <a:gd name="connsiteY10" fmla="*/ 1123644 h 1758963"/>
              <a:gd name="connsiteX11" fmla="*/ 3144990 w 3289344"/>
              <a:gd name="connsiteY11" fmla="*/ 1317931 h 175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9344" h="1758963">
                <a:moveTo>
                  <a:pt x="3144990" y="1317931"/>
                </a:moveTo>
                <a:lnTo>
                  <a:pt x="300198" y="1756947"/>
                </a:lnTo>
                <a:cubicBezTo>
                  <a:pt x="207241" y="1771292"/>
                  <a:pt x="120256" y="1707565"/>
                  <a:pt x="105911" y="1614609"/>
                </a:cubicBezTo>
                <a:lnTo>
                  <a:pt x="2016" y="941378"/>
                </a:lnTo>
                <a:cubicBezTo>
                  <a:pt x="-12329" y="848422"/>
                  <a:pt x="51398" y="761436"/>
                  <a:pt x="144354" y="747091"/>
                </a:cubicBezTo>
                <a:lnTo>
                  <a:pt x="1302774" y="568321"/>
                </a:lnTo>
                <a:lnTo>
                  <a:pt x="1438894" y="0"/>
                </a:lnTo>
                <a:lnTo>
                  <a:pt x="1565310" y="527805"/>
                </a:lnTo>
                <a:lnTo>
                  <a:pt x="2989147" y="308075"/>
                </a:lnTo>
                <a:cubicBezTo>
                  <a:pt x="3082103" y="293730"/>
                  <a:pt x="3169088" y="357457"/>
                  <a:pt x="3183434" y="450413"/>
                </a:cubicBezTo>
                <a:lnTo>
                  <a:pt x="3287328" y="1123644"/>
                </a:lnTo>
                <a:cubicBezTo>
                  <a:pt x="3301674" y="1216600"/>
                  <a:pt x="3237947" y="1303585"/>
                  <a:pt x="3144990" y="1317931"/>
                </a:cubicBezTo>
                <a:close/>
              </a:path>
            </a:pathLst>
          </a:cu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sp>
        <p:nvSpPr>
          <p:cNvPr id="21" name="任意形状 20">
            <a:extLst>
              <a:ext uri="{FF2B5EF4-FFF2-40B4-BE49-F238E27FC236}">
                <a16:creationId xmlns:a16="http://schemas.microsoft.com/office/drawing/2014/main" id="{3C3ED03B-9EA3-3A69-30B3-5797C3DC1D21}"/>
              </a:ext>
            </a:extLst>
          </p:cNvPr>
          <p:cNvSpPr/>
          <p:nvPr/>
        </p:nvSpPr>
        <p:spPr>
          <a:xfrm rot="4254398">
            <a:off x="3864865" y="3784888"/>
            <a:ext cx="1801712" cy="3237403"/>
          </a:xfrm>
          <a:custGeom>
            <a:avLst/>
            <a:gdLst>
              <a:gd name="connsiteX0" fmla="*/ 9415 w 1801712"/>
              <a:gd name="connsiteY0" fmla="*/ 2788518 h 3237403"/>
              <a:gd name="connsiteX1" fmla="*/ 826700 w 1801712"/>
              <a:gd name="connsiteY1" fmla="*/ 427457 h 3237403"/>
              <a:gd name="connsiteX2" fmla="*/ 1043344 w 1801712"/>
              <a:gd name="connsiteY2" fmla="*/ 322229 h 3237403"/>
              <a:gd name="connsiteX3" fmla="*/ 1446544 w 1801712"/>
              <a:gd name="connsiteY3" fmla="*/ 461797 h 3237403"/>
              <a:gd name="connsiteX4" fmla="*/ 1557150 w 1801712"/>
              <a:gd name="connsiteY4" fmla="*/ 0 h 3237403"/>
              <a:gd name="connsiteX5" fmla="*/ 1687801 w 1801712"/>
              <a:gd name="connsiteY5" fmla="*/ 545486 h 3237403"/>
              <a:gd name="connsiteX6" fmla="*/ 1745335 w 1801712"/>
              <a:gd name="connsiteY6" fmla="*/ 579387 h 3237403"/>
              <a:gd name="connsiteX7" fmla="*/ 1792297 w 1801712"/>
              <a:gd name="connsiteY7" fmla="*/ 761699 h 3237403"/>
              <a:gd name="connsiteX8" fmla="*/ 975012 w 1801712"/>
              <a:gd name="connsiteY8" fmla="*/ 3122760 h 3237403"/>
              <a:gd name="connsiteX9" fmla="*/ 758368 w 1801712"/>
              <a:gd name="connsiteY9" fmla="*/ 3227988 h 3237403"/>
              <a:gd name="connsiteX10" fmla="*/ 114643 w 1801712"/>
              <a:gd name="connsiteY10" fmla="*/ 3005162 h 3237403"/>
              <a:gd name="connsiteX11" fmla="*/ 9415 w 1801712"/>
              <a:gd name="connsiteY11" fmla="*/ 2788518 h 323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712" h="3237403">
                <a:moveTo>
                  <a:pt x="9415" y="2788518"/>
                </a:moveTo>
                <a:lnTo>
                  <a:pt x="826700" y="427457"/>
                </a:lnTo>
                <a:cubicBezTo>
                  <a:pt x="857466" y="338574"/>
                  <a:pt x="954461" y="291462"/>
                  <a:pt x="1043344" y="322229"/>
                </a:cubicBezTo>
                <a:lnTo>
                  <a:pt x="1446544" y="461797"/>
                </a:lnTo>
                <a:lnTo>
                  <a:pt x="1557150" y="0"/>
                </a:lnTo>
                <a:lnTo>
                  <a:pt x="1687801" y="545486"/>
                </a:lnTo>
                <a:lnTo>
                  <a:pt x="1745335" y="579387"/>
                </a:lnTo>
                <a:cubicBezTo>
                  <a:pt x="1794640" y="623812"/>
                  <a:pt x="1815372" y="695038"/>
                  <a:pt x="1792297" y="761699"/>
                </a:cubicBezTo>
                <a:lnTo>
                  <a:pt x="975012" y="3122760"/>
                </a:lnTo>
                <a:cubicBezTo>
                  <a:pt x="944245" y="3211643"/>
                  <a:pt x="847251" y="3258755"/>
                  <a:pt x="758368" y="3227988"/>
                </a:cubicBezTo>
                <a:lnTo>
                  <a:pt x="114643" y="3005162"/>
                </a:lnTo>
                <a:cubicBezTo>
                  <a:pt x="25760" y="2974395"/>
                  <a:pt x="-21352" y="2877400"/>
                  <a:pt x="9415" y="2788518"/>
                </a:cubicBezTo>
                <a:close/>
              </a:path>
            </a:pathLst>
          </a:cu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sp>
        <p:nvSpPr>
          <p:cNvPr id="6" name="文本框 5">
            <a:extLst>
              <a:ext uri="{FF2B5EF4-FFF2-40B4-BE49-F238E27FC236}">
                <a16:creationId xmlns:a16="http://schemas.microsoft.com/office/drawing/2014/main" id="{D403CA65-1871-7FA5-3435-196529A6D069}"/>
              </a:ext>
            </a:extLst>
          </p:cNvPr>
          <p:cNvSpPr txBox="1"/>
          <p:nvPr/>
        </p:nvSpPr>
        <p:spPr>
          <a:xfrm>
            <a:off x="208879" y="4352499"/>
            <a:ext cx="2839122" cy="883703"/>
          </a:xfrm>
          <a:prstGeom prst="rect">
            <a:avLst/>
          </a:prstGeom>
          <a:noFill/>
        </p:spPr>
        <p:txBody>
          <a:bodyPr wrap="square">
            <a:spAutoFit/>
          </a:bodyPr>
          <a:lstStyle/>
          <a:p>
            <a:pPr>
              <a:lnSpc>
                <a:spcPts val="3180"/>
              </a:lnSpc>
            </a:pPr>
            <a:r>
              <a:rPr lang="zh-CN" altLang="zh-CN" sz="2400" dirty="0">
                <a:latin typeface="Microsoft YaHei" panose="020B0503020204020204" pitchFamily="34" charset="-122"/>
                <a:ea typeface="Microsoft YaHei" panose="020B0503020204020204" pitchFamily="34" charset="-122"/>
              </a:rPr>
              <a:t>公元前</a:t>
            </a:r>
            <a:r>
              <a:rPr lang="en-US" altLang="zh-CN" sz="2400" dirty="0">
                <a:latin typeface="Microsoft YaHei" panose="020B0503020204020204" pitchFamily="34" charset="-122"/>
                <a:ea typeface="Microsoft YaHei" panose="020B0503020204020204" pitchFamily="34" charset="-122"/>
              </a:rPr>
              <a:t>1000</a:t>
            </a:r>
            <a:r>
              <a:rPr lang="zh-CN" altLang="zh-CN" sz="2400" dirty="0">
                <a:latin typeface="Microsoft YaHei" panose="020B0503020204020204" pitchFamily="34" charset="-122"/>
                <a:ea typeface="Microsoft YaHei" panose="020B0503020204020204" pitchFamily="34" charset="-122"/>
              </a:rPr>
              <a:t>年前</a:t>
            </a:r>
            <a:r>
              <a:rPr lang="zh-CN" altLang="en-US" sz="2400" dirty="0">
                <a:latin typeface="Microsoft YaHei" panose="020B0503020204020204" pitchFamily="34" charset="-122"/>
                <a:ea typeface="Microsoft YaHei" panose="020B0503020204020204" pitchFamily="34" charset="-122"/>
              </a:rPr>
              <a:t>，推罗</a:t>
            </a:r>
            <a:r>
              <a:rPr lang="en-US" altLang="zh-CN" sz="2400" dirty="0">
                <a:latin typeface="Microsoft YaHei" panose="020B0503020204020204" pitchFamily="34" charset="-122"/>
                <a:ea typeface="Microsoft YaHei" panose="020B0503020204020204" pitchFamily="34" charset="-122"/>
              </a:rPr>
              <a:t>……</a:t>
            </a:r>
            <a:endParaRPr lang="zh-CN" altLang="zh-CN" sz="2400" dirty="0">
              <a:effectLst/>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39D3E6F5-CA6C-6825-2EBE-8576DA99F73C}"/>
              </a:ext>
            </a:extLst>
          </p:cNvPr>
          <p:cNvSpPr txBox="1"/>
          <p:nvPr/>
        </p:nvSpPr>
        <p:spPr>
          <a:xfrm>
            <a:off x="3370288" y="4981271"/>
            <a:ext cx="2725713" cy="883703"/>
          </a:xfrm>
          <a:prstGeom prst="rect">
            <a:avLst/>
          </a:prstGeom>
          <a:noFill/>
        </p:spPr>
        <p:txBody>
          <a:bodyPr wrap="square">
            <a:spAutoFit/>
          </a:bodyPr>
          <a:lstStyle/>
          <a:p>
            <a:pPr>
              <a:lnSpc>
                <a:spcPts val="3180"/>
              </a:lnSpc>
            </a:pPr>
            <a:r>
              <a:rPr lang="zh-CN" altLang="en-US" sz="2400" dirty="0">
                <a:effectLst/>
                <a:latin typeface="Microsoft YaHei" panose="020B0503020204020204" pitchFamily="34" charset="-122"/>
                <a:ea typeface="Microsoft YaHei" panose="020B0503020204020204" pitchFamily="34" charset="-122"/>
              </a:rPr>
              <a:t>预言发出没多久，</a:t>
            </a:r>
            <a:r>
              <a:rPr lang="zh-CN" altLang="zh-CN" sz="2400" dirty="0">
                <a:latin typeface="Microsoft YaHei" panose="020B0503020204020204" pitchFamily="34" charset="-122"/>
                <a:ea typeface="Microsoft YaHei" panose="020B0503020204020204" pitchFamily="34" charset="-122"/>
              </a:rPr>
              <a:t>尼布甲尼撒王</a:t>
            </a:r>
            <a:r>
              <a:rPr lang="en-US" altLang="zh-CN" sz="2400" dirty="0">
                <a:latin typeface="Microsoft YaHei" panose="020B0503020204020204" pitchFamily="34" charset="-122"/>
                <a:ea typeface="Microsoft YaHei" panose="020B0503020204020204" pitchFamily="34" charset="-122"/>
              </a:rPr>
              <a:t>……</a:t>
            </a:r>
            <a:endParaRPr lang="zh-CN" altLang="zh-CN" sz="2400" dirty="0">
              <a:effectLst/>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297C6D82-9193-EE58-9C39-BEDE2632067F}"/>
              </a:ext>
            </a:extLst>
          </p:cNvPr>
          <p:cNvSpPr txBox="1"/>
          <p:nvPr/>
        </p:nvSpPr>
        <p:spPr>
          <a:xfrm>
            <a:off x="5243383" y="3305672"/>
            <a:ext cx="3166235" cy="883703"/>
          </a:xfrm>
          <a:prstGeom prst="rect">
            <a:avLst/>
          </a:prstGeom>
          <a:noFill/>
        </p:spPr>
        <p:txBody>
          <a:bodyPr wrap="square">
            <a:spAutoFit/>
          </a:bodyPr>
          <a:lstStyle/>
          <a:p>
            <a:pPr>
              <a:lnSpc>
                <a:spcPts val="3180"/>
              </a:lnSpc>
            </a:pPr>
            <a:r>
              <a:rPr lang="zh-CN" altLang="en-US" sz="2400" dirty="0">
                <a:solidFill>
                  <a:srgbClr val="000000"/>
                </a:solidFill>
                <a:effectLst/>
                <a:latin typeface="Microsoft YaHei" panose="020B0503020204020204" pitchFamily="34" charset="-122"/>
                <a:ea typeface="Microsoft YaHei" panose="020B0503020204020204" pitchFamily="34" charset="-122"/>
              </a:rPr>
              <a:t>公元前</a:t>
            </a:r>
            <a:r>
              <a:rPr lang="en-US" altLang="zh-CN" sz="2400" dirty="0">
                <a:latin typeface="Microsoft YaHei" panose="020B0503020204020204" pitchFamily="34" charset="-122"/>
                <a:ea typeface="Microsoft YaHei" panose="020B0503020204020204" pitchFamily="34" charset="-122"/>
              </a:rPr>
              <a:t>500</a:t>
            </a:r>
            <a:r>
              <a:rPr lang="zh-CN" altLang="en-US" sz="2400" dirty="0">
                <a:latin typeface="Microsoft YaHei" panose="020B0503020204020204" pitchFamily="34" charset="-122"/>
                <a:ea typeface="Microsoft YaHei" panose="020B0503020204020204" pitchFamily="34" charset="-122"/>
              </a:rPr>
              <a:t>多年，神差派以西结对推罗</a:t>
            </a:r>
            <a:r>
              <a:rPr lang="en-US" altLang="zh-CN" sz="2400" dirty="0">
                <a:latin typeface="Microsoft YaHei" panose="020B0503020204020204" pitchFamily="34" charset="-122"/>
                <a:ea typeface="Microsoft YaHei" panose="020B0503020204020204" pitchFamily="34" charset="-122"/>
              </a:rPr>
              <a:t>……</a:t>
            </a:r>
            <a:endParaRPr lang="zh-CN" altLang="zh-CN" sz="2400" dirty="0">
              <a:effectLst/>
              <a:latin typeface="Microsoft YaHei" panose="020B0503020204020204" pitchFamily="34" charset="-122"/>
              <a:ea typeface="Microsoft YaHei" panose="020B0503020204020204" pitchFamily="34" charset="-122"/>
            </a:endParaRPr>
          </a:p>
        </p:txBody>
      </p:sp>
      <p:sp>
        <p:nvSpPr>
          <p:cNvPr id="11" name="标题 10">
            <a:extLst>
              <a:ext uri="{FF2B5EF4-FFF2-40B4-BE49-F238E27FC236}">
                <a16:creationId xmlns:a16="http://schemas.microsoft.com/office/drawing/2014/main" id="{B3C2173C-2D71-3C43-7E27-62E7DAEE1107}"/>
              </a:ext>
            </a:extLst>
          </p:cNvPr>
          <p:cNvSpPr>
            <a:spLocks noGrp="1"/>
          </p:cNvSpPr>
          <p:nvPr>
            <p:ph type="title"/>
          </p:nvPr>
        </p:nvSpPr>
        <p:spPr>
          <a:xfrm>
            <a:off x="5397501" y="277887"/>
            <a:ext cx="3746500" cy="715139"/>
          </a:xfr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r>
              <a:rPr lang="zh-CN" altLang="en-US" dirty="0"/>
              <a:t>故事椅范例</a:t>
            </a:r>
          </a:p>
        </p:txBody>
      </p:sp>
    </p:spTree>
    <p:extLst>
      <p:ext uri="{BB962C8B-B14F-4D97-AF65-F5344CB8AC3E}">
        <p14:creationId xmlns:p14="http://schemas.microsoft.com/office/powerpoint/2010/main" val="221606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wipe(down)">
                                      <p:cBhvr>
                                        <p:cTn id="9" dur="500"/>
                                        <p:tgtEl>
                                          <p:spTgt spid="22"/>
                                        </p:tgtEl>
                                      </p:cBhvr>
                                    </p:animEffec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par>
                                <p:cTn id="13" presetID="2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par>
                          <p:cTn id="16" fill="hold">
                            <p:stCondLst>
                              <p:cond delay="1000"/>
                            </p:stCondLst>
                            <p:childTnLst>
                              <p:par>
                                <p:cTn id="17" presetID="1" presetClass="entr" presetSubtype="0" fill="hold" grpId="0" nodeType="afterEffect">
                                  <p:stCondLst>
                                    <p:cond delay="500"/>
                                  </p:stCondLst>
                                  <p:childTnLst>
                                    <p:set>
                                      <p:cBhvr>
                                        <p:cTn id="18" dur="1" fill="hold">
                                          <p:stCondLst>
                                            <p:cond delay="0"/>
                                          </p:stCondLst>
                                        </p:cTn>
                                        <p:tgtEl>
                                          <p:spTgt spid="8"/>
                                        </p:tgtEl>
                                        <p:attrNameLst>
                                          <p:attrName>style.visibility</p:attrName>
                                        </p:attrNameLst>
                                      </p:cBhvr>
                                      <p:to>
                                        <p:strVal val="visible"/>
                                      </p:to>
                                    </p:set>
                                  </p:childTnLst>
                                </p:cTn>
                              </p:par>
                              <p:par>
                                <p:cTn id="19" presetID="22" presetClass="entr" presetSubtype="2"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1" grpId="0" animBg="1"/>
      <p:bldP spid="6" grpId="1"/>
      <p:bldP spid="8"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线箭头连接符 10">
            <a:extLst>
              <a:ext uri="{FF2B5EF4-FFF2-40B4-BE49-F238E27FC236}">
                <a16:creationId xmlns:a16="http://schemas.microsoft.com/office/drawing/2014/main" id="{5E4D15E1-F7BF-5686-81BC-E0EA7731ADBD}"/>
              </a:ext>
            </a:extLst>
          </p:cNvPr>
          <p:cNvCxnSpPr/>
          <p:nvPr/>
        </p:nvCxnSpPr>
        <p:spPr>
          <a:xfrm>
            <a:off x="0" y="5303659"/>
            <a:ext cx="8966200" cy="0"/>
          </a:xfrm>
          <a:prstGeom prst="straightConnector1">
            <a:avLst/>
          </a:prstGeom>
          <a:ln w="57150">
            <a:solidFill>
              <a:srgbClr val="FFC000"/>
            </a:solidFill>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4" name="标题 1">
            <a:extLst>
              <a:ext uri="{FF2B5EF4-FFF2-40B4-BE49-F238E27FC236}">
                <a16:creationId xmlns:a16="http://schemas.microsoft.com/office/drawing/2014/main" id="{B1A1B6B1-D36A-115F-D284-574EE5905D24}"/>
              </a:ext>
            </a:extLst>
          </p:cNvPr>
          <p:cNvSpPr txBox="1">
            <a:spLocks/>
          </p:cNvSpPr>
          <p:nvPr/>
        </p:nvSpPr>
        <p:spPr>
          <a:xfrm>
            <a:off x="-258417" y="5463212"/>
            <a:ext cx="1960217" cy="875328"/>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2400" dirty="0"/>
              <a:t>公元前</a:t>
            </a:r>
            <a:endParaRPr lang="en-US" altLang="zh-CN" sz="2400" dirty="0"/>
          </a:p>
          <a:p>
            <a:r>
              <a:rPr lang="en-US" altLang="zh-CN" sz="2400" dirty="0"/>
              <a:t>1000</a:t>
            </a:r>
            <a:r>
              <a:rPr lang="zh-CN" altLang="en-US" sz="2400" dirty="0"/>
              <a:t>年</a:t>
            </a:r>
          </a:p>
        </p:txBody>
      </p:sp>
      <p:sp>
        <p:nvSpPr>
          <p:cNvPr id="7" name="任意形状 15">
            <a:extLst>
              <a:ext uri="{FF2B5EF4-FFF2-40B4-BE49-F238E27FC236}">
                <a16:creationId xmlns:a16="http://schemas.microsoft.com/office/drawing/2014/main" id="{30955492-22B2-35A8-CD37-B704DB2C4C86}"/>
              </a:ext>
            </a:extLst>
          </p:cNvPr>
          <p:cNvSpPr/>
          <p:nvPr/>
        </p:nvSpPr>
        <p:spPr>
          <a:xfrm rot="12089677">
            <a:off x="-25913" y="1344687"/>
            <a:ext cx="4900075" cy="4300204"/>
          </a:xfrm>
          <a:custGeom>
            <a:avLst/>
            <a:gdLst>
              <a:gd name="connsiteX0" fmla="*/ 3352352 w 3549270"/>
              <a:gd name="connsiteY0" fmla="*/ 2158268 h 3153613"/>
              <a:gd name="connsiteX1" fmla="*/ 879902 w 3549270"/>
              <a:gd name="connsiteY1" fmla="*/ 3131924 h 3153613"/>
              <a:gd name="connsiteX2" fmla="*/ 477007 w 3549270"/>
              <a:gd name="connsiteY2" fmla="*/ 2956695 h 3153613"/>
              <a:gd name="connsiteX3" fmla="*/ 21689 w 3549270"/>
              <a:gd name="connsiteY3" fmla="*/ 1800485 h 3153613"/>
              <a:gd name="connsiteX4" fmla="*/ 196918 w 3549270"/>
              <a:gd name="connsiteY4" fmla="*/ 1397590 h 3153613"/>
              <a:gd name="connsiteX5" fmla="*/ 2228886 w 3549270"/>
              <a:gd name="connsiteY5" fmla="*/ 597398 h 3153613"/>
              <a:gd name="connsiteX6" fmla="*/ 2360109 w 3549270"/>
              <a:gd name="connsiteY6" fmla="*/ 0 h 3153613"/>
              <a:gd name="connsiteX7" fmla="*/ 2470438 w 3549270"/>
              <a:gd name="connsiteY7" fmla="*/ 502274 h 3153613"/>
              <a:gd name="connsiteX8" fmla="*/ 2669368 w 3549270"/>
              <a:gd name="connsiteY8" fmla="*/ 423935 h 3153613"/>
              <a:gd name="connsiteX9" fmla="*/ 3072263 w 3549270"/>
              <a:gd name="connsiteY9" fmla="*/ 599163 h 3153613"/>
              <a:gd name="connsiteX10" fmla="*/ 3527581 w 3549270"/>
              <a:gd name="connsiteY10" fmla="*/ 1755374 h 3153613"/>
              <a:gd name="connsiteX11" fmla="*/ 3352352 w 3549270"/>
              <a:gd name="connsiteY11" fmla="*/ 2158268 h 315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49270" h="3153613">
                <a:moveTo>
                  <a:pt x="3352352" y="2158268"/>
                </a:moveTo>
                <a:lnTo>
                  <a:pt x="879902" y="3131924"/>
                </a:lnTo>
                <a:cubicBezTo>
                  <a:pt x="720258" y="3194792"/>
                  <a:pt x="539875" y="3116340"/>
                  <a:pt x="477007" y="2956695"/>
                </a:cubicBezTo>
                <a:lnTo>
                  <a:pt x="21689" y="1800485"/>
                </a:lnTo>
                <a:cubicBezTo>
                  <a:pt x="-41179" y="1640841"/>
                  <a:pt x="37274" y="1460459"/>
                  <a:pt x="196918" y="1397590"/>
                </a:cubicBezTo>
                <a:lnTo>
                  <a:pt x="2228886" y="597398"/>
                </a:lnTo>
                <a:lnTo>
                  <a:pt x="2360109" y="0"/>
                </a:lnTo>
                <a:lnTo>
                  <a:pt x="2470438" y="502274"/>
                </a:lnTo>
                <a:lnTo>
                  <a:pt x="2669368" y="423935"/>
                </a:lnTo>
                <a:cubicBezTo>
                  <a:pt x="2829012" y="361066"/>
                  <a:pt x="3009395" y="439519"/>
                  <a:pt x="3072263" y="599163"/>
                </a:cubicBezTo>
                <a:lnTo>
                  <a:pt x="3527581" y="1755374"/>
                </a:lnTo>
                <a:cubicBezTo>
                  <a:pt x="3590449" y="1915018"/>
                  <a:pt x="3511996" y="2095400"/>
                  <a:pt x="3352352" y="2158268"/>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sp>
        <p:nvSpPr>
          <p:cNvPr id="9" name="文本框 8">
            <a:extLst>
              <a:ext uri="{FF2B5EF4-FFF2-40B4-BE49-F238E27FC236}">
                <a16:creationId xmlns:a16="http://schemas.microsoft.com/office/drawing/2014/main" id="{20B1C306-165B-1116-2568-F789058B552A}"/>
              </a:ext>
            </a:extLst>
          </p:cNvPr>
          <p:cNvSpPr txBox="1"/>
          <p:nvPr/>
        </p:nvSpPr>
        <p:spPr>
          <a:xfrm>
            <a:off x="572442" y="2077382"/>
            <a:ext cx="4063058" cy="2236638"/>
          </a:xfrm>
          <a:prstGeom prst="rect">
            <a:avLst/>
          </a:prstGeom>
          <a:noFill/>
        </p:spPr>
        <p:txBody>
          <a:bodyPr wrap="square">
            <a:spAutoFit/>
          </a:bodyPr>
          <a:lstStyle/>
          <a:p>
            <a:pPr>
              <a:lnSpc>
                <a:spcPts val="3380"/>
              </a:lnSpc>
            </a:pPr>
            <a:r>
              <a:rPr lang="zh-CN" altLang="zh-CN" sz="2400" kern="0" dirty="0">
                <a:solidFill>
                  <a:srgbClr val="121212"/>
                </a:solidFill>
                <a:effectLst/>
                <a:latin typeface="Microsoft YaHei" panose="020B0503020204020204" pitchFamily="34" charset="-122"/>
                <a:ea typeface="Microsoft YaHei" panose="020B0503020204020204" pitchFamily="34" charset="-122"/>
                <a:cs typeface="Times New Roman" panose="02020603050405020304" pitchFamily="18" charset="0"/>
              </a:rPr>
              <a:t>推罗城是</a:t>
            </a:r>
            <a:r>
              <a:rPr lang="zh-CN" altLang="zh-CN" sz="2400" kern="0">
                <a:solidFill>
                  <a:srgbClr val="121212"/>
                </a:solidFill>
                <a:effectLst/>
                <a:latin typeface="Microsoft YaHei" panose="020B0503020204020204" pitchFamily="34" charset="-122"/>
                <a:ea typeface="Microsoft YaHei" panose="020B0503020204020204" pitchFamily="34" charset="-122"/>
                <a:cs typeface="Times New Roman" panose="02020603050405020304" pitchFamily="18" charset="0"/>
              </a:rPr>
              <a:t>个很</a:t>
            </a:r>
            <a:r>
              <a:rPr lang="zh-CN" altLang="en-US" sz="2400" kern="0">
                <a:solidFill>
                  <a:srgbClr val="121212"/>
                </a:solidFill>
                <a:effectLst/>
                <a:latin typeface="Microsoft YaHei" panose="020B0503020204020204" pitchFamily="34" charset="-122"/>
                <a:ea typeface="Microsoft YaHei" panose="020B0503020204020204" pitchFamily="34" charset="-122"/>
                <a:cs typeface="Times New Roman" panose="02020603050405020304" pitchFamily="18" charset="0"/>
              </a:rPr>
              <a:t>富裕</a:t>
            </a:r>
            <a:r>
              <a:rPr lang="zh-CN" altLang="zh-CN" sz="2400" kern="0">
                <a:solidFill>
                  <a:srgbClr val="121212"/>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400" kern="0" dirty="0">
                <a:solidFill>
                  <a:srgbClr val="121212"/>
                </a:solidFill>
                <a:effectLst/>
                <a:latin typeface="Microsoft YaHei" panose="020B0503020204020204" pitchFamily="34" charset="-122"/>
                <a:ea typeface="Microsoft YaHei" panose="020B0503020204020204" pitchFamily="34" charset="-122"/>
                <a:cs typeface="Times New Roman" panose="02020603050405020304" pitchFamily="18" charset="0"/>
              </a:rPr>
              <a:t>也很有影响力的城市，它的</a:t>
            </a: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海上贸易十分发达、出产昂贵的“推罗紫”</a:t>
            </a:r>
            <a:r>
              <a:rPr lang="zh-CN" altLang="en-US"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染</a:t>
            </a: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料，是当时世界著名的</a:t>
            </a:r>
            <a:r>
              <a:rPr lang="zh-CN" altLang="zh-CN" sz="2400" kern="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商业和航海中心</a:t>
            </a: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400" dirty="0">
              <a:latin typeface="Microsoft YaHei" panose="020B0503020204020204" pitchFamily="34" charset="-122"/>
              <a:ea typeface="Microsoft YaHei" panose="020B0503020204020204" pitchFamily="34" charset="-122"/>
            </a:endParaRPr>
          </a:p>
        </p:txBody>
      </p:sp>
      <p:sp>
        <p:nvSpPr>
          <p:cNvPr id="12" name="椭圆 11">
            <a:extLst>
              <a:ext uri="{FF2B5EF4-FFF2-40B4-BE49-F238E27FC236}">
                <a16:creationId xmlns:a16="http://schemas.microsoft.com/office/drawing/2014/main" id="{526D7079-0440-8C18-5BE8-F24C90DC769F}"/>
              </a:ext>
            </a:extLst>
          </p:cNvPr>
          <p:cNvSpPr>
            <a:spLocks noChangeAspect="1"/>
          </p:cNvSpPr>
          <p:nvPr/>
        </p:nvSpPr>
        <p:spPr>
          <a:xfrm>
            <a:off x="749300" y="5219700"/>
            <a:ext cx="180000" cy="180000"/>
          </a:xfrm>
          <a:prstGeom prst="ellipse">
            <a:avLst/>
          </a:prstGeom>
          <a:solidFill>
            <a:schemeClr val="tx1"/>
          </a:solidFill>
          <a:ln w="3810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grpSp>
        <p:nvGrpSpPr>
          <p:cNvPr id="16" name="组合 15">
            <a:extLst>
              <a:ext uri="{FF2B5EF4-FFF2-40B4-BE49-F238E27FC236}">
                <a16:creationId xmlns:a16="http://schemas.microsoft.com/office/drawing/2014/main" id="{E88730DC-1DF0-9F13-28DD-52014617B68C}"/>
              </a:ext>
            </a:extLst>
          </p:cNvPr>
          <p:cNvGrpSpPr/>
          <p:nvPr/>
        </p:nvGrpSpPr>
        <p:grpSpPr>
          <a:xfrm>
            <a:off x="4903142" y="1069886"/>
            <a:ext cx="4113858" cy="3555999"/>
            <a:chOff x="4903142" y="1069886"/>
            <a:chExt cx="4113858" cy="3555999"/>
          </a:xfrm>
        </p:grpSpPr>
        <p:pic>
          <p:nvPicPr>
            <p:cNvPr id="6" name="图片 5">
              <a:extLst>
                <a:ext uri="{FF2B5EF4-FFF2-40B4-BE49-F238E27FC236}">
                  <a16:creationId xmlns:a16="http://schemas.microsoft.com/office/drawing/2014/main" id="{BCC17F52-43D8-9EAF-6620-084E7D118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142" y="1069886"/>
              <a:ext cx="4063058" cy="35559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组合 14">
              <a:extLst>
                <a:ext uri="{FF2B5EF4-FFF2-40B4-BE49-F238E27FC236}">
                  <a16:creationId xmlns:a16="http://schemas.microsoft.com/office/drawing/2014/main" id="{0FDD3DFB-6F75-25FB-E778-6DA2961BE342}"/>
                </a:ext>
              </a:extLst>
            </p:cNvPr>
            <p:cNvGrpSpPr/>
            <p:nvPr/>
          </p:nvGrpSpPr>
          <p:grpSpPr>
            <a:xfrm>
              <a:off x="7531100" y="3864843"/>
              <a:ext cx="1485900" cy="707886"/>
              <a:chOff x="7378700" y="3902943"/>
              <a:chExt cx="1485900" cy="707886"/>
            </a:xfrm>
          </p:grpSpPr>
          <p:sp>
            <p:nvSpPr>
              <p:cNvPr id="13" name="文本框 12">
                <a:extLst>
                  <a:ext uri="{FF2B5EF4-FFF2-40B4-BE49-F238E27FC236}">
                    <a16:creationId xmlns:a16="http://schemas.microsoft.com/office/drawing/2014/main" id="{968075EB-A2EC-11B3-A351-C8EE06E2C6AD}"/>
                  </a:ext>
                </a:extLst>
              </p:cNvPr>
              <p:cNvSpPr txBox="1"/>
              <p:nvPr/>
            </p:nvSpPr>
            <p:spPr>
              <a:xfrm>
                <a:off x="7378700" y="3902943"/>
                <a:ext cx="1485900" cy="707886"/>
              </a:xfrm>
              <a:prstGeom prst="rect">
                <a:avLst/>
              </a:prstGeom>
              <a:noFill/>
            </p:spPr>
            <p:txBody>
              <a:bodyPr wrap="square" rtlCol="0">
                <a:spAutoFit/>
              </a:bodyPr>
              <a:lstStyle/>
              <a:p>
                <a:pPr algn="ctr"/>
                <a:r>
                  <a:rPr kumimoji="1" lang="zh-CN" altLang="en-US" sz="2000" b="1" dirty="0">
                    <a:latin typeface="Microsoft YaHei" panose="020B0503020204020204" pitchFamily="34" charset="-122"/>
                    <a:ea typeface="Microsoft YaHei" panose="020B0503020204020204" pitchFamily="34" charset="-122"/>
                  </a:rPr>
                  <a:t>推罗港口</a:t>
                </a:r>
                <a:endParaRPr kumimoji="1" lang="en-US" altLang="zh-CN" sz="2000" b="1" dirty="0">
                  <a:latin typeface="Microsoft YaHei" panose="020B0503020204020204" pitchFamily="34" charset="-122"/>
                  <a:ea typeface="Microsoft YaHei" panose="020B0503020204020204" pitchFamily="34" charset="-122"/>
                </a:endParaRPr>
              </a:p>
              <a:p>
                <a:pPr algn="ctr"/>
                <a:r>
                  <a:rPr kumimoji="1" lang="zh-CN" altLang="en-US" sz="2000" b="1" dirty="0">
                    <a:latin typeface="Microsoft YaHei" panose="020B0503020204020204" pitchFamily="34" charset="-122"/>
                    <a:ea typeface="Microsoft YaHei" panose="020B0503020204020204" pitchFamily="34" charset="-122"/>
                  </a:rPr>
                  <a:t>的商船</a:t>
                </a:r>
              </a:p>
            </p:txBody>
          </p:sp>
          <p:sp>
            <p:nvSpPr>
              <p:cNvPr id="14" name="圆角矩形 13">
                <a:extLst>
                  <a:ext uri="{FF2B5EF4-FFF2-40B4-BE49-F238E27FC236}">
                    <a16:creationId xmlns:a16="http://schemas.microsoft.com/office/drawing/2014/main" id="{8701A0CE-9E75-4390-CC61-1D65888EC14F}"/>
                  </a:ext>
                </a:extLst>
              </p:cNvPr>
              <p:cNvSpPr/>
              <p:nvPr/>
            </p:nvSpPr>
            <p:spPr>
              <a:xfrm>
                <a:off x="7467600" y="3902943"/>
                <a:ext cx="1282700" cy="707886"/>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grpSp>
      </p:grpSp>
    </p:spTree>
    <p:extLst>
      <p:ext uri="{BB962C8B-B14F-4D97-AF65-F5344CB8AC3E}">
        <p14:creationId xmlns:p14="http://schemas.microsoft.com/office/powerpoint/2010/main" val="133001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形状 4">
            <a:extLst>
              <a:ext uri="{FF2B5EF4-FFF2-40B4-BE49-F238E27FC236}">
                <a16:creationId xmlns:a16="http://schemas.microsoft.com/office/drawing/2014/main" id="{D6A787D1-97C5-C69A-F97E-57DC63E602B4}"/>
              </a:ext>
            </a:extLst>
          </p:cNvPr>
          <p:cNvSpPr/>
          <p:nvPr/>
        </p:nvSpPr>
        <p:spPr>
          <a:xfrm>
            <a:off x="342900" y="342903"/>
            <a:ext cx="4572000" cy="4847081"/>
          </a:xfrm>
          <a:custGeom>
            <a:avLst/>
            <a:gdLst>
              <a:gd name="connsiteX0" fmla="*/ 745081 w 4572000"/>
              <a:gd name="connsiteY0" fmla="*/ 0 h 4847081"/>
              <a:gd name="connsiteX1" fmla="*/ 3826919 w 4572000"/>
              <a:gd name="connsiteY1" fmla="*/ 0 h 4847081"/>
              <a:gd name="connsiteX2" fmla="*/ 4572000 w 4572000"/>
              <a:gd name="connsiteY2" fmla="*/ 745081 h 4847081"/>
              <a:gd name="connsiteX3" fmla="*/ 4572000 w 4572000"/>
              <a:gd name="connsiteY3" fmla="*/ 3725316 h 4847081"/>
              <a:gd name="connsiteX4" fmla="*/ 3826919 w 4572000"/>
              <a:gd name="connsiteY4" fmla="*/ 4470397 h 4847081"/>
              <a:gd name="connsiteX5" fmla="*/ 2457230 w 4572000"/>
              <a:gd name="connsiteY5" fmla="*/ 4470397 h 4847081"/>
              <a:gd name="connsiteX6" fmla="*/ 2349970 w 4572000"/>
              <a:gd name="connsiteY6" fmla="*/ 4847081 h 4847081"/>
              <a:gd name="connsiteX7" fmla="*/ 2242711 w 4572000"/>
              <a:gd name="connsiteY7" fmla="*/ 4470397 h 4847081"/>
              <a:gd name="connsiteX8" fmla="*/ 745081 w 4572000"/>
              <a:gd name="connsiteY8" fmla="*/ 4470397 h 4847081"/>
              <a:gd name="connsiteX9" fmla="*/ 0 w 4572000"/>
              <a:gd name="connsiteY9" fmla="*/ 3725316 h 4847081"/>
              <a:gd name="connsiteX10" fmla="*/ 0 w 4572000"/>
              <a:gd name="connsiteY10" fmla="*/ 745081 h 4847081"/>
              <a:gd name="connsiteX11" fmla="*/ 745081 w 4572000"/>
              <a:gd name="connsiteY11" fmla="*/ 0 h 48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0" h="4847081">
                <a:moveTo>
                  <a:pt x="745081" y="0"/>
                </a:moveTo>
                <a:lnTo>
                  <a:pt x="3826919" y="0"/>
                </a:lnTo>
                <a:cubicBezTo>
                  <a:pt x="4238416" y="0"/>
                  <a:pt x="4572000" y="333584"/>
                  <a:pt x="4572000" y="745081"/>
                </a:cubicBezTo>
                <a:lnTo>
                  <a:pt x="4572000" y="3725316"/>
                </a:lnTo>
                <a:cubicBezTo>
                  <a:pt x="4572000" y="4136813"/>
                  <a:pt x="4238416" y="4470397"/>
                  <a:pt x="3826919" y="4470397"/>
                </a:cubicBezTo>
                <a:lnTo>
                  <a:pt x="2457230" y="4470397"/>
                </a:lnTo>
                <a:lnTo>
                  <a:pt x="2349970" y="4847081"/>
                </a:lnTo>
                <a:lnTo>
                  <a:pt x="2242711" y="4470397"/>
                </a:lnTo>
                <a:lnTo>
                  <a:pt x="745081" y="4470397"/>
                </a:lnTo>
                <a:cubicBezTo>
                  <a:pt x="333584" y="4470397"/>
                  <a:pt x="0" y="4136813"/>
                  <a:pt x="0" y="3725316"/>
                </a:cubicBezTo>
                <a:lnTo>
                  <a:pt x="0" y="745081"/>
                </a:lnTo>
                <a:cubicBezTo>
                  <a:pt x="0" y="333584"/>
                  <a:pt x="333584" y="0"/>
                  <a:pt x="745081"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cxnSp>
        <p:nvCxnSpPr>
          <p:cNvPr id="11" name="直线箭头连接符 10">
            <a:extLst>
              <a:ext uri="{FF2B5EF4-FFF2-40B4-BE49-F238E27FC236}">
                <a16:creationId xmlns:a16="http://schemas.microsoft.com/office/drawing/2014/main" id="{5E4D15E1-F7BF-5686-81BC-E0EA7731ADBD}"/>
              </a:ext>
            </a:extLst>
          </p:cNvPr>
          <p:cNvCxnSpPr/>
          <p:nvPr/>
        </p:nvCxnSpPr>
        <p:spPr>
          <a:xfrm>
            <a:off x="0" y="5303659"/>
            <a:ext cx="8966200" cy="0"/>
          </a:xfrm>
          <a:prstGeom prst="straightConnector1">
            <a:avLst/>
          </a:prstGeom>
          <a:ln w="57150">
            <a:solidFill>
              <a:srgbClr val="FFC000"/>
            </a:solidFill>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4" name="标题 1">
            <a:extLst>
              <a:ext uri="{FF2B5EF4-FFF2-40B4-BE49-F238E27FC236}">
                <a16:creationId xmlns:a16="http://schemas.microsoft.com/office/drawing/2014/main" id="{B1A1B6B1-D36A-115F-D284-574EE5905D24}"/>
              </a:ext>
            </a:extLst>
          </p:cNvPr>
          <p:cNvSpPr txBox="1">
            <a:spLocks/>
          </p:cNvSpPr>
          <p:nvPr/>
        </p:nvSpPr>
        <p:spPr>
          <a:xfrm>
            <a:off x="1728771" y="5463212"/>
            <a:ext cx="1930400" cy="875328"/>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2400" dirty="0"/>
              <a:t>公元前</a:t>
            </a:r>
            <a:endParaRPr lang="en-US" altLang="zh-CN" sz="2400" dirty="0"/>
          </a:p>
          <a:p>
            <a:r>
              <a:rPr lang="en-US" altLang="zh-CN" sz="2400" dirty="0"/>
              <a:t>587-586</a:t>
            </a:r>
            <a:r>
              <a:rPr lang="zh-CN" altLang="en-US" sz="2400" dirty="0"/>
              <a:t>年</a:t>
            </a:r>
          </a:p>
        </p:txBody>
      </p:sp>
      <p:sp>
        <p:nvSpPr>
          <p:cNvPr id="9" name="文本框 8">
            <a:extLst>
              <a:ext uri="{FF2B5EF4-FFF2-40B4-BE49-F238E27FC236}">
                <a16:creationId xmlns:a16="http://schemas.microsoft.com/office/drawing/2014/main" id="{20B1C306-165B-1116-2568-F789058B552A}"/>
              </a:ext>
            </a:extLst>
          </p:cNvPr>
          <p:cNvSpPr txBox="1"/>
          <p:nvPr/>
        </p:nvSpPr>
        <p:spPr>
          <a:xfrm>
            <a:off x="483542" y="571094"/>
            <a:ext cx="4418658" cy="3980705"/>
          </a:xfrm>
          <a:prstGeom prst="rect">
            <a:avLst/>
          </a:prstGeom>
          <a:noFill/>
        </p:spPr>
        <p:txBody>
          <a:bodyPr wrap="square">
            <a:spAutoFit/>
          </a:bodyPr>
          <a:lstStyle/>
          <a:p>
            <a:pPr>
              <a:lnSpc>
                <a:spcPts val="3380"/>
              </a:lnSpc>
            </a:pP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推罗人骄傲自大、犯罪作恶，神就差派先知以西结预告了这个城市的未来。</a:t>
            </a:r>
          </a:p>
          <a:p>
            <a:pPr>
              <a:lnSpc>
                <a:spcPts val="3380"/>
              </a:lnSpc>
            </a:pPr>
            <a:r>
              <a:rPr lang="en-US" altLang="zh-CN"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1.   </a:t>
            </a: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有许多国民来攻击推罗</a:t>
            </a:r>
          </a:p>
          <a:p>
            <a:pPr>
              <a:lnSpc>
                <a:spcPts val="3380"/>
              </a:lnSpc>
            </a:pPr>
            <a:r>
              <a:rPr lang="en-US" altLang="zh-CN"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2.   </a:t>
            </a: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推罗的城墙和城楼会被攻破</a:t>
            </a:r>
          </a:p>
          <a:p>
            <a:pPr>
              <a:lnSpc>
                <a:spcPts val="3380"/>
              </a:lnSpc>
            </a:pPr>
            <a:r>
              <a:rPr lang="en-US" altLang="zh-CN"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3.   </a:t>
            </a: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推罗会被铲平刮净，石头、木头、尘土都抛在水中</a:t>
            </a:r>
          </a:p>
          <a:p>
            <a:pPr>
              <a:lnSpc>
                <a:spcPts val="3380"/>
              </a:lnSpc>
            </a:pPr>
            <a:r>
              <a:rPr lang="en-US" altLang="zh-CN"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4.   </a:t>
            </a: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推罗会成为晒网的地方</a:t>
            </a:r>
          </a:p>
          <a:p>
            <a:pPr>
              <a:lnSpc>
                <a:spcPts val="3380"/>
              </a:lnSpc>
            </a:pPr>
            <a:r>
              <a:rPr lang="en-US" altLang="zh-CN"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5.   </a:t>
            </a: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推罗不得再被重建</a:t>
            </a:r>
            <a:endParaRPr lang="zh-CN" altLang="en-US" sz="2400" dirty="0">
              <a:latin typeface="Microsoft YaHei" panose="020B0503020204020204" pitchFamily="34" charset="-122"/>
              <a:ea typeface="Microsoft YaHei" panose="020B0503020204020204" pitchFamily="34" charset="-122"/>
            </a:endParaRPr>
          </a:p>
        </p:txBody>
      </p:sp>
      <p:sp>
        <p:nvSpPr>
          <p:cNvPr id="12" name="椭圆 11">
            <a:extLst>
              <a:ext uri="{FF2B5EF4-FFF2-40B4-BE49-F238E27FC236}">
                <a16:creationId xmlns:a16="http://schemas.microsoft.com/office/drawing/2014/main" id="{526D7079-0440-8C18-5BE8-F24C90DC769F}"/>
              </a:ext>
            </a:extLst>
          </p:cNvPr>
          <p:cNvSpPr>
            <a:spLocks noChangeAspect="1"/>
          </p:cNvSpPr>
          <p:nvPr/>
        </p:nvSpPr>
        <p:spPr>
          <a:xfrm>
            <a:off x="2603971" y="5219700"/>
            <a:ext cx="180000" cy="180000"/>
          </a:xfrm>
          <a:prstGeom prst="ellipse">
            <a:avLst/>
          </a:prstGeom>
          <a:solidFill>
            <a:schemeClr val="tx1"/>
          </a:solidFill>
          <a:ln w="3810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grpSp>
        <p:nvGrpSpPr>
          <p:cNvPr id="17" name="组合 16">
            <a:extLst>
              <a:ext uri="{FF2B5EF4-FFF2-40B4-BE49-F238E27FC236}">
                <a16:creationId xmlns:a16="http://schemas.microsoft.com/office/drawing/2014/main" id="{00C61722-0F50-CDD8-D154-BA9D55E409A6}"/>
              </a:ext>
            </a:extLst>
          </p:cNvPr>
          <p:cNvGrpSpPr/>
          <p:nvPr/>
        </p:nvGrpSpPr>
        <p:grpSpPr>
          <a:xfrm>
            <a:off x="5008208" y="490217"/>
            <a:ext cx="4135792" cy="4320258"/>
            <a:chOff x="4920475" y="130196"/>
            <a:chExt cx="4186687" cy="4373423"/>
          </a:xfrm>
        </p:grpSpPr>
        <p:pic>
          <p:nvPicPr>
            <p:cNvPr id="10" name="图片 9">
              <a:extLst>
                <a:ext uri="{FF2B5EF4-FFF2-40B4-BE49-F238E27FC236}">
                  <a16:creationId xmlns:a16="http://schemas.microsoft.com/office/drawing/2014/main" id="{709173D7-A554-833D-2EB7-44D14216B4B6}"/>
                </a:ext>
              </a:extLst>
            </p:cNvPr>
            <p:cNvPicPr>
              <a:picLocks noChangeAspect="1"/>
            </p:cNvPicPr>
            <p:nvPr/>
          </p:nvPicPr>
          <p:blipFill>
            <a:blip r:embed="rId3"/>
            <a:stretch>
              <a:fillRect/>
            </a:stretch>
          </p:blipFill>
          <p:spPr>
            <a:xfrm rot="405997">
              <a:off x="5043939" y="130196"/>
              <a:ext cx="1711362" cy="2507092"/>
            </a:xfrm>
            <a:prstGeom prst="rect">
              <a:avLst/>
            </a:prstGeom>
            <a:effectLst>
              <a:outerShdw blurRad="50800" dist="38100" dir="2700000" algn="tl" rotWithShape="0">
                <a:prstClr val="black">
                  <a:alpha val="40000"/>
                </a:prstClr>
              </a:outerShdw>
            </a:effectLst>
          </p:spPr>
        </p:pic>
        <p:pic>
          <p:nvPicPr>
            <p:cNvPr id="8" name="图片 7">
              <a:extLst>
                <a:ext uri="{FF2B5EF4-FFF2-40B4-BE49-F238E27FC236}">
                  <a16:creationId xmlns:a16="http://schemas.microsoft.com/office/drawing/2014/main" id="{6EAE8371-3DE7-5FEF-D954-D0145FF86F9A}"/>
                </a:ext>
              </a:extLst>
            </p:cNvPr>
            <p:cNvPicPr>
              <a:picLocks noChangeAspect="1"/>
            </p:cNvPicPr>
            <p:nvPr/>
          </p:nvPicPr>
          <p:blipFill>
            <a:blip r:embed="rId4"/>
            <a:stretch>
              <a:fillRect/>
            </a:stretch>
          </p:blipFill>
          <p:spPr>
            <a:xfrm>
              <a:off x="4920475" y="2070107"/>
              <a:ext cx="4186687" cy="24335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66423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9" grpId="0"/>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形状 6">
            <a:extLst>
              <a:ext uri="{FF2B5EF4-FFF2-40B4-BE49-F238E27FC236}">
                <a16:creationId xmlns:a16="http://schemas.microsoft.com/office/drawing/2014/main" id="{6CB88C6E-94AA-7B78-60FC-D13C85FC5C0C}"/>
              </a:ext>
            </a:extLst>
          </p:cNvPr>
          <p:cNvSpPr/>
          <p:nvPr/>
        </p:nvSpPr>
        <p:spPr>
          <a:xfrm rot="10059618">
            <a:off x="-5153" y="678770"/>
            <a:ext cx="4737846" cy="4492975"/>
          </a:xfrm>
          <a:custGeom>
            <a:avLst/>
            <a:gdLst>
              <a:gd name="connsiteX0" fmla="*/ 3459974 w 4737846"/>
              <a:gd name="connsiteY0" fmla="*/ 4478575 h 4492975"/>
              <a:gd name="connsiteX1" fmla="*/ 485831 w 4737846"/>
              <a:gd name="connsiteY1" fmla="*/ 3827948 h 4492975"/>
              <a:gd name="connsiteX2" fmla="*/ 14400 w 4737846"/>
              <a:gd name="connsiteY2" fmla="*/ 3092498 h 4492975"/>
              <a:gd name="connsiteX3" fmla="*/ 542421 w 4737846"/>
              <a:gd name="connsiteY3" fmla="*/ 678810 h 4492975"/>
              <a:gd name="connsiteX4" fmla="*/ 1277871 w 4737846"/>
              <a:gd name="connsiteY4" fmla="*/ 207378 h 4492975"/>
              <a:gd name="connsiteX5" fmla="*/ 2600088 w 4737846"/>
              <a:gd name="connsiteY5" fmla="*/ 496628 h 4492975"/>
              <a:gd name="connsiteX6" fmla="*/ 2724516 w 4737846"/>
              <a:gd name="connsiteY6" fmla="*/ 0 h 4492975"/>
              <a:gd name="connsiteX7" fmla="*/ 2863374 w 4737846"/>
              <a:gd name="connsiteY7" fmla="*/ 554225 h 4492975"/>
              <a:gd name="connsiteX8" fmla="*/ 4252014 w 4737846"/>
              <a:gd name="connsiteY8" fmla="*/ 858006 h 4492975"/>
              <a:gd name="connsiteX9" fmla="*/ 4723446 w 4737846"/>
              <a:gd name="connsiteY9" fmla="*/ 1593456 h 4492975"/>
              <a:gd name="connsiteX10" fmla="*/ 4195424 w 4737846"/>
              <a:gd name="connsiteY10" fmla="*/ 4007144 h 4492975"/>
              <a:gd name="connsiteX11" fmla="*/ 3459974 w 4737846"/>
              <a:gd name="connsiteY11" fmla="*/ 4478575 h 449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37846" h="4492975">
                <a:moveTo>
                  <a:pt x="3459974" y="4478575"/>
                </a:moveTo>
                <a:lnTo>
                  <a:pt x="485831" y="3827948"/>
                </a:lnTo>
                <a:cubicBezTo>
                  <a:pt x="152560" y="3755041"/>
                  <a:pt x="-58507" y="3425769"/>
                  <a:pt x="14400" y="3092498"/>
                </a:cubicBezTo>
                <a:lnTo>
                  <a:pt x="542421" y="678810"/>
                </a:lnTo>
                <a:cubicBezTo>
                  <a:pt x="615328" y="345539"/>
                  <a:pt x="944600" y="134472"/>
                  <a:pt x="1277871" y="207378"/>
                </a:cubicBezTo>
                <a:lnTo>
                  <a:pt x="2600088" y="496628"/>
                </a:lnTo>
                <a:lnTo>
                  <a:pt x="2724516" y="0"/>
                </a:lnTo>
                <a:lnTo>
                  <a:pt x="2863374" y="554225"/>
                </a:lnTo>
                <a:lnTo>
                  <a:pt x="4252014" y="858006"/>
                </a:lnTo>
                <a:cubicBezTo>
                  <a:pt x="4585285" y="930912"/>
                  <a:pt x="4796352" y="1260185"/>
                  <a:pt x="4723446" y="1593456"/>
                </a:cubicBezTo>
                <a:lnTo>
                  <a:pt x="4195424" y="4007144"/>
                </a:lnTo>
                <a:cubicBezTo>
                  <a:pt x="4122517" y="4340415"/>
                  <a:pt x="3793245" y="4551482"/>
                  <a:pt x="3459974" y="4478575"/>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cxnSp>
        <p:nvCxnSpPr>
          <p:cNvPr id="11" name="直线箭头连接符 10">
            <a:extLst>
              <a:ext uri="{FF2B5EF4-FFF2-40B4-BE49-F238E27FC236}">
                <a16:creationId xmlns:a16="http://schemas.microsoft.com/office/drawing/2014/main" id="{5E4D15E1-F7BF-5686-81BC-E0EA7731ADBD}"/>
              </a:ext>
            </a:extLst>
          </p:cNvPr>
          <p:cNvCxnSpPr/>
          <p:nvPr/>
        </p:nvCxnSpPr>
        <p:spPr>
          <a:xfrm>
            <a:off x="0" y="5303659"/>
            <a:ext cx="8966200" cy="0"/>
          </a:xfrm>
          <a:prstGeom prst="straightConnector1">
            <a:avLst/>
          </a:prstGeom>
          <a:ln w="57150">
            <a:solidFill>
              <a:srgbClr val="FFC000"/>
            </a:solidFill>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4" name="标题 1">
            <a:extLst>
              <a:ext uri="{FF2B5EF4-FFF2-40B4-BE49-F238E27FC236}">
                <a16:creationId xmlns:a16="http://schemas.microsoft.com/office/drawing/2014/main" id="{B1A1B6B1-D36A-115F-D284-574EE5905D24}"/>
              </a:ext>
            </a:extLst>
          </p:cNvPr>
          <p:cNvSpPr txBox="1">
            <a:spLocks/>
          </p:cNvSpPr>
          <p:nvPr/>
        </p:nvSpPr>
        <p:spPr>
          <a:xfrm>
            <a:off x="1550971" y="5463212"/>
            <a:ext cx="1930400" cy="875328"/>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2400" dirty="0"/>
              <a:t>公元前</a:t>
            </a:r>
            <a:endParaRPr lang="en-US" altLang="zh-CN" sz="2400" dirty="0"/>
          </a:p>
          <a:p>
            <a:r>
              <a:rPr lang="en-US" altLang="zh-CN" sz="2400" dirty="0"/>
              <a:t>585-572</a:t>
            </a:r>
            <a:r>
              <a:rPr lang="zh-CN" altLang="en-US" sz="2400" dirty="0"/>
              <a:t>年</a:t>
            </a:r>
          </a:p>
        </p:txBody>
      </p:sp>
      <p:sp>
        <p:nvSpPr>
          <p:cNvPr id="9" name="文本框 8">
            <a:extLst>
              <a:ext uri="{FF2B5EF4-FFF2-40B4-BE49-F238E27FC236}">
                <a16:creationId xmlns:a16="http://schemas.microsoft.com/office/drawing/2014/main" id="{20B1C306-165B-1116-2568-F789058B552A}"/>
              </a:ext>
            </a:extLst>
          </p:cNvPr>
          <p:cNvSpPr txBox="1"/>
          <p:nvPr/>
        </p:nvSpPr>
        <p:spPr>
          <a:xfrm>
            <a:off x="623242" y="1117162"/>
            <a:ext cx="3745558" cy="3416448"/>
          </a:xfrm>
          <a:prstGeom prst="rect">
            <a:avLst/>
          </a:prstGeom>
          <a:noFill/>
        </p:spPr>
        <p:txBody>
          <a:bodyPr wrap="square">
            <a:spAutoFit/>
          </a:bodyPr>
          <a:lstStyle/>
          <a:p>
            <a:pPr>
              <a:lnSpc>
                <a:spcPts val="3380"/>
              </a:lnSpc>
              <a:spcBef>
                <a:spcPts val="1200"/>
              </a:spcBef>
            </a:pP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尼布甲尼撒王率领的巴比伦大军围困并攻打推罗陆城，第一、二条预言相继开始应验。</a:t>
            </a:r>
          </a:p>
          <a:p>
            <a:pPr>
              <a:lnSpc>
                <a:spcPts val="3380"/>
              </a:lnSpc>
              <a:spcBef>
                <a:spcPts val="1200"/>
              </a:spcBef>
            </a:pPr>
            <a:r>
              <a:rPr lang="en-US" altLang="zh-CN"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1. </a:t>
            </a: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有许多国民来攻击推罗</a:t>
            </a:r>
          </a:p>
          <a:p>
            <a:pPr>
              <a:lnSpc>
                <a:spcPts val="3380"/>
              </a:lnSpc>
              <a:spcBef>
                <a:spcPts val="1200"/>
              </a:spcBef>
            </a:pPr>
            <a:r>
              <a:rPr lang="en-US" altLang="zh-CN"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推罗的城墙和城楼会被攻破</a:t>
            </a:r>
            <a:endParaRPr lang="zh-CN" altLang="en-US" sz="2400" dirty="0">
              <a:latin typeface="Microsoft YaHei" panose="020B0503020204020204" pitchFamily="34" charset="-122"/>
              <a:ea typeface="Microsoft YaHei" panose="020B0503020204020204" pitchFamily="34" charset="-122"/>
            </a:endParaRPr>
          </a:p>
        </p:txBody>
      </p:sp>
      <p:sp>
        <p:nvSpPr>
          <p:cNvPr id="12" name="椭圆 11">
            <a:extLst>
              <a:ext uri="{FF2B5EF4-FFF2-40B4-BE49-F238E27FC236}">
                <a16:creationId xmlns:a16="http://schemas.microsoft.com/office/drawing/2014/main" id="{526D7079-0440-8C18-5BE8-F24C90DC769F}"/>
              </a:ext>
            </a:extLst>
          </p:cNvPr>
          <p:cNvSpPr>
            <a:spLocks noChangeAspect="1"/>
          </p:cNvSpPr>
          <p:nvPr/>
        </p:nvSpPr>
        <p:spPr>
          <a:xfrm>
            <a:off x="2426171" y="5219700"/>
            <a:ext cx="180000" cy="180000"/>
          </a:xfrm>
          <a:prstGeom prst="ellipse">
            <a:avLst/>
          </a:prstGeom>
          <a:solidFill>
            <a:schemeClr val="tx1"/>
          </a:solidFill>
          <a:ln w="3810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pic>
        <p:nvPicPr>
          <p:cNvPr id="8" name="Picture 3">
            <a:extLst>
              <a:ext uri="{FF2B5EF4-FFF2-40B4-BE49-F238E27FC236}">
                <a16:creationId xmlns:a16="http://schemas.microsoft.com/office/drawing/2014/main" id="{766AE3E0-6C69-6747-C2CD-74AD970F331E}"/>
              </a:ext>
            </a:extLst>
          </p:cNvPr>
          <p:cNvPicPr>
            <a:picLocks noChangeAspect="1"/>
          </p:cNvPicPr>
          <p:nvPr/>
        </p:nvPicPr>
        <p:blipFill>
          <a:blip r:embed="rId3"/>
          <a:stretch>
            <a:fillRect/>
          </a:stretch>
        </p:blipFill>
        <p:spPr>
          <a:xfrm>
            <a:off x="4572000" y="1680402"/>
            <a:ext cx="4572000" cy="230187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C60F989C-6A1A-A854-2E5A-7983BFA4BA38}"/>
              </a:ext>
            </a:extLst>
          </p:cNvPr>
          <p:cNvPicPr>
            <a:picLocks noChangeAspect="1"/>
          </p:cNvPicPr>
          <p:nvPr/>
        </p:nvPicPr>
        <p:blipFill>
          <a:blip r:embed="rId4"/>
          <a:stretch>
            <a:fillRect/>
          </a:stretch>
        </p:blipFill>
        <p:spPr>
          <a:xfrm>
            <a:off x="416958" y="2998688"/>
            <a:ext cx="412567" cy="430312"/>
          </a:xfrm>
          <a:prstGeom prst="rect">
            <a:avLst/>
          </a:prstGeom>
        </p:spPr>
      </p:pic>
      <p:pic>
        <p:nvPicPr>
          <p:cNvPr id="13" name="图片 12">
            <a:extLst>
              <a:ext uri="{FF2B5EF4-FFF2-40B4-BE49-F238E27FC236}">
                <a16:creationId xmlns:a16="http://schemas.microsoft.com/office/drawing/2014/main" id="{81E422C2-95D5-2A5E-89F9-2930659CFD41}"/>
              </a:ext>
            </a:extLst>
          </p:cNvPr>
          <p:cNvPicPr>
            <a:picLocks noChangeAspect="1"/>
          </p:cNvPicPr>
          <p:nvPr/>
        </p:nvPicPr>
        <p:blipFill>
          <a:blip r:embed="rId4"/>
          <a:stretch>
            <a:fillRect/>
          </a:stretch>
        </p:blipFill>
        <p:spPr>
          <a:xfrm>
            <a:off x="416957" y="3570062"/>
            <a:ext cx="412567" cy="430312"/>
          </a:xfrm>
          <a:prstGeom prst="rect">
            <a:avLst/>
          </a:prstGeom>
        </p:spPr>
      </p:pic>
    </p:spTree>
    <p:extLst>
      <p:ext uri="{BB962C8B-B14F-4D97-AF65-F5344CB8AC3E}">
        <p14:creationId xmlns:p14="http://schemas.microsoft.com/office/powerpoint/2010/main" val="259485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9" grpId="0"/>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形状 5">
            <a:extLst>
              <a:ext uri="{FF2B5EF4-FFF2-40B4-BE49-F238E27FC236}">
                <a16:creationId xmlns:a16="http://schemas.microsoft.com/office/drawing/2014/main" id="{294B549D-EF22-82ED-8485-A9741FCFECCF}"/>
              </a:ext>
            </a:extLst>
          </p:cNvPr>
          <p:cNvSpPr/>
          <p:nvPr/>
        </p:nvSpPr>
        <p:spPr>
          <a:xfrm rot="8856877">
            <a:off x="-117071" y="-279386"/>
            <a:ext cx="5689102" cy="6025824"/>
          </a:xfrm>
          <a:custGeom>
            <a:avLst/>
            <a:gdLst>
              <a:gd name="connsiteX0" fmla="*/ 2948605 w 5689102"/>
              <a:gd name="connsiteY0" fmla="*/ 5909843 h 6025824"/>
              <a:gd name="connsiteX1" fmla="*/ 346102 w 5689102"/>
              <a:gd name="connsiteY1" fmla="*/ 4259175 h 6025824"/>
              <a:gd name="connsiteX2" fmla="*/ 115981 w 5689102"/>
              <a:gd name="connsiteY2" fmla="*/ 3230907 h 6025824"/>
              <a:gd name="connsiteX3" fmla="*/ 1712229 w 5689102"/>
              <a:gd name="connsiteY3" fmla="*/ 714204 h 6025824"/>
              <a:gd name="connsiteX4" fmla="*/ 2464225 w 5689102"/>
              <a:gd name="connsiteY4" fmla="*/ 378191 h 6025824"/>
              <a:gd name="connsiteX5" fmla="*/ 2595045 w 5689102"/>
              <a:gd name="connsiteY5" fmla="*/ 413587 h 6025824"/>
              <a:gd name="connsiteX6" fmla="*/ 2689725 w 5689102"/>
              <a:gd name="connsiteY6" fmla="*/ 0 h 6025824"/>
              <a:gd name="connsiteX7" fmla="*/ 2810742 w 5689102"/>
              <a:gd name="connsiteY7" fmla="*/ 528637 h 6025824"/>
              <a:gd name="connsiteX8" fmla="*/ 5343000 w 5689102"/>
              <a:gd name="connsiteY8" fmla="*/ 2134751 h 6025824"/>
              <a:gd name="connsiteX9" fmla="*/ 5573121 w 5689102"/>
              <a:gd name="connsiteY9" fmla="*/ 3163019 h 6025824"/>
              <a:gd name="connsiteX10" fmla="*/ 3976873 w 5689102"/>
              <a:gd name="connsiteY10" fmla="*/ 5679722 h 6025824"/>
              <a:gd name="connsiteX11" fmla="*/ 2948605 w 5689102"/>
              <a:gd name="connsiteY11" fmla="*/ 5909843 h 602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89102" h="6025824">
                <a:moveTo>
                  <a:pt x="2948605" y="5909843"/>
                </a:moveTo>
                <a:lnTo>
                  <a:pt x="346102" y="4259175"/>
                </a:lnTo>
                <a:cubicBezTo>
                  <a:pt x="-1393" y="4038773"/>
                  <a:pt x="-104421" y="3578401"/>
                  <a:pt x="115981" y="3230907"/>
                </a:cubicBezTo>
                <a:lnTo>
                  <a:pt x="1712229" y="714204"/>
                </a:lnTo>
                <a:cubicBezTo>
                  <a:pt x="1877530" y="453583"/>
                  <a:pt x="2177815" y="330474"/>
                  <a:pt x="2464225" y="378191"/>
                </a:cubicBezTo>
                <a:lnTo>
                  <a:pt x="2595045" y="413587"/>
                </a:lnTo>
                <a:lnTo>
                  <a:pt x="2689725" y="0"/>
                </a:lnTo>
                <a:lnTo>
                  <a:pt x="2810742" y="528637"/>
                </a:lnTo>
                <a:lnTo>
                  <a:pt x="5343000" y="2134751"/>
                </a:lnTo>
                <a:cubicBezTo>
                  <a:pt x="5690495" y="2355153"/>
                  <a:pt x="5793523" y="2815524"/>
                  <a:pt x="5573121" y="3163019"/>
                </a:cubicBezTo>
                <a:lnTo>
                  <a:pt x="3976873" y="5679722"/>
                </a:lnTo>
                <a:cubicBezTo>
                  <a:pt x="3756471" y="6027217"/>
                  <a:pt x="3296099" y="6130245"/>
                  <a:pt x="2948605" y="5909843"/>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cxnSp>
        <p:nvCxnSpPr>
          <p:cNvPr id="11" name="直线箭头连接符 10">
            <a:extLst>
              <a:ext uri="{FF2B5EF4-FFF2-40B4-BE49-F238E27FC236}">
                <a16:creationId xmlns:a16="http://schemas.microsoft.com/office/drawing/2014/main" id="{5E4D15E1-F7BF-5686-81BC-E0EA7731ADBD}"/>
              </a:ext>
            </a:extLst>
          </p:cNvPr>
          <p:cNvCxnSpPr/>
          <p:nvPr/>
        </p:nvCxnSpPr>
        <p:spPr>
          <a:xfrm>
            <a:off x="0" y="5303659"/>
            <a:ext cx="8966200" cy="0"/>
          </a:xfrm>
          <a:prstGeom prst="straightConnector1">
            <a:avLst/>
          </a:prstGeom>
          <a:ln w="57150">
            <a:solidFill>
              <a:srgbClr val="FFC000"/>
            </a:solidFill>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4" name="标题 1">
            <a:extLst>
              <a:ext uri="{FF2B5EF4-FFF2-40B4-BE49-F238E27FC236}">
                <a16:creationId xmlns:a16="http://schemas.microsoft.com/office/drawing/2014/main" id="{B1A1B6B1-D36A-115F-D284-574EE5905D24}"/>
              </a:ext>
            </a:extLst>
          </p:cNvPr>
          <p:cNvSpPr txBox="1">
            <a:spLocks/>
          </p:cNvSpPr>
          <p:nvPr/>
        </p:nvSpPr>
        <p:spPr>
          <a:xfrm>
            <a:off x="3606800" y="5463212"/>
            <a:ext cx="1930400" cy="875328"/>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2400" dirty="0"/>
              <a:t>公元前</a:t>
            </a:r>
            <a:endParaRPr lang="en-US" altLang="zh-CN" sz="2400" dirty="0"/>
          </a:p>
          <a:p>
            <a:r>
              <a:rPr lang="en-US" altLang="zh-CN" sz="2400" dirty="0"/>
              <a:t>332</a:t>
            </a:r>
            <a:r>
              <a:rPr lang="zh-CN" altLang="en-US" sz="2400" dirty="0"/>
              <a:t>年</a:t>
            </a:r>
          </a:p>
        </p:txBody>
      </p:sp>
      <p:sp>
        <p:nvSpPr>
          <p:cNvPr id="9" name="文本框 8">
            <a:extLst>
              <a:ext uri="{FF2B5EF4-FFF2-40B4-BE49-F238E27FC236}">
                <a16:creationId xmlns:a16="http://schemas.microsoft.com/office/drawing/2014/main" id="{20B1C306-165B-1116-2568-F789058B552A}"/>
              </a:ext>
            </a:extLst>
          </p:cNvPr>
          <p:cNvSpPr txBox="1"/>
          <p:nvPr/>
        </p:nvSpPr>
        <p:spPr>
          <a:xfrm>
            <a:off x="547042" y="596494"/>
            <a:ext cx="4418658" cy="3698577"/>
          </a:xfrm>
          <a:prstGeom prst="rect">
            <a:avLst/>
          </a:prstGeom>
          <a:noFill/>
        </p:spPr>
        <p:txBody>
          <a:bodyPr wrap="square">
            <a:spAutoFit/>
          </a:bodyPr>
          <a:lstStyle/>
          <a:p>
            <a:pPr>
              <a:lnSpc>
                <a:spcPts val="3380"/>
              </a:lnSpc>
              <a:spcBef>
                <a:spcPts val="1200"/>
              </a:spcBef>
            </a:pP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亚历山大大帝率军攻打推罗岛城，下令把推罗陆城废墟中所有残留的石头、木头，甚至从地面铲来的尘土都丢到海里，修筑通往岛城的堤道。第三条预言应验。</a:t>
            </a:r>
          </a:p>
          <a:p>
            <a:pPr>
              <a:lnSpc>
                <a:spcPts val="3380"/>
              </a:lnSpc>
              <a:spcBef>
                <a:spcPts val="1200"/>
              </a:spcBef>
            </a:pPr>
            <a:r>
              <a:rPr lang="en-US" altLang="zh-CN"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3. </a:t>
            </a: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推罗会被铲平刮净，石头、木头、尘土都抛在水中</a:t>
            </a:r>
            <a:endParaRPr lang="zh-CN" altLang="en-US" sz="2400" dirty="0">
              <a:latin typeface="Microsoft YaHei" panose="020B0503020204020204" pitchFamily="34" charset="-122"/>
              <a:ea typeface="Microsoft YaHei" panose="020B0503020204020204" pitchFamily="34" charset="-122"/>
            </a:endParaRPr>
          </a:p>
        </p:txBody>
      </p:sp>
      <p:sp>
        <p:nvSpPr>
          <p:cNvPr id="12" name="椭圆 11">
            <a:extLst>
              <a:ext uri="{FF2B5EF4-FFF2-40B4-BE49-F238E27FC236}">
                <a16:creationId xmlns:a16="http://schemas.microsoft.com/office/drawing/2014/main" id="{526D7079-0440-8C18-5BE8-F24C90DC769F}"/>
              </a:ext>
            </a:extLst>
          </p:cNvPr>
          <p:cNvSpPr>
            <a:spLocks noChangeAspect="1"/>
          </p:cNvSpPr>
          <p:nvPr/>
        </p:nvSpPr>
        <p:spPr>
          <a:xfrm>
            <a:off x="4482000" y="5219700"/>
            <a:ext cx="180000" cy="180000"/>
          </a:xfrm>
          <a:prstGeom prst="ellipse">
            <a:avLst/>
          </a:prstGeom>
          <a:solidFill>
            <a:schemeClr val="tx1"/>
          </a:solidFill>
          <a:ln w="3810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pic>
        <p:nvPicPr>
          <p:cNvPr id="5" name="图片 4">
            <a:extLst>
              <a:ext uri="{FF2B5EF4-FFF2-40B4-BE49-F238E27FC236}">
                <a16:creationId xmlns:a16="http://schemas.microsoft.com/office/drawing/2014/main" id="{FE542124-CBAB-ED9C-EAAD-85E9901B50AB}"/>
              </a:ext>
            </a:extLst>
          </p:cNvPr>
          <p:cNvPicPr>
            <a:picLocks noChangeAspect="1"/>
          </p:cNvPicPr>
          <p:nvPr/>
        </p:nvPicPr>
        <p:blipFill>
          <a:blip r:embed="rId3"/>
          <a:stretch>
            <a:fillRect/>
          </a:stretch>
        </p:blipFill>
        <p:spPr>
          <a:xfrm>
            <a:off x="391558" y="3274009"/>
            <a:ext cx="412567" cy="430312"/>
          </a:xfrm>
          <a:prstGeom prst="rect">
            <a:avLst/>
          </a:prstGeom>
        </p:spPr>
      </p:pic>
      <p:pic>
        <p:nvPicPr>
          <p:cNvPr id="7" name="Picture 2">
            <a:extLst>
              <a:ext uri="{FF2B5EF4-FFF2-40B4-BE49-F238E27FC236}">
                <a16:creationId xmlns:a16="http://schemas.microsoft.com/office/drawing/2014/main" id="{043ED56D-F0AE-2171-B1A8-ED832622C85D}"/>
              </a:ext>
            </a:extLst>
          </p:cNvPr>
          <p:cNvPicPr>
            <a:picLocks noChangeAspect="1"/>
          </p:cNvPicPr>
          <p:nvPr/>
        </p:nvPicPr>
        <p:blipFill rotWithShape="1">
          <a:blip r:embed="rId4"/>
          <a:srcRect t="4224" b="4130"/>
          <a:stretch/>
        </p:blipFill>
        <p:spPr>
          <a:xfrm>
            <a:off x="5041900" y="945089"/>
            <a:ext cx="4080000" cy="3060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232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形状 4">
            <a:extLst>
              <a:ext uri="{FF2B5EF4-FFF2-40B4-BE49-F238E27FC236}">
                <a16:creationId xmlns:a16="http://schemas.microsoft.com/office/drawing/2014/main" id="{26FE72C2-617E-4ECF-E1F5-F041479ECA9C}"/>
              </a:ext>
            </a:extLst>
          </p:cNvPr>
          <p:cNvSpPr/>
          <p:nvPr/>
        </p:nvSpPr>
        <p:spPr>
          <a:xfrm rot="10800000">
            <a:off x="4394200" y="342903"/>
            <a:ext cx="4572000" cy="4847081"/>
          </a:xfrm>
          <a:custGeom>
            <a:avLst/>
            <a:gdLst>
              <a:gd name="connsiteX0" fmla="*/ 3826919 w 4572000"/>
              <a:gd name="connsiteY0" fmla="*/ 4847081 h 4847081"/>
              <a:gd name="connsiteX1" fmla="*/ 745081 w 4572000"/>
              <a:gd name="connsiteY1" fmla="*/ 4847081 h 4847081"/>
              <a:gd name="connsiteX2" fmla="*/ 0 w 4572000"/>
              <a:gd name="connsiteY2" fmla="*/ 4102000 h 4847081"/>
              <a:gd name="connsiteX3" fmla="*/ 0 w 4572000"/>
              <a:gd name="connsiteY3" fmla="*/ 1121765 h 4847081"/>
              <a:gd name="connsiteX4" fmla="*/ 745081 w 4572000"/>
              <a:gd name="connsiteY4" fmla="*/ 376684 h 4847081"/>
              <a:gd name="connsiteX5" fmla="*/ 2114770 w 4572000"/>
              <a:gd name="connsiteY5" fmla="*/ 376684 h 4847081"/>
              <a:gd name="connsiteX6" fmla="*/ 2222030 w 4572000"/>
              <a:gd name="connsiteY6" fmla="*/ 0 h 4847081"/>
              <a:gd name="connsiteX7" fmla="*/ 2329290 w 4572000"/>
              <a:gd name="connsiteY7" fmla="*/ 376684 h 4847081"/>
              <a:gd name="connsiteX8" fmla="*/ 3826919 w 4572000"/>
              <a:gd name="connsiteY8" fmla="*/ 376684 h 4847081"/>
              <a:gd name="connsiteX9" fmla="*/ 4572000 w 4572000"/>
              <a:gd name="connsiteY9" fmla="*/ 1121765 h 4847081"/>
              <a:gd name="connsiteX10" fmla="*/ 4572000 w 4572000"/>
              <a:gd name="connsiteY10" fmla="*/ 4102000 h 4847081"/>
              <a:gd name="connsiteX11" fmla="*/ 3826919 w 4572000"/>
              <a:gd name="connsiteY11" fmla="*/ 4847081 h 48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0" h="4847081">
                <a:moveTo>
                  <a:pt x="3826919" y="4847081"/>
                </a:moveTo>
                <a:lnTo>
                  <a:pt x="745081" y="4847081"/>
                </a:lnTo>
                <a:cubicBezTo>
                  <a:pt x="333584" y="4847081"/>
                  <a:pt x="0" y="4513497"/>
                  <a:pt x="0" y="4102000"/>
                </a:cubicBezTo>
                <a:lnTo>
                  <a:pt x="0" y="1121765"/>
                </a:lnTo>
                <a:cubicBezTo>
                  <a:pt x="0" y="710268"/>
                  <a:pt x="333584" y="376684"/>
                  <a:pt x="745081" y="376684"/>
                </a:cubicBezTo>
                <a:lnTo>
                  <a:pt x="2114770" y="376684"/>
                </a:lnTo>
                <a:lnTo>
                  <a:pt x="2222030" y="0"/>
                </a:lnTo>
                <a:lnTo>
                  <a:pt x="2329290" y="376684"/>
                </a:lnTo>
                <a:lnTo>
                  <a:pt x="3826919" y="376684"/>
                </a:lnTo>
                <a:cubicBezTo>
                  <a:pt x="4238416" y="376684"/>
                  <a:pt x="4572000" y="710268"/>
                  <a:pt x="4572000" y="1121765"/>
                </a:cubicBezTo>
                <a:lnTo>
                  <a:pt x="4572000" y="4102000"/>
                </a:lnTo>
                <a:cubicBezTo>
                  <a:pt x="4572000" y="4513497"/>
                  <a:pt x="4238416" y="4847081"/>
                  <a:pt x="3826919" y="4847081"/>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kumimoji="1" lang="zh-CN" altLang="en-US"/>
          </a:p>
        </p:txBody>
      </p:sp>
      <p:cxnSp>
        <p:nvCxnSpPr>
          <p:cNvPr id="11" name="直线箭头连接符 10">
            <a:extLst>
              <a:ext uri="{FF2B5EF4-FFF2-40B4-BE49-F238E27FC236}">
                <a16:creationId xmlns:a16="http://schemas.microsoft.com/office/drawing/2014/main" id="{5E4D15E1-F7BF-5686-81BC-E0EA7731ADBD}"/>
              </a:ext>
            </a:extLst>
          </p:cNvPr>
          <p:cNvCxnSpPr/>
          <p:nvPr/>
        </p:nvCxnSpPr>
        <p:spPr>
          <a:xfrm>
            <a:off x="0" y="5303659"/>
            <a:ext cx="8966200" cy="0"/>
          </a:xfrm>
          <a:prstGeom prst="straightConnector1">
            <a:avLst/>
          </a:prstGeom>
          <a:ln w="57150">
            <a:solidFill>
              <a:srgbClr val="FFC000"/>
            </a:solidFill>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4" name="标题 1">
            <a:extLst>
              <a:ext uri="{FF2B5EF4-FFF2-40B4-BE49-F238E27FC236}">
                <a16:creationId xmlns:a16="http://schemas.microsoft.com/office/drawing/2014/main" id="{B1A1B6B1-D36A-115F-D284-574EE5905D24}"/>
              </a:ext>
            </a:extLst>
          </p:cNvPr>
          <p:cNvSpPr txBox="1">
            <a:spLocks/>
          </p:cNvSpPr>
          <p:nvPr/>
        </p:nvSpPr>
        <p:spPr>
          <a:xfrm>
            <a:off x="5780071" y="5463212"/>
            <a:ext cx="1930400" cy="875328"/>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2400" dirty="0"/>
              <a:t>公元</a:t>
            </a:r>
            <a:endParaRPr lang="en-US" altLang="zh-CN" sz="2400" dirty="0"/>
          </a:p>
          <a:p>
            <a:r>
              <a:rPr lang="en-US" altLang="zh-CN" sz="2400" dirty="0"/>
              <a:t>20</a:t>
            </a:r>
            <a:r>
              <a:rPr lang="zh-CN" altLang="en-US" sz="2400" dirty="0"/>
              <a:t>世纪</a:t>
            </a:r>
          </a:p>
        </p:txBody>
      </p:sp>
      <p:sp>
        <p:nvSpPr>
          <p:cNvPr id="9" name="文本框 8">
            <a:extLst>
              <a:ext uri="{FF2B5EF4-FFF2-40B4-BE49-F238E27FC236}">
                <a16:creationId xmlns:a16="http://schemas.microsoft.com/office/drawing/2014/main" id="{20B1C306-165B-1116-2568-F789058B552A}"/>
              </a:ext>
            </a:extLst>
          </p:cNvPr>
          <p:cNvSpPr txBox="1"/>
          <p:nvPr/>
        </p:nvSpPr>
        <p:spPr>
          <a:xfrm>
            <a:off x="4738042" y="482194"/>
            <a:ext cx="4050358" cy="4160241"/>
          </a:xfrm>
          <a:prstGeom prst="rect">
            <a:avLst/>
          </a:prstGeom>
          <a:noFill/>
        </p:spPr>
        <p:txBody>
          <a:bodyPr wrap="square">
            <a:spAutoFit/>
          </a:bodyPr>
          <a:lstStyle/>
          <a:p>
            <a:pPr>
              <a:lnSpc>
                <a:spcPts val="3380"/>
              </a:lnSpc>
              <a:spcBef>
                <a:spcPts val="1200"/>
              </a:spcBef>
            </a:pP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推罗陆城二千五百年来都是片光秃秃的石头，</a:t>
            </a:r>
          </a:p>
          <a:p>
            <a:pPr>
              <a:lnSpc>
                <a:spcPts val="3380"/>
              </a:lnSpc>
              <a:spcBef>
                <a:spcPts val="1200"/>
              </a:spcBef>
            </a:pP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无人居住</a:t>
            </a:r>
            <a:r>
              <a:rPr lang="en-US" altLang="zh-CN"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已被刮净，并且再未得到重建。</a:t>
            </a:r>
          </a:p>
          <a:p>
            <a:pPr>
              <a:lnSpc>
                <a:spcPts val="3380"/>
              </a:lnSpc>
              <a:spcBef>
                <a:spcPts val="1200"/>
              </a:spcBef>
            </a:pP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这很可能应验了以西结的第四和第五条预言</a:t>
            </a:r>
          </a:p>
          <a:p>
            <a:pPr>
              <a:lnSpc>
                <a:spcPts val="3380"/>
              </a:lnSpc>
              <a:spcBef>
                <a:spcPts val="1200"/>
              </a:spcBef>
            </a:pPr>
            <a:r>
              <a:rPr lang="en-US" altLang="zh-CN"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4. </a:t>
            </a: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推罗会成为晒网的地方</a:t>
            </a:r>
          </a:p>
          <a:p>
            <a:pPr>
              <a:lnSpc>
                <a:spcPts val="3380"/>
              </a:lnSpc>
              <a:spcBef>
                <a:spcPts val="1200"/>
              </a:spcBef>
            </a:pPr>
            <a:r>
              <a:rPr lang="en-US" altLang="zh-CN"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5.</a:t>
            </a: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推罗不得再被重建。</a:t>
            </a:r>
            <a:endParaRPr lang="zh-CN" altLang="en-US" sz="2400" dirty="0">
              <a:latin typeface="Microsoft YaHei" panose="020B0503020204020204" pitchFamily="34" charset="-122"/>
              <a:ea typeface="Microsoft YaHei" panose="020B0503020204020204" pitchFamily="34" charset="-122"/>
            </a:endParaRPr>
          </a:p>
        </p:txBody>
      </p:sp>
      <p:sp>
        <p:nvSpPr>
          <p:cNvPr id="12" name="椭圆 11">
            <a:extLst>
              <a:ext uri="{FF2B5EF4-FFF2-40B4-BE49-F238E27FC236}">
                <a16:creationId xmlns:a16="http://schemas.microsoft.com/office/drawing/2014/main" id="{526D7079-0440-8C18-5BE8-F24C90DC769F}"/>
              </a:ext>
            </a:extLst>
          </p:cNvPr>
          <p:cNvSpPr>
            <a:spLocks noChangeAspect="1"/>
          </p:cNvSpPr>
          <p:nvPr/>
        </p:nvSpPr>
        <p:spPr>
          <a:xfrm>
            <a:off x="6655271" y="5219700"/>
            <a:ext cx="180000" cy="180000"/>
          </a:xfrm>
          <a:prstGeom prst="ellipse">
            <a:avLst/>
          </a:prstGeom>
          <a:solidFill>
            <a:schemeClr val="tx1"/>
          </a:solidFill>
          <a:ln w="3810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452A8E1E-4E1B-30D6-DC59-98A759145CA5}"/>
              </a:ext>
            </a:extLst>
          </p:cNvPr>
          <p:cNvPicPr>
            <a:picLocks noChangeAspect="1"/>
          </p:cNvPicPr>
          <p:nvPr/>
        </p:nvPicPr>
        <p:blipFill>
          <a:blip r:embed="rId3"/>
          <a:stretch>
            <a:fillRect/>
          </a:stretch>
        </p:blipFill>
        <p:spPr>
          <a:xfrm>
            <a:off x="4531758" y="3528009"/>
            <a:ext cx="412567" cy="430312"/>
          </a:xfrm>
          <a:prstGeom prst="rect">
            <a:avLst/>
          </a:prstGeom>
        </p:spPr>
      </p:pic>
      <p:pic>
        <p:nvPicPr>
          <p:cNvPr id="7" name="图片 6">
            <a:extLst>
              <a:ext uri="{FF2B5EF4-FFF2-40B4-BE49-F238E27FC236}">
                <a16:creationId xmlns:a16="http://schemas.microsoft.com/office/drawing/2014/main" id="{DAE0DD88-AB01-CB6D-C3FD-21776682A157}"/>
              </a:ext>
            </a:extLst>
          </p:cNvPr>
          <p:cNvPicPr>
            <a:picLocks noChangeAspect="1"/>
          </p:cNvPicPr>
          <p:nvPr/>
        </p:nvPicPr>
        <p:blipFill>
          <a:blip r:embed="rId3"/>
          <a:stretch>
            <a:fillRect/>
          </a:stretch>
        </p:blipFill>
        <p:spPr>
          <a:xfrm>
            <a:off x="4531758" y="4074109"/>
            <a:ext cx="412567" cy="430312"/>
          </a:xfrm>
          <a:prstGeom prst="rect">
            <a:avLst/>
          </a:prstGeom>
        </p:spPr>
      </p:pic>
      <p:pic>
        <p:nvPicPr>
          <p:cNvPr id="10" name="Picture 1">
            <a:extLst>
              <a:ext uri="{FF2B5EF4-FFF2-40B4-BE49-F238E27FC236}">
                <a16:creationId xmlns:a16="http://schemas.microsoft.com/office/drawing/2014/main" id="{48651F23-2AC2-37D5-090F-FE81A436D2A5}"/>
              </a:ext>
            </a:extLst>
          </p:cNvPr>
          <p:cNvPicPr>
            <a:picLocks noChangeAspect="1"/>
          </p:cNvPicPr>
          <p:nvPr/>
        </p:nvPicPr>
        <p:blipFill rotWithShape="1">
          <a:blip r:embed="rId4"/>
          <a:srcRect l="48000" r="6401"/>
          <a:stretch/>
        </p:blipFill>
        <p:spPr>
          <a:xfrm>
            <a:off x="355600" y="342903"/>
            <a:ext cx="3779010" cy="4773487"/>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793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9"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4044CDF-8042-D8C3-CECB-74FE717327C0}"/>
              </a:ext>
            </a:extLst>
          </p:cNvPr>
          <p:cNvPicPr>
            <a:picLocks noChangeAspect="1"/>
          </p:cNvPicPr>
          <p:nvPr/>
        </p:nvPicPr>
        <p:blipFill>
          <a:blip r:embed="rId3"/>
          <a:stretch>
            <a:fillRect/>
          </a:stretch>
        </p:blipFill>
        <p:spPr>
          <a:xfrm>
            <a:off x="5205306" y="1137139"/>
            <a:ext cx="3874626" cy="48982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2">
            <a:extLst>
              <a:ext uri="{FF2B5EF4-FFF2-40B4-BE49-F238E27FC236}">
                <a16:creationId xmlns:a16="http://schemas.microsoft.com/office/drawing/2014/main" id="{B5E28970-B23A-DFAC-7E06-2D34BEB78AA1}"/>
              </a:ext>
            </a:extLst>
          </p:cNvPr>
          <p:cNvSpPr txBox="1"/>
          <p:nvPr/>
        </p:nvSpPr>
        <p:spPr>
          <a:xfrm>
            <a:off x="597877" y="2806892"/>
            <a:ext cx="4607429" cy="3015056"/>
          </a:xfrm>
          <a:prstGeom prst="rect">
            <a:avLst/>
          </a:prstGeom>
          <a:noFill/>
        </p:spPr>
        <p:txBody>
          <a:bodyPr wrap="square">
            <a:spAutoFit/>
          </a:bodyPr>
          <a:lstStyle/>
          <a:p>
            <a:pPr>
              <a:lnSpc>
                <a:spcPts val="3860"/>
              </a:lnSpc>
              <a:spcBef>
                <a:spcPts val="1200"/>
              </a:spcBef>
            </a:pPr>
            <a:r>
              <a:rPr lang="en-US" altLang="zh-CN" sz="2800" dirty="0">
                <a:latin typeface="Microsoft YaHei" panose="020B0503020204020204" pitchFamily="34" charset="-122"/>
                <a:ea typeface="Microsoft YaHei" panose="020B0503020204020204" pitchFamily="34" charset="-122"/>
              </a:rPr>
              <a:t>5. </a:t>
            </a:r>
            <a:r>
              <a:rPr lang="zh-CN" altLang="en-US" sz="2800" dirty="0">
                <a:latin typeface="Microsoft YaHei" panose="020B0503020204020204" pitchFamily="34" charset="-122"/>
                <a:ea typeface="Microsoft YaHei" panose="020B0503020204020204" pitchFamily="34" charset="-122"/>
              </a:rPr>
              <a:t>圣经预言耶利哥城的城墙会向内倒塌，对吗？ </a:t>
            </a:r>
            <a:endParaRPr lang="en-US" altLang="zh-CN" sz="2800" dirty="0">
              <a:latin typeface="Microsoft YaHei" panose="020B0503020204020204" pitchFamily="34" charset="-122"/>
              <a:ea typeface="Microsoft YaHei" panose="020B0503020204020204" pitchFamily="34" charset="-122"/>
            </a:endParaRPr>
          </a:p>
          <a:p>
            <a:pPr>
              <a:lnSpc>
                <a:spcPts val="3860"/>
              </a:lnSpc>
              <a:spcBef>
                <a:spcPts val="1200"/>
              </a:spcBef>
            </a:pPr>
            <a:r>
              <a:rPr lang="zh-CN" altLang="zh-CN" sz="2800" dirty="0">
                <a:effectLst/>
                <a:latin typeface="Microsoft YaHei" panose="020B0503020204020204" pitchFamily="34" charset="-122"/>
                <a:ea typeface="Microsoft YaHei" panose="020B0503020204020204" pitchFamily="34" charset="-122"/>
              </a:rPr>
              <a:t>（</a:t>
            </a:r>
            <a:r>
              <a:rPr lang="zh-CN" altLang="en-US"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p>
          <a:p>
            <a:pPr marL="800100" lvl="1" indent="-342900">
              <a:lnSpc>
                <a:spcPts val="3860"/>
              </a:lnSpc>
              <a:spcBef>
                <a:spcPts val="1200"/>
              </a:spcBef>
              <a:buFont typeface="+mj-lt"/>
              <a:buAutoNum type="alphaUcPeriod"/>
            </a:pPr>
            <a:r>
              <a:rPr lang="zh-CN" altLang="en-US" sz="2800" dirty="0">
                <a:latin typeface="Microsoft YaHei" panose="020B0503020204020204" pitchFamily="34" charset="-122"/>
                <a:ea typeface="Microsoft YaHei" panose="020B0503020204020204" pitchFamily="34" charset="-122"/>
              </a:rPr>
              <a:t>不对</a:t>
            </a:r>
            <a:endParaRPr lang="en-US" altLang="zh-CN" sz="2800" dirty="0">
              <a:effectLst/>
              <a:latin typeface="Microsoft YaHei" panose="020B0503020204020204" pitchFamily="34" charset="-122"/>
              <a:ea typeface="Microsoft YaHei" panose="020B0503020204020204" pitchFamily="34" charset="-122"/>
            </a:endParaRPr>
          </a:p>
          <a:p>
            <a:pPr marL="800100" lvl="1" indent="-342900">
              <a:lnSpc>
                <a:spcPts val="3860"/>
              </a:lnSpc>
              <a:spcBef>
                <a:spcPts val="1200"/>
              </a:spcBef>
              <a:buFont typeface="+mj-lt"/>
              <a:buAutoNum type="alphaUcPeriod"/>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对的</a:t>
            </a:r>
            <a:endParaRPr lang="zh-CN" altLang="en-US" sz="28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05D580BF-2A2E-20F3-44B9-A43B376B71B3}"/>
              </a:ext>
            </a:extLst>
          </p:cNvPr>
          <p:cNvSpPr txBox="1"/>
          <p:nvPr/>
        </p:nvSpPr>
        <p:spPr>
          <a:xfrm>
            <a:off x="1108240" y="4005918"/>
            <a:ext cx="453970" cy="523220"/>
          </a:xfrm>
          <a:prstGeom prst="rect">
            <a:avLst/>
          </a:prstGeom>
          <a:noFill/>
        </p:spPr>
        <p:txBody>
          <a:bodyPr wrap="none" rtlCol="0">
            <a:spAutoFit/>
          </a:bodyPr>
          <a:lstStyle/>
          <a:p>
            <a:r>
              <a:rPr lang="en-US" altLang="zh-CN" sz="2800" b="1" dirty="0">
                <a:latin typeface="Microsoft YaHei" panose="020B0503020204020204" pitchFamily="34" charset="-122"/>
                <a:ea typeface="Microsoft YaHei" panose="020B0503020204020204" pitchFamily="34" charset="-122"/>
              </a:rPr>
              <a:t>A</a:t>
            </a:r>
            <a:endParaRPr kumimoji="1" lang="zh-CN" altLang="en-US" sz="2800" b="1" dirty="0"/>
          </a:p>
        </p:txBody>
      </p:sp>
      <p:pic>
        <p:nvPicPr>
          <p:cNvPr id="2" name="图片 1">
            <a:extLst>
              <a:ext uri="{FF2B5EF4-FFF2-40B4-BE49-F238E27FC236}">
                <a16:creationId xmlns:a16="http://schemas.microsoft.com/office/drawing/2014/main" id="{DB9A877E-8360-7757-D48A-919DCC90CE67}"/>
              </a:ext>
            </a:extLst>
          </p:cNvPr>
          <p:cNvPicPr>
            <a:picLocks noChangeAspect="1"/>
          </p:cNvPicPr>
          <p:nvPr/>
        </p:nvPicPr>
        <p:blipFill>
          <a:blip r:embed="rId4"/>
          <a:stretch>
            <a:fillRect/>
          </a:stretch>
        </p:blipFill>
        <p:spPr>
          <a:xfrm>
            <a:off x="765040" y="743717"/>
            <a:ext cx="2024040" cy="1969391"/>
          </a:xfrm>
          <a:prstGeom prst="rect">
            <a:avLst/>
          </a:prstGeom>
        </p:spPr>
      </p:pic>
    </p:spTree>
    <p:extLst>
      <p:ext uri="{BB962C8B-B14F-4D97-AF65-F5344CB8AC3E}">
        <p14:creationId xmlns:p14="http://schemas.microsoft.com/office/powerpoint/2010/main" val="404575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形状 4">
            <a:extLst>
              <a:ext uri="{FF2B5EF4-FFF2-40B4-BE49-F238E27FC236}">
                <a16:creationId xmlns:a16="http://schemas.microsoft.com/office/drawing/2014/main" id="{0D86C31C-9D35-14A8-0D28-24D9A960B7C4}"/>
              </a:ext>
            </a:extLst>
          </p:cNvPr>
          <p:cNvSpPr/>
          <p:nvPr/>
        </p:nvSpPr>
        <p:spPr>
          <a:xfrm>
            <a:off x="4394200" y="879470"/>
            <a:ext cx="4572000" cy="4326120"/>
          </a:xfrm>
          <a:custGeom>
            <a:avLst/>
            <a:gdLst>
              <a:gd name="connsiteX0" fmla="*/ 655651 w 4572000"/>
              <a:gd name="connsiteY0" fmla="*/ 0 h 4326120"/>
              <a:gd name="connsiteX1" fmla="*/ 3916349 w 4572000"/>
              <a:gd name="connsiteY1" fmla="*/ 0 h 4326120"/>
              <a:gd name="connsiteX2" fmla="*/ 4572000 w 4572000"/>
              <a:gd name="connsiteY2" fmla="*/ 655651 h 4326120"/>
              <a:gd name="connsiteX3" fmla="*/ 4572000 w 4572000"/>
              <a:gd name="connsiteY3" fmla="*/ 3278179 h 4326120"/>
              <a:gd name="connsiteX4" fmla="*/ 3916349 w 4572000"/>
              <a:gd name="connsiteY4" fmla="*/ 3933830 h 4326120"/>
              <a:gd name="connsiteX5" fmla="*/ 3272687 w 4572000"/>
              <a:gd name="connsiteY5" fmla="*/ 3933830 h 4326120"/>
              <a:gd name="connsiteX6" fmla="*/ 3436860 w 4572000"/>
              <a:gd name="connsiteY6" fmla="*/ 4326120 h 4326120"/>
              <a:gd name="connsiteX7" fmla="*/ 2977056 w 4572000"/>
              <a:gd name="connsiteY7" fmla="*/ 3933830 h 4326120"/>
              <a:gd name="connsiteX8" fmla="*/ 655651 w 4572000"/>
              <a:gd name="connsiteY8" fmla="*/ 3933830 h 4326120"/>
              <a:gd name="connsiteX9" fmla="*/ 0 w 4572000"/>
              <a:gd name="connsiteY9" fmla="*/ 3278179 h 4326120"/>
              <a:gd name="connsiteX10" fmla="*/ 0 w 4572000"/>
              <a:gd name="connsiteY10" fmla="*/ 655651 h 4326120"/>
              <a:gd name="connsiteX11" fmla="*/ 655651 w 4572000"/>
              <a:gd name="connsiteY11" fmla="*/ 0 h 432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0" h="4326120">
                <a:moveTo>
                  <a:pt x="655651" y="0"/>
                </a:moveTo>
                <a:lnTo>
                  <a:pt x="3916349" y="0"/>
                </a:lnTo>
                <a:cubicBezTo>
                  <a:pt x="4278455" y="0"/>
                  <a:pt x="4572000" y="293545"/>
                  <a:pt x="4572000" y="655651"/>
                </a:cubicBezTo>
                <a:lnTo>
                  <a:pt x="4572000" y="3278179"/>
                </a:lnTo>
                <a:cubicBezTo>
                  <a:pt x="4572000" y="3640285"/>
                  <a:pt x="4278455" y="3933830"/>
                  <a:pt x="3916349" y="3933830"/>
                </a:cubicBezTo>
                <a:lnTo>
                  <a:pt x="3272687" y="3933830"/>
                </a:lnTo>
                <a:lnTo>
                  <a:pt x="3436860" y="4326120"/>
                </a:lnTo>
                <a:lnTo>
                  <a:pt x="2977056" y="3933830"/>
                </a:lnTo>
                <a:lnTo>
                  <a:pt x="655651" y="3933830"/>
                </a:lnTo>
                <a:cubicBezTo>
                  <a:pt x="293545" y="3933830"/>
                  <a:pt x="0" y="3640285"/>
                  <a:pt x="0" y="3278179"/>
                </a:cubicBezTo>
                <a:lnTo>
                  <a:pt x="0" y="655651"/>
                </a:lnTo>
                <a:cubicBezTo>
                  <a:pt x="0" y="293545"/>
                  <a:pt x="293545" y="0"/>
                  <a:pt x="655651"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lnSpc>
                <a:spcPts val="3360"/>
              </a:lnSpc>
              <a:spcBef>
                <a:spcPts val="1200"/>
              </a:spcBef>
            </a:pPr>
            <a:endParaRPr kumimoji="1" lang="zh-CN" altLang="en-US" dirty="0"/>
          </a:p>
        </p:txBody>
      </p:sp>
      <p:cxnSp>
        <p:nvCxnSpPr>
          <p:cNvPr id="11" name="直线箭头连接符 10">
            <a:extLst>
              <a:ext uri="{FF2B5EF4-FFF2-40B4-BE49-F238E27FC236}">
                <a16:creationId xmlns:a16="http://schemas.microsoft.com/office/drawing/2014/main" id="{5E4D15E1-F7BF-5686-81BC-E0EA7731ADBD}"/>
              </a:ext>
            </a:extLst>
          </p:cNvPr>
          <p:cNvCxnSpPr/>
          <p:nvPr/>
        </p:nvCxnSpPr>
        <p:spPr>
          <a:xfrm>
            <a:off x="0" y="5303659"/>
            <a:ext cx="8966200" cy="0"/>
          </a:xfrm>
          <a:prstGeom prst="straightConnector1">
            <a:avLst/>
          </a:prstGeom>
          <a:ln w="57150">
            <a:solidFill>
              <a:srgbClr val="FFC000"/>
            </a:solidFill>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4" name="标题 1">
            <a:extLst>
              <a:ext uri="{FF2B5EF4-FFF2-40B4-BE49-F238E27FC236}">
                <a16:creationId xmlns:a16="http://schemas.microsoft.com/office/drawing/2014/main" id="{B1A1B6B1-D36A-115F-D284-574EE5905D24}"/>
              </a:ext>
            </a:extLst>
          </p:cNvPr>
          <p:cNvSpPr txBox="1">
            <a:spLocks/>
          </p:cNvSpPr>
          <p:nvPr/>
        </p:nvSpPr>
        <p:spPr>
          <a:xfrm>
            <a:off x="6909035" y="5463212"/>
            <a:ext cx="1930400" cy="875328"/>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2400" dirty="0"/>
              <a:t>公元</a:t>
            </a:r>
            <a:endParaRPr lang="en-US" altLang="zh-CN" sz="2400" dirty="0"/>
          </a:p>
          <a:p>
            <a:r>
              <a:rPr lang="en-US" altLang="zh-CN" sz="2400" dirty="0"/>
              <a:t>21</a:t>
            </a:r>
            <a:r>
              <a:rPr lang="zh-CN" altLang="en-US" sz="2400" dirty="0"/>
              <a:t>世纪</a:t>
            </a:r>
          </a:p>
        </p:txBody>
      </p:sp>
      <p:sp>
        <p:nvSpPr>
          <p:cNvPr id="9" name="文本框 8">
            <a:extLst>
              <a:ext uri="{FF2B5EF4-FFF2-40B4-BE49-F238E27FC236}">
                <a16:creationId xmlns:a16="http://schemas.microsoft.com/office/drawing/2014/main" id="{20B1C306-165B-1116-2568-F789058B552A}"/>
              </a:ext>
            </a:extLst>
          </p:cNvPr>
          <p:cNvSpPr txBox="1"/>
          <p:nvPr/>
        </p:nvSpPr>
        <p:spPr>
          <a:xfrm>
            <a:off x="4598342" y="1191248"/>
            <a:ext cx="4418658" cy="3262560"/>
          </a:xfrm>
          <a:prstGeom prst="rect">
            <a:avLst/>
          </a:prstGeom>
          <a:noFill/>
        </p:spPr>
        <p:txBody>
          <a:bodyPr wrap="square">
            <a:spAutoFit/>
          </a:bodyPr>
          <a:lstStyle/>
          <a:p>
            <a:pPr>
              <a:lnSpc>
                <a:spcPts val="3380"/>
              </a:lnSpc>
              <a:spcBef>
                <a:spcPts val="1200"/>
              </a:spcBef>
            </a:pP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推罗陆城至今仍未被重建，已经不能确认推罗遗址的具体位置了。</a:t>
            </a:r>
          </a:p>
          <a:p>
            <a:pPr>
              <a:lnSpc>
                <a:spcPts val="3380"/>
              </a:lnSpc>
              <a:spcBef>
                <a:spcPts val="1200"/>
              </a:spcBef>
            </a:pPr>
            <a:r>
              <a:rPr lang="en-US" altLang="zh-CN"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21</a:t>
            </a:r>
            <a:r>
              <a:rPr lang="zh-CN" altLang="en-US" sz="2400" kern="0" dirty="0">
                <a:solidFill>
                  <a:srgbClr val="121212"/>
                </a:solidFill>
                <a:latin typeface="Microsoft YaHei" panose="020B0503020204020204" pitchFamily="34" charset="-122"/>
                <a:ea typeface="Microsoft YaHei" panose="020B0503020204020204" pitchFamily="34" charset="-122"/>
                <a:cs typeface="Times New Roman" panose="02020603050405020304" pitchFamily="18" charset="0"/>
              </a:rPr>
              <a:t>世纪的我们在学习关于推罗陆城的历史，以此见证神预言的能力。神怎么说的，事情就会怎么成就！</a:t>
            </a:r>
            <a:endParaRPr lang="zh-CN" altLang="en-US" sz="2400" dirty="0">
              <a:latin typeface="Microsoft YaHei" panose="020B0503020204020204" pitchFamily="34" charset="-122"/>
              <a:ea typeface="Microsoft YaHei" panose="020B0503020204020204" pitchFamily="34" charset="-122"/>
            </a:endParaRPr>
          </a:p>
        </p:txBody>
      </p:sp>
      <p:sp>
        <p:nvSpPr>
          <p:cNvPr id="12" name="椭圆 11">
            <a:extLst>
              <a:ext uri="{FF2B5EF4-FFF2-40B4-BE49-F238E27FC236}">
                <a16:creationId xmlns:a16="http://schemas.microsoft.com/office/drawing/2014/main" id="{526D7079-0440-8C18-5BE8-F24C90DC769F}"/>
              </a:ext>
            </a:extLst>
          </p:cNvPr>
          <p:cNvSpPr>
            <a:spLocks noChangeAspect="1"/>
          </p:cNvSpPr>
          <p:nvPr/>
        </p:nvSpPr>
        <p:spPr>
          <a:xfrm>
            <a:off x="7784235" y="5219700"/>
            <a:ext cx="180000" cy="180000"/>
          </a:xfrm>
          <a:prstGeom prst="ellipse">
            <a:avLst/>
          </a:prstGeom>
          <a:solidFill>
            <a:schemeClr val="tx1"/>
          </a:solidFill>
          <a:ln w="3810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84BA63F9-B59E-EFC1-18A5-20D1F4690BE1}"/>
              </a:ext>
            </a:extLst>
          </p:cNvPr>
          <p:cNvPicPr>
            <a:picLocks noChangeAspect="1"/>
          </p:cNvPicPr>
          <p:nvPr/>
        </p:nvPicPr>
        <p:blipFill rotWithShape="1">
          <a:blip r:embed="rId3"/>
          <a:srcRect l="2791" r="2893"/>
          <a:stretch/>
        </p:blipFill>
        <p:spPr>
          <a:xfrm>
            <a:off x="471" y="1258827"/>
            <a:ext cx="4291658" cy="31274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240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9" grpId="0"/>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358CED7-C55C-929A-191E-7E92CAA6D9D6}"/>
              </a:ext>
            </a:extLst>
          </p:cNvPr>
          <p:cNvSpPr txBox="1"/>
          <p:nvPr/>
        </p:nvSpPr>
        <p:spPr>
          <a:xfrm>
            <a:off x="1358900" y="5128460"/>
            <a:ext cx="6908799" cy="1052981"/>
          </a:xfrm>
          <a:prstGeom prst="rect">
            <a:avLst/>
          </a:prstGeom>
          <a:noFill/>
        </p:spPr>
        <p:txBody>
          <a:bodyPr wrap="square">
            <a:spAutoFit/>
          </a:bodyPr>
          <a:lstStyle/>
          <a:p>
            <a:pPr>
              <a:lnSpc>
                <a:spcPts val="3860"/>
              </a:lnSpc>
            </a:pPr>
            <a:r>
              <a:rPr lang="zh-CN" altLang="zh-CN" sz="2800" dirty="0">
                <a:effectLst/>
                <a:latin typeface="Microsoft YaHei" panose="020B0503020204020204" pitchFamily="34" charset="-122"/>
                <a:ea typeface="Microsoft YaHei" panose="020B0503020204020204" pitchFamily="34" charset="-122"/>
                <a:cs typeface="宋体" panose="02010600030101010101" pitchFamily="2" charset="-122"/>
              </a:rPr>
              <a:t>希伯来书</a:t>
            </a:r>
            <a:r>
              <a:rPr lang="en-US" altLang="zh-CN" sz="2800" dirty="0">
                <a:effectLst/>
                <a:latin typeface="Microsoft YaHei" panose="020B0503020204020204" pitchFamily="34" charset="-122"/>
                <a:ea typeface="Microsoft YaHei" panose="020B0503020204020204" pitchFamily="34" charset="-122"/>
                <a:cs typeface="宋体" panose="02010600030101010101" pitchFamily="2" charset="-122"/>
              </a:rPr>
              <a:t>9</a:t>
            </a:r>
            <a:r>
              <a:rPr lang="en-US" altLang="zh-CN" sz="2800" dirty="0">
                <a:latin typeface="Microsoft YaHei" panose="020B0503020204020204" pitchFamily="34" charset="-122"/>
                <a:ea typeface="Microsoft YaHei" panose="020B0503020204020204" pitchFamily="34" charset="-122"/>
                <a:cs typeface="宋体" panose="02010600030101010101" pitchFamily="2" charset="-122"/>
              </a:rPr>
              <a:t>:</a:t>
            </a:r>
            <a:r>
              <a:rPr lang="en-US" altLang="zh-CN" sz="2800" dirty="0">
                <a:effectLst/>
                <a:latin typeface="Microsoft YaHei" panose="020B0503020204020204" pitchFamily="34" charset="-122"/>
                <a:ea typeface="Microsoft YaHei" panose="020B0503020204020204" pitchFamily="34" charset="-122"/>
                <a:cs typeface="宋体" panose="02010600030101010101" pitchFamily="2" charset="-122"/>
              </a:rPr>
              <a:t>27</a:t>
            </a:r>
            <a:r>
              <a:rPr lang="zh-CN" altLang="en-US" sz="2800" dirty="0">
                <a:effectLst/>
                <a:latin typeface="Microsoft YaHei" panose="020B0503020204020204" pitchFamily="34" charset="-122"/>
                <a:ea typeface="Microsoft YaHei" panose="020B0503020204020204" pitchFamily="34" charset="-122"/>
                <a:cs typeface="宋体" panose="02010600030101010101" pitchFamily="2" charset="-122"/>
              </a:rPr>
              <a:t> </a:t>
            </a:r>
            <a:r>
              <a:rPr lang="zh-CN" altLang="zh-CN" sz="2800" dirty="0">
                <a:effectLst/>
                <a:latin typeface="Microsoft YaHei" panose="020B0503020204020204" pitchFamily="34" charset="-122"/>
                <a:ea typeface="Microsoft YaHei" panose="020B0503020204020204" pitchFamily="34" charset="-122"/>
                <a:cs typeface="宋体" panose="02010600030101010101" pitchFamily="2" charset="-122"/>
              </a:rPr>
              <a:t>按着定命，人人都有一死，死后且有审判。</a:t>
            </a:r>
            <a:endParaRPr lang="en-US" altLang="zh-CN" sz="2800" dirty="0">
              <a:effectLst/>
              <a:latin typeface="Microsoft YaHei" panose="020B0503020204020204" pitchFamily="34" charset="-122"/>
              <a:ea typeface="Microsoft YaHei" panose="020B0503020204020204" pitchFamily="34" charset="-122"/>
              <a:cs typeface="宋体" panose="02010600030101010101" pitchFamily="2" charset="-122"/>
            </a:endParaRPr>
          </a:p>
        </p:txBody>
      </p:sp>
      <p:pic>
        <p:nvPicPr>
          <p:cNvPr id="5" name="图片 4">
            <a:extLst>
              <a:ext uri="{FF2B5EF4-FFF2-40B4-BE49-F238E27FC236}">
                <a16:creationId xmlns:a16="http://schemas.microsoft.com/office/drawing/2014/main" id="{06C4AA8A-3B8E-0633-9BE4-14BBF132D4DA}"/>
              </a:ext>
            </a:extLst>
          </p:cNvPr>
          <p:cNvPicPr>
            <a:picLocks noChangeAspect="1"/>
          </p:cNvPicPr>
          <p:nvPr/>
        </p:nvPicPr>
        <p:blipFill>
          <a:blip r:embed="rId3"/>
          <a:stretch>
            <a:fillRect/>
          </a:stretch>
        </p:blipFill>
        <p:spPr>
          <a:xfrm>
            <a:off x="1711569" y="723900"/>
            <a:ext cx="5720862" cy="429064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90988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358CED7-C55C-929A-191E-7E92CAA6D9D6}"/>
              </a:ext>
            </a:extLst>
          </p:cNvPr>
          <p:cNvSpPr txBox="1"/>
          <p:nvPr/>
        </p:nvSpPr>
        <p:spPr>
          <a:xfrm>
            <a:off x="4921251" y="1178760"/>
            <a:ext cx="4005002" cy="4707827"/>
          </a:xfrm>
          <a:prstGeom prst="rect">
            <a:avLst/>
          </a:prstGeom>
          <a:noFill/>
        </p:spPr>
        <p:txBody>
          <a:bodyPr wrap="square">
            <a:spAutoFit/>
          </a:bodyPr>
          <a:lstStyle/>
          <a:p>
            <a:pPr>
              <a:lnSpc>
                <a:spcPts val="3860"/>
              </a:lnSpc>
              <a:spcBef>
                <a:spcPts val="1200"/>
              </a:spcBef>
            </a:pPr>
            <a:r>
              <a:rPr lang="zh-CN" altLang="en-US" sz="2800" dirty="0">
                <a:effectLst/>
                <a:latin typeface="Microsoft YaHei" panose="020B0503020204020204" pitchFamily="34" charset="-122"/>
                <a:ea typeface="Microsoft YaHei" panose="020B0503020204020204" pitchFamily="34" charset="-122"/>
                <a:cs typeface="宋体" panose="02010600030101010101" pitchFamily="2" charset="-122"/>
              </a:rPr>
              <a:t>启示录</a:t>
            </a:r>
            <a:r>
              <a:rPr lang="en-US" altLang="zh-CN" sz="2800" dirty="0">
                <a:effectLst/>
                <a:latin typeface="Microsoft YaHei" panose="020B0503020204020204" pitchFamily="34" charset="-122"/>
                <a:ea typeface="Microsoft YaHei" panose="020B0503020204020204" pitchFamily="34" charset="-122"/>
                <a:cs typeface="宋体" panose="02010600030101010101" pitchFamily="2" charset="-122"/>
              </a:rPr>
              <a:t>20:12</a:t>
            </a:r>
            <a:r>
              <a:rPr lang="zh-CN" altLang="en-US" sz="2800" dirty="0">
                <a:effectLst/>
                <a:latin typeface="Microsoft YaHei" panose="020B0503020204020204" pitchFamily="34" charset="-122"/>
                <a:ea typeface="Microsoft YaHei" panose="020B0503020204020204" pitchFamily="34" charset="-122"/>
                <a:cs typeface="宋体" panose="02010600030101010101" pitchFamily="2" charset="-122"/>
              </a:rPr>
              <a:t>我又看见死了的人，无论大小，都站在宝座前。案卷展开了</a:t>
            </a:r>
            <a:r>
              <a:rPr lang="en-US" altLang="zh-CN" sz="2800" dirty="0">
                <a:effectLst/>
                <a:latin typeface="Microsoft YaHei" panose="020B0503020204020204" pitchFamily="34" charset="-122"/>
                <a:ea typeface="Microsoft YaHei" panose="020B0503020204020204" pitchFamily="34" charset="-122"/>
                <a:cs typeface="宋体" panose="02010600030101010101" pitchFamily="2" charset="-122"/>
              </a:rPr>
              <a:t>……15</a:t>
            </a:r>
            <a:r>
              <a:rPr lang="zh-CN" altLang="en-US" sz="2800" dirty="0">
                <a:effectLst/>
                <a:latin typeface="Microsoft YaHei" panose="020B0503020204020204" pitchFamily="34" charset="-122"/>
                <a:ea typeface="Microsoft YaHei" panose="020B0503020204020204" pitchFamily="34" charset="-122"/>
                <a:cs typeface="宋体" panose="02010600030101010101" pitchFamily="2" charset="-122"/>
              </a:rPr>
              <a:t>若有人名字没记在生命册上，他就被扔在火湖里</a:t>
            </a:r>
            <a:r>
              <a:rPr lang="en-US" altLang="zh-CN" sz="2800" b="1" dirty="0">
                <a:solidFill>
                  <a:srgbClr val="FF0000"/>
                </a:solidFill>
                <a:effectLst/>
                <a:latin typeface="Microsoft YaHei" panose="020B0503020204020204" pitchFamily="34" charset="-122"/>
                <a:ea typeface="Microsoft YaHei" panose="020B0503020204020204" pitchFamily="34" charset="-122"/>
                <a:cs typeface="宋体" panose="02010600030101010101" pitchFamily="2" charset="-122"/>
              </a:rPr>
              <a:t>【</a:t>
            </a:r>
            <a:r>
              <a:rPr lang="zh-CN" altLang="en-US" sz="2800" b="1" dirty="0">
                <a:solidFill>
                  <a:srgbClr val="FF0000"/>
                </a:solidFill>
                <a:effectLst/>
                <a:latin typeface="Microsoft YaHei" panose="020B0503020204020204" pitchFamily="34" charset="-122"/>
                <a:ea typeface="Microsoft YaHei" panose="020B0503020204020204" pitchFamily="34" charset="-122"/>
                <a:cs typeface="宋体" panose="02010600030101010101" pitchFamily="2" charset="-122"/>
              </a:rPr>
              <a:t>地狱</a:t>
            </a:r>
            <a:r>
              <a:rPr lang="en-US" altLang="zh-CN" sz="2800" b="1" dirty="0">
                <a:solidFill>
                  <a:srgbClr val="FF0000"/>
                </a:solidFill>
                <a:effectLst/>
                <a:latin typeface="Microsoft YaHei" panose="020B0503020204020204" pitchFamily="34" charset="-122"/>
                <a:ea typeface="Microsoft YaHei" panose="020B0503020204020204" pitchFamily="34" charset="-122"/>
                <a:cs typeface="宋体" panose="02010600030101010101" pitchFamily="2" charset="-122"/>
              </a:rPr>
              <a:t>】</a:t>
            </a:r>
            <a:r>
              <a:rPr lang="zh-CN" altLang="en-US" sz="2800" dirty="0">
                <a:effectLst/>
                <a:latin typeface="Microsoft YaHei" panose="020B0503020204020204" pitchFamily="34" charset="-122"/>
                <a:ea typeface="Microsoft YaHei" panose="020B0503020204020204" pitchFamily="34" charset="-122"/>
                <a:cs typeface="宋体" panose="02010600030101010101" pitchFamily="2" charset="-122"/>
              </a:rPr>
              <a:t>。</a:t>
            </a:r>
          </a:p>
          <a:p>
            <a:pPr>
              <a:lnSpc>
                <a:spcPts val="3860"/>
              </a:lnSpc>
              <a:spcBef>
                <a:spcPts val="1200"/>
              </a:spcBef>
            </a:pPr>
            <a:r>
              <a:rPr lang="zh-CN" altLang="en-US" sz="2800" dirty="0">
                <a:effectLst/>
                <a:latin typeface="Microsoft YaHei" panose="020B0503020204020204" pitchFamily="34" charset="-122"/>
                <a:ea typeface="Microsoft YaHei" panose="020B0503020204020204" pitchFamily="34" charset="-122"/>
                <a:cs typeface="宋体" panose="02010600030101010101" pitchFamily="2" charset="-122"/>
              </a:rPr>
              <a:t>启示录</a:t>
            </a:r>
            <a:r>
              <a:rPr lang="en-US" altLang="zh-CN" sz="2800" dirty="0">
                <a:effectLst/>
                <a:latin typeface="Microsoft YaHei" panose="020B0503020204020204" pitchFamily="34" charset="-122"/>
                <a:ea typeface="Microsoft YaHei" panose="020B0503020204020204" pitchFamily="34" charset="-122"/>
                <a:cs typeface="宋体" panose="02010600030101010101" pitchFamily="2" charset="-122"/>
              </a:rPr>
              <a:t>21:27</a:t>
            </a:r>
            <a:r>
              <a:rPr lang="zh-CN" altLang="en-US" sz="2800" dirty="0">
                <a:effectLst/>
                <a:latin typeface="Microsoft YaHei" panose="020B0503020204020204" pitchFamily="34" charset="-122"/>
                <a:ea typeface="Microsoft YaHei" panose="020B0503020204020204" pitchFamily="34" charset="-122"/>
                <a:cs typeface="宋体" panose="02010600030101010101" pitchFamily="2" charset="-122"/>
              </a:rPr>
              <a:t>只有名字写在羔羊生命册上的才得进去</a:t>
            </a:r>
            <a:r>
              <a:rPr lang="en-US" altLang="zh-CN" sz="2800" b="1" dirty="0">
                <a:solidFill>
                  <a:srgbClr val="FF0000"/>
                </a:solidFill>
                <a:effectLst/>
                <a:latin typeface="Microsoft YaHei" panose="020B0503020204020204" pitchFamily="34" charset="-122"/>
                <a:ea typeface="Microsoft YaHei" panose="020B0503020204020204" pitchFamily="34" charset="-122"/>
                <a:cs typeface="宋体" panose="02010600030101010101" pitchFamily="2" charset="-122"/>
              </a:rPr>
              <a:t>【</a:t>
            </a:r>
            <a:r>
              <a:rPr lang="zh-CN" altLang="en-US" sz="2800" b="1" dirty="0">
                <a:solidFill>
                  <a:srgbClr val="FF0000"/>
                </a:solidFill>
                <a:effectLst/>
                <a:latin typeface="Microsoft YaHei" panose="020B0503020204020204" pitchFamily="34" charset="-122"/>
                <a:ea typeface="Microsoft YaHei" panose="020B0503020204020204" pitchFamily="34" charset="-122"/>
                <a:cs typeface="宋体" panose="02010600030101010101" pitchFamily="2" charset="-122"/>
              </a:rPr>
              <a:t>天堂</a:t>
            </a:r>
            <a:r>
              <a:rPr lang="en-US" altLang="zh-CN" sz="2800" b="1" dirty="0">
                <a:solidFill>
                  <a:srgbClr val="FF0000"/>
                </a:solidFill>
                <a:effectLst/>
                <a:latin typeface="Microsoft YaHei" panose="020B0503020204020204" pitchFamily="34" charset="-122"/>
                <a:ea typeface="Microsoft YaHei" panose="020B0503020204020204" pitchFamily="34" charset="-122"/>
                <a:cs typeface="宋体" panose="02010600030101010101" pitchFamily="2" charset="-122"/>
              </a:rPr>
              <a:t>】</a:t>
            </a:r>
            <a:r>
              <a:rPr lang="zh-CN" altLang="en-US" sz="2800" dirty="0">
                <a:effectLst/>
                <a:latin typeface="Microsoft YaHei" panose="020B0503020204020204" pitchFamily="34" charset="-122"/>
                <a:ea typeface="Microsoft YaHei" panose="020B0503020204020204" pitchFamily="34" charset="-122"/>
                <a:cs typeface="宋体" panose="02010600030101010101" pitchFamily="2" charset="-122"/>
              </a:rPr>
              <a:t>。</a:t>
            </a:r>
            <a:endParaRPr lang="en-US" altLang="zh-CN" sz="2800" b="1" dirty="0">
              <a:solidFill>
                <a:srgbClr val="FF0000"/>
              </a:solidFill>
              <a:effectLst/>
              <a:latin typeface="Microsoft YaHei" panose="020B0503020204020204" pitchFamily="34" charset="-122"/>
              <a:ea typeface="Microsoft YaHei" panose="020B0503020204020204" pitchFamily="34" charset="-122"/>
              <a:cs typeface="宋体" panose="02010600030101010101" pitchFamily="2" charset="-122"/>
            </a:endParaRPr>
          </a:p>
        </p:txBody>
      </p:sp>
      <p:pic>
        <p:nvPicPr>
          <p:cNvPr id="3" name="图片 2">
            <a:extLst>
              <a:ext uri="{FF2B5EF4-FFF2-40B4-BE49-F238E27FC236}">
                <a16:creationId xmlns:a16="http://schemas.microsoft.com/office/drawing/2014/main" id="{D149C042-E284-BFCB-5ECE-B81BA4577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1942"/>
            <a:ext cx="4571999" cy="65741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14239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384721FB-D6C1-D2FE-E8CB-6B0ED9B83DD1}"/>
              </a:ext>
            </a:extLst>
          </p:cNvPr>
          <p:cNvSpPr/>
          <p:nvPr/>
        </p:nvSpPr>
        <p:spPr>
          <a:xfrm>
            <a:off x="457201" y="139700"/>
            <a:ext cx="8318500" cy="218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a:p>
        </p:txBody>
      </p:sp>
      <p:sp>
        <p:nvSpPr>
          <p:cNvPr id="3" name="文本框 2">
            <a:extLst>
              <a:ext uri="{FF2B5EF4-FFF2-40B4-BE49-F238E27FC236}">
                <a16:creationId xmlns:a16="http://schemas.microsoft.com/office/drawing/2014/main" id="{940B6983-C4B7-0100-6816-330C99AC51E3}"/>
              </a:ext>
            </a:extLst>
          </p:cNvPr>
          <p:cNvSpPr txBox="1"/>
          <p:nvPr/>
        </p:nvSpPr>
        <p:spPr>
          <a:xfrm>
            <a:off x="700315" y="2550608"/>
            <a:ext cx="7743369" cy="4160241"/>
          </a:xfrm>
          <a:prstGeom prst="rect">
            <a:avLst/>
          </a:prstGeom>
          <a:noFill/>
        </p:spPr>
        <p:txBody>
          <a:bodyPr wrap="square">
            <a:spAutoFit/>
          </a:bodyPr>
          <a:lstStyle/>
          <a:p>
            <a:pPr marL="342900" lvl="0" indent="-342900">
              <a:lnSpc>
                <a:spcPts val="3380"/>
              </a:lnSpc>
              <a:spcBef>
                <a:spcPts val="1200"/>
              </a:spcBef>
              <a:buFont typeface="+mj-lt"/>
              <a:buAutoNum type="arabicPeriod"/>
            </a:pPr>
            <a:r>
              <a:rPr lang="zh-CN" altLang="zh-CN" sz="2400" dirty="0">
                <a:effectLst/>
                <a:latin typeface="Microsoft YaHei" panose="020B0503020204020204" pitchFamily="34" charset="-122"/>
                <a:ea typeface="Microsoft YaHei" panose="020B0503020204020204" pitchFamily="34" charset="-122"/>
                <a:cs typeface="宋体" panose="02010600030101010101" pitchFamily="2" charset="-122"/>
              </a:rPr>
              <a:t>你认为圣经关于“人死后、要接受</a:t>
            </a:r>
            <a:r>
              <a:rPr lang="zh-CN" altLang="en-US" sz="2400" dirty="0">
                <a:effectLst/>
                <a:latin typeface="Microsoft YaHei" panose="020B0503020204020204" pitchFamily="34" charset="-122"/>
                <a:ea typeface="Microsoft YaHei" panose="020B0503020204020204" pitchFamily="34" charset="-122"/>
                <a:cs typeface="宋体" panose="02010600030101010101" pitchFamily="2" charset="-122"/>
              </a:rPr>
              <a:t>神</a:t>
            </a:r>
            <a:r>
              <a:rPr lang="zh-CN" altLang="zh-CN" sz="2400" dirty="0">
                <a:effectLst/>
                <a:latin typeface="Microsoft YaHei" panose="020B0503020204020204" pitchFamily="34" charset="-122"/>
                <a:ea typeface="Microsoft YaHei" panose="020B0503020204020204" pitchFamily="34" charset="-122"/>
                <a:cs typeface="宋体" panose="02010600030101010101" pitchFamily="2" charset="-122"/>
              </a:rPr>
              <a:t>的审判”是真实会发生的事情吗？为什么？</a:t>
            </a:r>
            <a:r>
              <a:rPr lang="en-US" altLang="zh-CN" sz="2400" dirty="0">
                <a:effectLst/>
                <a:latin typeface="Microsoft YaHei" panose="020B0503020204020204" pitchFamily="34" charset="-122"/>
                <a:ea typeface="Microsoft YaHei" panose="020B0503020204020204" pitchFamily="34" charset="-122"/>
              </a:rPr>
              <a:t>____________________________________________________</a:t>
            </a:r>
            <a:endParaRPr lang="zh-CN" altLang="zh-CN" sz="2400" dirty="0">
              <a:effectLst/>
              <a:latin typeface="Microsoft YaHei" panose="020B0503020204020204" pitchFamily="34" charset="-122"/>
              <a:ea typeface="Microsoft YaHei" panose="020B0503020204020204" pitchFamily="34" charset="-122"/>
            </a:endParaRPr>
          </a:p>
          <a:p>
            <a:pPr lvl="0">
              <a:lnSpc>
                <a:spcPts val="3380"/>
              </a:lnSpc>
              <a:spcBef>
                <a:spcPts val="1200"/>
              </a:spcBef>
            </a:pPr>
            <a:r>
              <a:rPr lang="en-US" altLang="zh-CN" sz="2400" dirty="0">
                <a:effectLst/>
                <a:latin typeface="Microsoft YaHei" panose="020B0503020204020204" pitchFamily="34" charset="-122"/>
                <a:ea typeface="Microsoft YaHei" panose="020B0503020204020204" pitchFamily="34" charset="-122"/>
                <a:cs typeface="宋体" panose="02010600030101010101" pitchFamily="2" charset="-122"/>
              </a:rPr>
              <a:t>2. </a:t>
            </a:r>
            <a:r>
              <a:rPr lang="zh-CN" altLang="zh-CN" sz="2400" dirty="0">
                <a:effectLst/>
                <a:latin typeface="Microsoft YaHei" panose="020B0503020204020204" pitchFamily="34" charset="-122"/>
                <a:ea typeface="Microsoft YaHei" panose="020B0503020204020204" pitchFamily="34" charset="-122"/>
                <a:cs typeface="宋体" panose="02010600030101010101" pitchFamily="2" charset="-122"/>
              </a:rPr>
              <a:t>圣经说</a:t>
            </a:r>
            <a:r>
              <a:rPr lang="zh-CN" altLang="zh-CN" sz="2400" dirty="0">
                <a:effectLst/>
                <a:latin typeface="Microsoft YaHei" panose="020B0503020204020204" pitchFamily="34" charset="-122"/>
                <a:ea typeface="Microsoft YaHei" panose="020B0503020204020204" pitchFamily="34" charset="-122"/>
              </a:rPr>
              <a:t>你我的未来要么在天堂、要么在地狱，你选择去哪里？</a:t>
            </a:r>
          </a:p>
          <a:p>
            <a:pPr marL="228600">
              <a:lnSpc>
                <a:spcPts val="3380"/>
              </a:lnSpc>
              <a:spcBef>
                <a:spcPts val="1200"/>
              </a:spcBef>
            </a:pPr>
            <a:r>
              <a:rPr lang="en-US" altLang="zh-CN" sz="2400" dirty="0">
                <a:latin typeface="Microsoft YaHei" panose="020B0503020204020204" pitchFamily="34" charset="-122"/>
                <a:ea typeface="Microsoft YaHei" panose="020B0503020204020204" pitchFamily="34" charset="-122"/>
              </a:rPr>
              <a:t> </a:t>
            </a:r>
            <a:r>
              <a:rPr lang="en-US" altLang="zh-CN" sz="2400" dirty="0">
                <a:effectLst/>
                <a:latin typeface="Microsoft YaHei" panose="020B0503020204020204" pitchFamily="34" charset="-122"/>
                <a:ea typeface="Microsoft YaHei" panose="020B0503020204020204" pitchFamily="34" charset="-122"/>
              </a:rPr>
              <a:t>____________________________________________________</a:t>
            </a:r>
            <a:endParaRPr lang="zh-CN" altLang="zh-CN" sz="2400" dirty="0">
              <a:effectLst/>
              <a:latin typeface="Microsoft YaHei" panose="020B0503020204020204" pitchFamily="34" charset="-122"/>
              <a:ea typeface="Microsoft YaHei" panose="020B0503020204020204" pitchFamily="34" charset="-122"/>
            </a:endParaRPr>
          </a:p>
          <a:p>
            <a:pPr>
              <a:lnSpc>
                <a:spcPts val="3380"/>
              </a:lnSpc>
              <a:spcBef>
                <a:spcPts val="1200"/>
              </a:spcBef>
            </a:pPr>
            <a:r>
              <a:rPr lang="en-US"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3. </a:t>
            </a: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为此，你今天需要做什么？</a:t>
            </a:r>
            <a:endParaRPr lang="en-US"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380"/>
              </a:lnSpc>
              <a:spcBef>
                <a:spcPts val="1200"/>
              </a:spcBef>
            </a:pPr>
            <a:r>
              <a:rPr lang="en-US" altLang="zh-CN" sz="2400" dirty="0">
                <a:latin typeface="Microsoft YaHei" panose="020B0503020204020204" pitchFamily="34" charset="-122"/>
                <a:ea typeface="Microsoft YaHei" panose="020B0503020204020204" pitchFamily="34" charset="-122"/>
              </a:rPr>
              <a:t>   </a:t>
            </a:r>
            <a:r>
              <a:rPr lang="en-US" altLang="zh-CN" sz="2400" dirty="0">
                <a:effectLst/>
                <a:latin typeface="Microsoft YaHei" panose="020B0503020204020204" pitchFamily="34" charset="-122"/>
                <a:ea typeface="Microsoft YaHei" panose="020B0503020204020204" pitchFamily="34" charset="-122"/>
              </a:rPr>
              <a:t>____________________________________________________</a:t>
            </a:r>
            <a:endParaRPr lang="zh-CN" altLang="zh-CN" sz="2400" dirty="0">
              <a:effectLst/>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FB4F661D-0125-1D8E-08CD-B2176A6E6540}"/>
              </a:ext>
            </a:extLst>
          </p:cNvPr>
          <p:cNvSpPr txBox="1"/>
          <p:nvPr/>
        </p:nvSpPr>
        <p:spPr>
          <a:xfrm>
            <a:off x="865414" y="261451"/>
            <a:ext cx="7578270" cy="1858907"/>
          </a:xfrm>
          <a:prstGeom prst="rect">
            <a:avLst/>
          </a:prstGeom>
          <a:noFill/>
        </p:spPr>
        <p:txBody>
          <a:bodyPr wrap="square">
            <a:spAutoFit/>
          </a:bodyPr>
          <a:lstStyle/>
          <a:p>
            <a:pPr marL="285750" indent="-285750">
              <a:lnSpc>
                <a:spcPts val="2800"/>
              </a:lnSpc>
              <a:buFont typeface="Arial" panose="020B0604020202020204" pitchFamily="34" charset="0"/>
              <a:buChar char="•"/>
            </a:pPr>
            <a:r>
              <a:rPr lang="zh-CN" altLang="zh-CN" sz="2000" dirty="0">
                <a:effectLst/>
                <a:latin typeface="Microsoft YaHei" panose="020B0503020204020204" pitchFamily="34" charset="-122"/>
                <a:ea typeface="Microsoft YaHei" panose="020B0503020204020204" pitchFamily="34" charset="-122"/>
                <a:cs typeface="宋体" panose="02010600030101010101" pitchFamily="2" charset="-122"/>
              </a:rPr>
              <a:t>希伯来书</a:t>
            </a:r>
            <a:r>
              <a:rPr lang="en-US" altLang="zh-CN" sz="2000" dirty="0">
                <a:effectLst/>
                <a:latin typeface="Microsoft YaHei" panose="020B0503020204020204" pitchFamily="34" charset="-122"/>
                <a:ea typeface="Microsoft YaHei" panose="020B0503020204020204" pitchFamily="34" charset="-122"/>
                <a:cs typeface="宋体" panose="02010600030101010101" pitchFamily="2" charset="-122"/>
              </a:rPr>
              <a:t>9:27 </a:t>
            </a:r>
            <a:r>
              <a:rPr lang="zh-CN" altLang="zh-CN" sz="2000" dirty="0">
                <a:effectLst/>
                <a:latin typeface="Microsoft YaHei" panose="020B0503020204020204" pitchFamily="34" charset="-122"/>
                <a:ea typeface="Microsoft YaHei" panose="020B0503020204020204" pitchFamily="34" charset="-122"/>
                <a:cs typeface="宋体" panose="02010600030101010101" pitchFamily="2" charset="-122"/>
              </a:rPr>
              <a:t>按着定命，人人都有一死，死后且有审判。</a:t>
            </a:r>
            <a:endParaRPr lang="en-US" altLang="zh-CN" sz="2000" dirty="0">
              <a:latin typeface="Microsoft YaHei" panose="020B0503020204020204" pitchFamily="34" charset="-122"/>
              <a:ea typeface="Microsoft YaHei" panose="020B0503020204020204" pitchFamily="34" charset="-122"/>
              <a:cs typeface="宋体" panose="02010600030101010101" pitchFamily="2" charset="-122"/>
            </a:endParaRPr>
          </a:p>
          <a:p>
            <a:pPr marL="285750" indent="-285750">
              <a:lnSpc>
                <a:spcPts val="2800"/>
              </a:lnSpc>
              <a:buFont typeface="Arial" panose="020B0604020202020204" pitchFamily="34" charset="0"/>
              <a:buChar char="•"/>
            </a:pPr>
            <a:r>
              <a:rPr lang="zh-CN" altLang="zh-CN" sz="2000" dirty="0">
                <a:solidFill>
                  <a:srgbClr val="000000"/>
                </a:solidFill>
                <a:effectLst/>
                <a:latin typeface="Microsoft YaHei" panose="020B0503020204020204" pitchFamily="34" charset="-122"/>
                <a:ea typeface="Microsoft YaHei" panose="020B0503020204020204" pitchFamily="34" charset="-122"/>
              </a:rPr>
              <a:t>启示录</a:t>
            </a:r>
            <a:r>
              <a:rPr lang="en-US" altLang="zh-CN" sz="2000" dirty="0">
                <a:solidFill>
                  <a:srgbClr val="000000"/>
                </a:solidFill>
                <a:effectLst/>
                <a:latin typeface="Microsoft YaHei" panose="020B0503020204020204" pitchFamily="34" charset="-122"/>
                <a:ea typeface="Microsoft YaHei" panose="020B0503020204020204" pitchFamily="34" charset="-122"/>
              </a:rPr>
              <a:t>20</a:t>
            </a:r>
            <a:r>
              <a:rPr lang="en-US" altLang="zh-CN" sz="2000" dirty="0">
                <a:solidFill>
                  <a:srgbClr val="000000"/>
                </a:solidFill>
                <a:latin typeface="Microsoft YaHei" panose="020B0503020204020204" pitchFamily="34" charset="-122"/>
                <a:ea typeface="Microsoft YaHei" panose="020B0503020204020204" pitchFamily="34" charset="-122"/>
              </a:rPr>
              <a:t>:</a:t>
            </a:r>
            <a:r>
              <a:rPr lang="en-US" altLang="zh-CN" sz="2000" dirty="0">
                <a:solidFill>
                  <a:srgbClr val="000000"/>
                </a:solidFill>
                <a:effectLst/>
                <a:latin typeface="Microsoft YaHei" panose="020B0503020204020204" pitchFamily="34" charset="-122"/>
                <a:ea typeface="Microsoft YaHei" panose="020B0503020204020204" pitchFamily="34" charset="-122"/>
              </a:rPr>
              <a:t>12 </a:t>
            </a:r>
            <a:r>
              <a:rPr lang="zh-CN" altLang="zh-CN" sz="2000" dirty="0">
                <a:solidFill>
                  <a:srgbClr val="000000"/>
                </a:solidFill>
                <a:effectLst/>
                <a:latin typeface="Microsoft YaHei" panose="020B0503020204020204" pitchFamily="34" charset="-122"/>
                <a:ea typeface="Microsoft YaHei" panose="020B0503020204020204" pitchFamily="34" charset="-122"/>
              </a:rPr>
              <a:t>我又看见死了的人，无论大小，都站在宝座前。案卷展开了……</a:t>
            </a:r>
            <a:r>
              <a:rPr lang="en-US" altLang="zh-CN" sz="2000" dirty="0">
                <a:solidFill>
                  <a:srgbClr val="000000"/>
                </a:solidFill>
                <a:effectLst/>
                <a:latin typeface="Microsoft YaHei" panose="020B0503020204020204" pitchFamily="34" charset="-122"/>
                <a:ea typeface="Microsoft YaHei" panose="020B0503020204020204" pitchFamily="34" charset="-122"/>
              </a:rPr>
              <a:t>15 </a:t>
            </a:r>
            <a:r>
              <a:rPr lang="zh-CN" altLang="zh-CN" sz="2000" dirty="0">
                <a:solidFill>
                  <a:srgbClr val="000000"/>
                </a:solidFill>
                <a:effectLst/>
                <a:latin typeface="Microsoft YaHei" panose="020B0503020204020204" pitchFamily="34" charset="-122"/>
                <a:ea typeface="Microsoft YaHei" panose="020B0503020204020204" pitchFamily="34" charset="-122"/>
              </a:rPr>
              <a:t>若有人名字没记在生命册上，他就被扔在火湖里【地狱】。</a:t>
            </a:r>
            <a:endParaRPr lang="en-US" altLang="zh-CN" sz="2000" dirty="0">
              <a:solidFill>
                <a:srgbClr val="000000"/>
              </a:solidFill>
              <a:latin typeface="Microsoft YaHei" panose="020B0503020204020204" pitchFamily="34" charset="-122"/>
              <a:ea typeface="Microsoft YaHei" panose="020B0503020204020204" pitchFamily="34" charset="-122"/>
            </a:endParaRPr>
          </a:p>
          <a:p>
            <a:pPr marL="285750" indent="-285750">
              <a:lnSpc>
                <a:spcPts val="2800"/>
              </a:lnSpc>
              <a:buFont typeface="Arial" panose="020B0604020202020204" pitchFamily="34" charset="0"/>
              <a:buChar char="•"/>
            </a:pPr>
            <a:r>
              <a:rPr lang="zh-CN" altLang="zh-CN" sz="2000" kern="0" dirty="0">
                <a:effectLst/>
                <a:latin typeface="Microsoft YaHei" panose="020B0503020204020204" pitchFamily="34" charset="-122"/>
                <a:ea typeface="Microsoft YaHei" panose="020B0503020204020204" pitchFamily="34" charset="-122"/>
                <a:cs typeface="Times New Roman" panose="02020603050405020304" pitchFamily="18" charset="0"/>
              </a:rPr>
              <a:t>启示录</a:t>
            </a:r>
            <a:r>
              <a:rPr lang="en-US" altLang="zh-CN" sz="2000" kern="0" dirty="0">
                <a:effectLst/>
                <a:latin typeface="Microsoft YaHei" panose="020B0503020204020204" pitchFamily="34" charset="-122"/>
                <a:ea typeface="Microsoft YaHei" panose="020B0503020204020204" pitchFamily="34" charset="-122"/>
                <a:cs typeface="宋体" panose="02010600030101010101" pitchFamily="2" charset="-122"/>
              </a:rPr>
              <a:t>21:27 </a:t>
            </a:r>
            <a:r>
              <a:rPr lang="zh-CN" altLang="zh-CN" sz="2000" kern="0" dirty="0">
                <a:effectLst/>
                <a:latin typeface="Microsoft YaHei" panose="020B0503020204020204" pitchFamily="34" charset="-122"/>
                <a:ea typeface="Microsoft YaHei" panose="020B0503020204020204" pitchFamily="34" charset="-122"/>
                <a:cs typeface="宋体" panose="02010600030101010101" pitchFamily="2" charset="-122"/>
              </a:rPr>
              <a:t>只有名字写在羔羊生命册上的才得进去</a:t>
            </a:r>
            <a:r>
              <a:rPr lang="zh-CN" altLang="zh-CN" sz="2000" kern="0" dirty="0">
                <a:effectLst/>
                <a:latin typeface="Microsoft YaHei" panose="020B0503020204020204" pitchFamily="34" charset="-122"/>
                <a:ea typeface="Microsoft YaHei" panose="020B0503020204020204" pitchFamily="34" charset="-122"/>
                <a:cs typeface="Times New Roman" panose="02020603050405020304" pitchFamily="18" charset="0"/>
              </a:rPr>
              <a:t>【天堂】</a:t>
            </a:r>
            <a:r>
              <a:rPr lang="zh-CN" altLang="zh-CN" sz="2000" kern="0" dirty="0">
                <a:effectLst/>
                <a:latin typeface="Microsoft YaHei" panose="020B0503020204020204" pitchFamily="34" charset="-122"/>
                <a:ea typeface="Microsoft YaHei" panose="020B0503020204020204" pitchFamily="34" charset="-122"/>
                <a:cs typeface="宋体" panose="02010600030101010101" pitchFamily="2" charset="-122"/>
              </a:rPr>
              <a:t>。</a:t>
            </a:r>
            <a:endParaRPr lang="zh-CN" altLang="en-US"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3403159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760C17-3145-8B07-3736-45771AEE18B7}"/>
              </a:ext>
            </a:extLst>
          </p:cNvPr>
          <p:cNvSpPr>
            <a:spLocks noGrp="1"/>
          </p:cNvSpPr>
          <p:nvPr>
            <p:ph type="title"/>
          </p:nvPr>
        </p:nvSpPr>
        <p:spPr/>
        <p:txBody>
          <a:bodyPr/>
          <a:lstStyle/>
          <a:p>
            <a:r>
              <a:rPr lang="zh-CN" altLang="en-US" dirty="0"/>
              <a:t>祷告结束</a:t>
            </a:r>
          </a:p>
        </p:txBody>
      </p:sp>
      <p:pic>
        <p:nvPicPr>
          <p:cNvPr id="6" name="图片 5">
            <a:extLst>
              <a:ext uri="{FF2B5EF4-FFF2-40B4-BE49-F238E27FC236}">
                <a16:creationId xmlns:a16="http://schemas.microsoft.com/office/drawing/2014/main" id="{0E3D1082-784E-8683-1AE1-FB48FD964A80}"/>
              </a:ext>
            </a:extLst>
          </p:cNvPr>
          <p:cNvPicPr>
            <a:picLocks noChangeAspect="1"/>
          </p:cNvPicPr>
          <p:nvPr/>
        </p:nvPicPr>
        <p:blipFill>
          <a:blip r:embed="rId3"/>
          <a:stretch>
            <a:fillRect/>
          </a:stretch>
        </p:blipFill>
        <p:spPr>
          <a:xfrm>
            <a:off x="2862775" y="1779631"/>
            <a:ext cx="3418450" cy="4879130"/>
          </a:xfrm>
          <a:prstGeom prst="rect">
            <a:avLst/>
          </a:prstGeom>
        </p:spPr>
      </p:pic>
    </p:spTree>
    <p:extLst>
      <p:ext uri="{BB962C8B-B14F-4D97-AF65-F5344CB8AC3E}">
        <p14:creationId xmlns:p14="http://schemas.microsoft.com/office/powerpoint/2010/main" val="38802052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248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5E28970-B23A-DFAC-7E06-2D34BEB78AA1}"/>
              </a:ext>
            </a:extLst>
          </p:cNvPr>
          <p:cNvSpPr txBox="1"/>
          <p:nvPr/>
        </p:nvSpPr>
        <p:spPr>
          <a:xfrm>
            <a:off x="797169" y="3287538"/>
            <a:ext cx="7784123" cy="2861232"/>
          </a:xfrm>
          <a:prstGeom prst="rect">
            <a:avLst/>
          </a:prstGeom>
          <a:noFill/>
        </p:spPr>
        <p:txBody>
          <a:bodyPr wrap="square">
            <a:spAutoFit/>
          </a:bodyPr>
          <a:lstStyle/>
          <a:p>
            <a:pPr>
              <a:lnSpc>
                <a:spcPts val="3860"/>
              </a:lnSpc>
              <a:spcBef>
                <a:spcPts val="1200"/>
              </a:spcBef>
            </a:pPr>
            <a:r>
              <a:rPr lang="en-US" altLang="zh-CN" sz="2800" dirty="0">
                <a:latin typeface="Microsoft YaHei" panose="020B0503020204020204" pitchFamily="34" charset="-122"/>
                <a:ea typeface="Microsoft YaHei" panose="020B0503020204020204" pitchFamily="34" charset="-122"/>
              </a:rPr>
              <a:t>6.</a:t>
            </a:r>
            <a:r>
              <a:rPr lang="zh-CN" altLang="en-US" sz="2800" dirty="0">
                <a:latin typeface="Microsoft YaHei" panose="020B0503020204020204" pitchFamily="34" charset="-122"/>
                <a:ea typeface="Microsoft YaHei" panose="020B0503020204020204" pitchFamily="34" charset="-122"/>
              </a:rPr>
              <a:t>神曾命令以色列人用火焚烧耶利哥城，请问是否有考古发现印证耶利哥城是被大火烧毁的？</a:t>
            </a:r>
            <a:r>
              <a:rPr lang="zh-CN" altLang="zh-CN" sz="2800" dirty="0">
                <a:effectLst/>
                <a:latin typeface="Microsoft YaHei" panose="020B0503020204020204" pitchFamily="34" charset="-122"/>
                <a:ea typeface="Microsoft YaHei" panose="020B0503020204020204" pitchFamily="34" charset="-122"/>
              </a:rPr>
              <a:t>（</a:t>
            </a:r>
            <a:r>
              <a:rPr lang="zh-CN" altLang="en-US" sz="2800" dirty="0">
                <a:effectLst/>
                <a:latin typeface="Microsoft YaHei" panose="020B0503020204020204" pitchFamily="34" charset="-122"/>
                <a:ea typeface="Microsoft YaHei" panose="020B0503020204020204" pitchFamily="34" charset="-122"/>
              </a:rPr>
              <a:t>     </a:t>
            </a:r>
            <a:r>
              <a:rPr lang="zh-CN" altLang="zh-CN" sz="2800" dirty="0">
                <a:effectLst/>
                <a:latin typeface="Microsoft YaHei" panose="020B0503020204020204" pitchFamily="34" charset="-122"/>
                <a:ea typeface="Microsoft YaHei" panose="020B0503020204020204" pitchFamily="34" charset="-122"/>
              </a:rPr>
              <a:t>）</a:t>
            </a:r>
          </a:p>
          <a:p>
            <a:pPr marL="800100" lvl="1" indent="-342900">
              <a:lnSpc>
                <a:spcPts val="3860"/>
              </a:lnSpc>
              <a:spcBef>
                <a:spcPts val="1200"/>
              </a:spcBef>
              <a:buFont typeface="+mj-lt"/>
              <a:buAutoNum type="alphaUcPeriod"/>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没有</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800100" lvl="1" indent="-342900">
              <a:lnSpc>
                <a:spcPts val="3860"/>
              </a:lnSpc>
              <a:spcBef>
                <a:spcPts val="1200"/>
              </a:spcBef>
              <a:buFont typeface="+mj-lt"/>
              <a:buAutoNum type="alphaUcPeriod"/>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有的</a:t>
            </a:r>
            <a:endParaRPr lang="zh-CN" altLang="en-US" sz="28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05D580BF-2A2E-20F3-44B9-A43B376B71B3}"/>
              </a:ext>
            </a:extLst>
          </p:cNvPr>
          <p:cNvSpPr txBox="1"/>
          <p:nvPr/>
        </p:nvSpPr>
        <p:spPr>
          <a:xfrm>
            <a:off x="1315009" y="4278525"/>
            <a:ext cx="429926" cy="523220"/>
          </a:xfrm>
          <a:prstGeom prst="rect">
            <a:avLst/>
          </a:prstGeom>
          <a:noFill/>
        </p:spPr>
        <p:txBody>
          <a:bodyPr wrap="square" rtlCol="0">
            <a:spAutoFit/>
          </a:bodyPr>
          <a:lstStyle/>
          <a:p>
            <a:r>
              <a:rPr lang="en-US" altLang="zh-CN" sz="2800" b="1" dirty="0">
                <a:latin typeface="Microsoft YaHei" panose="020B0503020204020204" pitchFamily="34" charset="-122"/>
                <a:ea typeface="Microsoft YaHei" panose="020B0503020204020204" pitchFamily="34" charset="-122"/>
              </a:rPr>
              <a:t>B</a:t>
            </a:r>
            <a:endParaRPr kumimoji="1" lang="zh-CN" altLang="en-US" sz="2800" b="1" dirty="0"/>
          </a:p>
        </p:txBody>
      </p:sp>
      <p:pic>
        <p:nvPicPr>
          <p:cNvPr id="7" name="图片 6">
            <a:extLst>
              <a:ext uri="{FF2B5EF4-FFF2-40B4-BE49-F238E27FC236}">
                <a16:creationId xmlns:a16="http://schemas.microsoft.com/office/drawing/2014/main" id="{E9B6AA1E-8820-E244-8F74-12D98E6A4146}"/>
              </a:ext>
            </a:extLst>
          </p:cNvPr>
          <p:cNvPicPr>
            <a:picLocks noChangeAspect="1"/>
          </p:cNvPicPr>
          <p:nvPr/>
        </p:nvPicPr>
        <p:blipFill>
          <a:blip r:embed="rId3"/>
          <a:stretch>
            <a:fillRect/>
          </a:stretch>
        </p:blipFill>
        <p:spPr>
          <a:xfrm>
            <a:off x="2529344" y="116925"/>
            <a:ext cx="4319771" cy="31119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14497953-9952-275E-2C4B-4219F30307CC}"/>
              </a:ext>
            </a:extLst>
          </p:cNvPr>
          <p:cNvPicPr>
            <a:picLocks noChangeAspect="1"/>
          </p:cNvPicPr>
          <p:nvPr/>
        </p:nvPicPr>
        <p:blipFill>
          <a:blip r:embed="rId4"/>
          <a:stretch>
            <a:fillRect/>
          </a:stretch>
        </p:blipFill>
        <p:spPr>
          <a:xfrm>
            <a:off x="5869409" y="4712763"/>
            <a:ext cx="2024040" cy="1969391"/>
          </a:xfrm>
          <a:prstGeom prst="rect">
            <a:avLst/>
          </a:prstGeom>
        </p:spPr>
      </p:pic>
    </p:spTree>
    <p:extLst>
      <p:ext uri="{BB962C8B-B14F-4D97-AF65-F5344CB8AC3E}">
        <p14:creationId xmlns:p14="http://schemas.microsoft.com/office/powerpoint/2010/main" val="122616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5E28970-B23A-DFAC-7E06-2D34BEB78AA1}"/>
              </a:ext>
            </a:extLst>
          </p:cNvPr>
          <p:cNvSpPr txBox="1"/>
          <p:nvPr/>
        </p:nvSpPr>
        <p:spPr>
          <a:xfrm>
            <a:off x="890953" y="4108152"/>
            <a:ext cx="7784123" cy="552844"/>
          </a:xfrm>
          <a:prstGeom prst="rect">
            <a:avLst/>
          </a:prstGeom>
          <a:noFill/>
        </p:spPr>
        <p:txBody>
          <a:bodyPr wrap="square">
            <a:spAutoFit/>
          </a:bodyPr>
          <a:lstStyle/>
          <a:p>
            <a:pPr>
              <a:lnSpc>
                <a:spcPts val="3860"/>
              </a:lnSpc>
              <a:spcBef>
                <a:spcPts val="1200"/>
              </a:spcBef>
            </a:pPr>
            <a:r>
              <a:rPr lang="zh-CN" altLang="en-US" sz="2800" dirty="0">
                <a:latin typeface="Microsoft YaHei" panose="020B0503020204020204" pitchFamily="34" charset="-122"/>
                <a:ea typeface="Microsoft YaHei" panose="020B0503020204020204" pitchFamily="34" charset="-122"/>
              </a:rPr>
              <a:t>你认为圣经预言的应验说明了什么？</a:t>
            </a:r>
          </a:p>
        </p:txBody>
      </p:sp>
      <p:sp>
        <p:nvSpPr>
          <p:cNvPr id="5" name="文本框 4">
            <a:extLst>
              <a:ext uri="{FF2B5EF4-FFF2-40B4-BE49-F238E27FC236}">
                <a16:creationId xmlns:a16="http://schemas.microsoft.com/office/drawing/2014/main" id="{05D580BF-2A2E-20F3-44B9-A43B376B71B3}"/>
              </a:ext>
            </a:extLst>
          </p:cNvPr>
          <p:cNvSpPr txBox="1"/>
          <p:nvPr/>
        </p:nvSpPr>
        <p:spPr>
          <a:xfrm>
            <a:off x="896796" y="4686182"/>
            <a:ext cx="7090437" cy="1352101"/>
          </a:xfrm>
          <a:prstGeom prst="rect">
            <a:avLst/>
          </a:prstGeom>
          <a:noFill/>
        </p:spPr>
        <p:txBody>
          <a:bodyPr wrap="square" rtlCol="0">
            <a:spAutoFit/>
          </a:bodyPr>
          <a:lstStyle/>
          <a:p>
            <a:pPr>
              <a:lnSpc>
                <a:spcPts val="5160"/>
              </a:lnSpc>
            </a:pPr>
            <a:r>
              <a:rPr lang="zh-CN" altLang="en-US" sz="2800" b="1" dirty="0">
                <a:latin typeface="Microsoft YaHei" panose="020B0503020204020204" pitchFamily="34" charset="-122"/>
                <a:ea typeface="Microsoft YaHei" panose="020B0503020204020204" pitchFamily="34" charset="-122"/>
              </a:rPr>
              <a:t>圣经预言的应验说明圣经的预言是真神上帝发出的，这证明圣经是神的启示。</a:t>
            </a:r>
            <a:endParaRPr kumimoji="1" lang="zh-CN" altLang="en-US" sz="2800" b="1" dirty="0"/>
          </a:p>
        </p:txBody>
      </p:sp>
      <p:cxnSp>
        <p:nvCxnSpPr>
          <p:cNvPr id="12" name="直线连接符 11">
            <a:extLst>
              <a:ext uri="{FF2B5EF4-FFF2-40B4-BE49-F238E27FC236}">
                <a16:creationId xmlns:a16="http://schemas.microsoft.com/office/drawing/2014/main" id="{DBADB464-A939-49E5-900D-5EABF18A0B80}"/>
              </a:ext>
            </a:extLst>
          </p:cNvPr>
          <p:cNvCxnSpPr>
            <a:cxnSpLocks/>
          </p:cNvCxnSpPr>
          <p:nvPr/>
        </p:nvCxnSpPr>
        <p:spPr>
          <a:xfrm>
            <a:off x="890953" y="5385678"/>
            <a:ext cx="729175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直线连接符 13">
            <a:extLst>
              <a:ext uri="{FF2B5EF4-FFF2-40B4-BE49-F238E27FC236}">
                <a16:creationId xmlns:a16="http://schemas.microsoft.com/office/drawing/2014/main" id="{25C187A8-079F-D642-D11B-5439646B5261}"/>
              </a:ext>
            </a:extLst>
          </p:cNvPr>
          <p:cNvCxnSpPr>
            <a:cxnSpLocks/>
          </p:cNvCxnSpPr>
          <p:nvPr/>
        </p:nvCxnSpPr>
        <p:spPr>
          <a:xfrm>
            <a:off x="890953" y="6053893"/>
            <a:ext cx="729175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15" name="图片 14">
            <a:extLst>
              <a:ext uri="{FF2B5EF4-FFF2-40B4-BE49-F238E27FC236}">
                <a16:creationId xmlns:a16="http://schemas.microsoft.com/office/drawing/2014/main" id="{8949C102-68E6-1C8B-3C2E-56A706CF2DD6}"/>
              </a:ext>
            </a:extLst>
          </p:cNvPr>
          <p:cNvPicPr>
            <a:picLocks noChangeAspect="1"/>
          </p:cNvPicPr>
          <p:nvPr/>
        </p:nvPicPr>
        <p:blipFill>
          <a:blip r:embed="rId3"/>
          <a:stretch>
            <a:fillRect/>
          </a:stretch>
        </p:blipFill>
        <p:spPr>
          <a:xfrm>
            <a:off x="3280858" y="97744"/>
            <a:ext cx="3004312" cy="37553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圆角矩形 16">
            <a:extLst>
              <a:ext uri="{FF2B5EF4-FFF2-40B4-BE49-F238E27FC236}">
                <a16:creationId xmlns:a16="http://schemas.microsoft.com/office/drawing/2014/main" id="{E77CBA8A-48FB-B05D-C15E-FEE9C965E513}"/>
              </a:ext>
            </a:extLst>
          </p:cNvPr>
          <p:cNvSpPr/>
          <p:nvPr/>
        </p:nvSpPr>
        <p:spPr>
          <a:xfrm>
            <a:off x="1031631" y="3267766"/>
            <a:ext cx="1512277" cy="585368"/>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2800" b="1" dirty="0">
                <a:solidFill>
                  <a:schemeClr val="tx1"/>
                </a:solidFill>
                <a:latin typeface="Microsoft YaHei" panose="020B0503020204020204" pitchFamily="34" charset="-122"/>
                <a:ea typeface="Microsoft YaHei" panose="020B0503020204020204" pitchFamily="34" charset="-122"/>
              </a:rPr>
              <a:t>写一写</a:t>
            </a:r>
            <a:endParaRPr kumimoji="1" lang="zh-CN" altLang="en-US" sz="2800" b="1" dirty="0">
              <a:solidFill>
                <a:schemeClr val="tx1"/>
              </a:solidFill>
            </a:endParaRPr>
          </a:p>
        </p:txBody>
      </p:sp>
    </p:spTree>
    <p:extLst>
      <p:ext uri="{BB962C8B-B14F-4D97-AF65-F5344CB8AC3E}">
        <p14:creationId xmlns:p14="http://schemas.microsoft.com/office/powerpoint/2010/main" val="265364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24363D-624C-CD63-C390-DE8095E09D86}"/>
              </a:ext>
            </a:extLst>
          </p:cNvPr>
          <p:cNvSpPr>
            <a:spLocks noGrp="1"/>
          </p:cNvSpPr>
          <p:nvPr>
            <p:ph type="title"/>
          </p:nvPr>
        </p:nvSpPr>
        <p:spPr/>
        <p:txBody>
          <a:bodyPr/>
          <a:lstStyle/>
          <a:p>
            <a:r>
              <a:rPr lang="zh-CN" altLang="en-US" dirty="0"/>
              <a:t>里程博士研究圣经预言的心得</a:t>
            </a:r>
          </a:p>
        </p:txBody>
      </p:sp>
      <p:sp>
        <p:nvSpPr>
          <p:cNvPr id="7" name="圆角矩形 6">
            <a:extLst>
              <a:ext uri="{FF2B5EF4-FFF2-40B4-BE49-F238E27FC236}">
                <a16:creationId xmlns:a16="http://schemas.microsoft.com/office/drawing/2014/main" id="{E02F1735-CE85-B2F2-02EA-DA41A0A0B616}"/>
              </a:ext>
            </a:extLst>
          </p:cNvPr>
          <p:cNvSpPr/>
          <p:nvPr/>
        </p:nvSpPr>
        <p:spPr>
          <a:xfrm>
            <a:off x="779585" y="5085628"/>
            <a:ext cx="1512277" cy="585368"/>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2400" b="1" dirty="0">
                <a:solidFill>
                  <a:schemeClr val="tx1"/>
                </a:solidFill>
                <a:latin typeface="Microsoft YaHei" panose="020B0503020204020204" pitchFamily="34" charset="-122"/>
                <a:ea typeface="Microsoft YaHei" panose="020B0503020204020204" pitchFamily="34" charset="-122"/>
              </a:rPr>
              <a:t>里程博士</a:t>
            </a:r>
            <a:endParaRPr kumimoji="1" lang="zh-CN" altLang="en-US" sz="2400" b="1" dirty="0">
              <a:solidFill>
                <a:schemeClr val="tx1"/>
              </a:solidFill>
            </a:endParaRPr>
          </a:p>
        </p:txBody>
      </p:sp>
      <p:pic>
        <p:nvPicPr>
          <p:cNvPr id="10" name="图片 9">
            <a:extLst>
              <a:ext uri="{FF2B5EF4-FFF2-40B4-BE49-F238E27FC236}">
                <a16:creationId xmlns:a16="http://schemas.microsoft.com/office/drawing/2014/main" id="{376F6232-72AD-2787-D6EB-63D5BA402B7A}"/>
              </a:ext>
            </a:extLst>
          </p:cNvPr>
          <p:cNvPicPr>
            <a:picLocks noChangeAspect="1"/>
          </p:cNvPicPr>
          <p:nvPr/>
        </p:nvPicPr>
        <p:blipFill rotWithShape="1">
          <a:blip r:embed="rId5"/>
          <a:srcRect l="26454" r="19766"/>
          <a:stretch/>
        </p:blipFill>
        <p:spPr>
          <a:xfrm>
            <a:off x="357554" y="2157045"/>
            <a:ext cx="2356338" cy="2921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游子吟">
            <a:hlinkClick r:id="" action="ppaction://media"/>
            <a:extLst>
              <a:ext uri="{FF2B5EF4-FFF2-40B4-BE49-F238E27FC236}">
                <a16:creationId xmlns:a16="http://schemas.microsoft.com/office/drawing/2014/main" id="{1F56C41E-AB02-711E-A285-A366108F5F2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06224" y="1915918"/>
            <a:ext cx="6037776" cy="3773337"/>
          </a:xfrm>
          <a:prstGeom prst="rect">
            <a:avLst/>
          </a:prstGeom>
        </p:spPr>
      </p:pic>
    </p:spTree>
    <p:extLst>
      <p:ext uri="{BB962C8B-B14F-4D97-AF65-F5344CB8AC3E}">
        <p14:creationId xmlns:p14="http://schemas.microsoft.com/office/powerpoint/2010/main" val="190908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7153</Words>
  <Application>Microsoft Office PowerPoint</Application>
  <PresentationFormat>全屏显示(4:3)</PresentationFormat>
  <Paragraphs>447</Paragraphs>
  <Slides>65</Slides>
  <Notes>64</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65</vt:i4>
      </vt:variant>
    </vt:vector>
  </HeadingPairs>
  <TitlesOfParts>
    <vt:vector size="75" baseType="lpstr">
      <vt:lpstr>Kaiti SC</vt:lpstr>
      <vt:lpstr>Kaiti SC Black</vt:lpstr>
      <vt:lpstr>宋体</vt:lpstr>
      <vt:lpstr>Microsoft YaHei</vt:lpstr>
      <vt:lpstr>Arial</vt:lpstr>
      <vt:lpstr>Calibri</vt:lpstr>
      <vt:lpstr>Times New Roman</vt:lpstr>
      <vt:lpstr>Wingdings</vt:lpstr>
      <vt:lpstr>Wingdings 2</vt:lpstr>
      <vt:lpstr>2_HDOfficeLightV0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里程博士研究圣经预言的心得</vt:lpstr>
      <vt:lpstr>预言的作用是什么？</vt:lpstr>
      <vt:lpstr>预言的作用</vt:lpstr>
      <vt:lpstr>预言的作用</vt:lpstr>
      <vt:lpstr>PowerPoint 演示文稿</vt:lpstr>
      <vt:lpstr>祷告</vt:lpstr>
      <vt:lpstr>PowerPoint 演示文稿</vt:lpstr>
      <vt:lpstr>观看视频：公元前1000年前的推罗城</vt:lpstr>
      <vt:lpstr>PowerPoint 演示文稿</vt:lpstr>
      <vt:lpstr>PowerPoint 演示文稿</vt:lpstr>
      <vt:lpstr>PowerPoint 演示文稿</vt:lpstr>
      <vt:lpstr>PowerPoint 演示文稿</vt:lpstr>
      <vt:lpstr>PowerPoint 演示文稿</vt:lpstr>
      <vt:lpstr>圣经关于推罗的预言</vt:lpstr>
      <vt:lpstr>有关推罗（陆城）的预言</vt:lpstr>
      <vt:lpstr>“推罗啊，我必与你为敌，使许多国民上来攻击你，如同海使波浪涌上来一样。”</vt:lpstr>
      <vt:lpstr>推罗果然遭到一波又一波不同势力的攻击</vt:lpstr>
      <vt:lpstr>公元前585-572年， 巴比伦大军围困并攻击推罗陆城</vt:lpstr>
      <vt:lpstr>PowerPoint 演示文稿</vt:lpstr>
      <vt:lpstr>推罗预言</vt:lpstr>
      <vt:lpstr>PowerPoint 演示文稿</vt:lpstr>
      <vt:lpstr>推罗预言</vt:lpstr>
      <vt:lpstr>说一说</vt:lpstr>
      <vt:lpstr>问一问</vt:lpstr>
      <vt:lpstr>不可能的事发生了！</vt:lpstr>
      <vt:lpstr>在公元前300多年的时候，亚历山大率领他军队的几万人马，花了九个月的时间来挖掘推罗陆城。他们把推罗城里的每一砖、每一瓦都挖了出来、还把地上的尘土都刮尽了，扔进海里。</vt:lpstr>
      <vt:lpstr>公元前332年，亚历山大大帝战胜波斯帝国，沿着巴勒斯坦的海岸进军。 由于大家都知道亚历山大的军队具有超强的作战能力，所以巴勒斯坦周边的很多城邦都选择在亚历山大攻打他们之前，就主动向亚历山大投降了。</vt:lpstr>
      <vt:lpstr>但推罗岛城和这些城邦不一样，他并没有主动归降亚历山大。这下，可引起了有“常胜将军”之称的亚历山大大帝的征服欲了。有着雄心壮志的他一定要拿下推罗岛城。</vt:lpstr>
      <vt:lpstr>但推罗岛城也不是好对付的，因为推罗人早在岛城修筑了高高的城墙，而且推罗岛城四面环海，又有海上舰队护卫，这就让岛城易守难攻。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上帝，我想对你说……</vt:lpstr>
      <vt:lpstr>推罗预言</vt:lpstr>
      <vt:lpstr>PowerPoint 演示文稿</vt:lpstr>
      <vt:lpstr>PowerPoint 演示文稿</vt:lpstr>
      <vt:lpstr>PowerPoint 演示文稿</vt:lpstr>
      <vt:lpstr>推罗预言</vt:lpstr>
      <vt:lpstr>以西结的预言应该主要是针对推罗陆城</vt:lpstr>
      <vt:lpstr>PowerPoint 演示文稿</vt:lpstr>
      <vt:lpstr>故事椅范例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祷告结束</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2025-03-14T04:02:09Z</dcterms:created>
  <dcterms:modified xsi:type="dcterms:W3CDTF">2025-03-14T04:02:17Z</dcterms:modified>
</cp:coreProperties>
</file>