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14" r:id="rId1"/>
  </p:sldMasterIdLst>
  <p:notesMasterIdLst>
    <p:notesMasterId r:id="rId54"/>
  </p:notesMasterIdLst>
  <p:sldIdLst>
    <p:sldId id="2915" r:id="rId2"/>
    <p:sldId id="2918" r:id="rId3"/>
    <p:sldId id="2919" r:id="rId4"/>
    <p:sldId id="2920" r:id="rId5"/>
    <p:sldId id="2921" r:id="rId6"/>
    <p:sldId id="2924" r:id="rId7"/>
    <p:sldId id="2963" r:id="rId8"/>
    <p:sldId id="2971" r:id="rId9"/>
    <p:sldId id="2964" r:id="rId10"/>
    <p:sldId id="2796" r:id="rId11"/>
    <p:sldId id="2925" r:id="rId12"/>
    <p:sldId id="2926" r:id="rId13"/>
    <p:sldId id="2967" r:id="rId14"/>
    <p:sldId id="2968" r:id="rId15"/>
    <p:sldId id="2936" r:id="rId16"/>
    <p:sldId id="2976" r:id="rId17"/>
    <p:sldId id="2934" r:id="rId18"/>
    <p:sldId id="2902" r:id="rId19"/>
    <p:sldId id="2933" r:id="rId20"/>
    <p:sldId id="2937" r:id="rId21"/>
    <p:sldId id="2938" r:id="rId22"/>
    <p:sldId id="2977" r:id="rId23"/>
    <p:sldId id="2940" r:id="rId24"/>
    <p:sldId id="2969" r:id="rId25"/>
    <p:sldId id="2821" r:id="rId26"/>
    <p:sldId id="2892" r:id="rId27"/>
    <p:sldId id="2893" r:id="rId28"/>
    <p:sldId id="2975" r:id="rId29"/>
    <p:sldId id="2943" r:id="rId30"/>
    <p:sldId id="2861" r:id="rId31"/>
    <p:sldId id="2894" r:id="rId32"/>
    <p:sldId id="2895" r:id="rId33"/>
    <p:sldId id="2944" r:id="rId34"/>
    <p:sldId id="2970" r:id="rId35"/>
    <p:sldId id="2946" r:id="rId36"/>
    <p:sldId id="2978" r:id="rId37"/>
    <p:sldId id="2948" r:id="rId38"/>
    <p:sldId id="2877" r:id="rId39"/>
    <p:sldId id="2950" r:id="rId40"/>
    <p:sldId id="2951" r:id="rId41"/>
    <p:sldId id="2916" r:id="rId42"/>
    <p:sldId id="2879" r:id="rId43"/>
    <p:sldId id="2954" r:id="rId44"/>
    <p:sldId id="2953" r:id="rId45"/>
    <p:sldId id="2955" r:id="rId46"/>
    <p:sldId id="2959" r:id="rId47"/>
    <p:sldId id="2960" r:id="rId48"/>
    <p:sldId id="2961" r:id="rId49"/>
    <p:sldId id="2962" r:id="rId50"/>
    <p:sldId id="5212" r:id="rId51"/>
    <p:sldId id="2898" r:id="rId52"/>
    <p:sldId id="2699" r:id="rId53"/>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216"/>
    <a:srgbClr val="F7FBFC"/>
    <a:srgbClr val="45342A"/>
    <a:srgbClr val="FEFFFE"/>
    <a:srgbClr val="1A00FF"/>
    <a:srgbClr val="5388BA"/>
    <a:srgbClr val="FEFF00"/>
    <a:srgbClr val="900603"/>
    <a:srgbClr val="52382D"/>
    <a:srgbClr val="AAD3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5" autoAdjust="0"/>
    <p:restoredTop sz="79796" autoAdjust="0"/>
  </p:normalViewPr>
  <p:slideViewPr>
    <p:cSldViewPr snapToGrid="0" snapToObjects="1">
      <p:cViewPr varScale="1">
        <p:scale>
          <a:sx n="106" d="100"/>
          <a:sy n="106" d="100"/>
        </p:scale>
        <p:origin x="172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7" d="100"/>
        <a:sy n="57" d="100"/>
      </p:scale>
      <p:origin x="0" y="-5780"/>
    </p:cViewPr>
  </p:sorterViewPr>
  <p:notesViewPr>
    <p:cSldViewPr snapToGrid="0" snapToObjects="1">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今天我们要从自然科学证据探索地球的年龄。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263406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a:r>
              <a:rPr lang="zh-CN" altLang="en-US" dirty="0">
                <a:solidFill>
                  <a:srgbClr val="211D1E"/>
                </a:solidFill>
                <a:effectLst/>
                <a:latin typeface="Times"/>
              </a:rPr>
              <a:t>让我们先看一个视频，请大家留意科学家在恐龙的骨头里发现了什么？所发现的这些东西会很容易发生什么变化呢？ </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击）播放视频</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789544F-6FF5-4241-B781-F39C22B2B174}" type="slidenum">
              <a:rPr lang="zh-CN" altLang="en-US">
                <a:latin typeface="Calibri" panose="020F0502020204030204" pitchFamily="34" charset="0"/>
              </a:rPr>
              <a:t>10</a:t>
            </a:fld>
            <a:endParaRPr lang="en-US" altLang="zh-CN">
              <a:latin typeface="Calibri" panose="020F0502020204030204" pitchFamily="34" charset="0"/>
            </a:endParaRPr>
          </a:p>
        </p:txBody>
      </p:sp>
    </p:spTree>
    <p:extLst>
      <p:ext uri="{BB962C8B-B14F-4D97-AF65-F5344CB8AC3E}">
        <p14:creationId xmlns:p14="http://schemas.microsoft.com/office/powerpoint/2010/main" val="85430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视频中的科学家告诉我们，他们在恐龙骨头里发现了什么？</a:t>
            </a:r>
          </a:p>
          <a:p>
            <a:pPr algn="just"/>
            <a:r>
              <a:rPr lang="zh-CN" altLang="en-US" dirty="0">
                <a:solidFill>
                  <a:srgbClr val="211D1E"/>
                </a:solidFill>
                <a:effectLst/>
                <a:latin typeface="Times"/>
              </a:rPr>
              <a:t>（请全体同学一起回答）</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击）软组织。其中有血管、红血球等等，而且它们还有弹性。</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59866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科学家说软组织极容易降解，也就是说血管会很容易变干变脆，红血球很容易就消失。（</a:t>
            </a:r>
            <a:r>
              <a:rPr lang="en-US" altLang="zh-CN" dirty="0">
                <a:solidFill>
                  <a:srgbClr val="211D1E"/>
                </a:solidFill>
                <a:effectLst/>
                <a:latin typeface="Times"/>
              </a:rPr>
              <a:t>P</a:t>
            </a:r>
            <a:r>
              <a:rPr lang="zh-CN" altLang="en-US" dirty="0">
                <a:solidFill>
                  <a:srgbClr val="211D1E"/>
                </a:solidFill>
                <a:effectLst/>
                <a:latin typeface="Times"/>
              </a:rPr>
              <a:t> 击）如果恐龙</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万年前死亡，这些软组织就早已消失，根本不可能找到它们。</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22199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除了软组织，科学家在声称是</a:t>
            </a:r>
            <a:r>
              <a:rPr lang="en-US" altLang="zh-CN" dirty="0">
                <a:solidFill>
                  <a:srgbClr val="211D1E"/>
                </a:solidFill>
                <a:effectLst/>
                <a:latin typeface="Times New Roman" panose="02020603050405020304" pitchFamily="18" charset="0"/>
              </a:rPr>
              <a:t>8</a:t>
            </a:r>
            <a:r>
              <a:rPr lang="zh-CN" altLang="en-US" dirty="0">
                <a:solidFill>
                  <a:srgbClr val="211D1E"/>
                </a:solidFill>
                <a:effectLst/>
                <a:latin typeface="Times"/>
              </a:rPr>
              <a:t>千万年前的鸭嘴龙化石中发现了骨胶原蛋白质。</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001480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根据骨胶原蛋白的降解速度来分析，</a:t>
            </a:r>
          </a:p>
          <a:p>
            <a:pPr algn="just"/>
            <a:r>
              <a:rPr lang="zh-CN" altLang="en-US" dirty="0">
                <a:solidFill>
                  <a:srgbClr val="211D1E"/>
                </a:solidFill>
                <a:effectLst/>
                <a:latin typeface="Times"/>
              </a:rPr>
              <a:t>如果骨头化石保存在恒温</a:t>
            </a:r>
            <a:r>
              <a:rPr lang="en-US" altLang="zh-CN" dirty="0">
                <a:solidFill>
                  <a:srgbClr val="211D1E"/>
                </a:solidFill>
                <a:effectLst/>
                <a:latin typeface="Times New Roman" panose="02020603050405020304" pitchFamily="18" charset="0"/>
              </a:rPr>
              <a:t>0</a:t>
            </a:r>
            <a:r>
              <a:rPr lang="zh-CN" altLang="en-US" dirty="0">
                <a:solidFill>
                  <a:srgbClr val="211D1E"/>
                </a:solidFill>
                <a:effectLst/>
                <a:latin typeface="Times"/>
              </a:rPr>
              <a:t>℃的实验室里，最多经过</a:t>
            </a:r>
            <a:r>
              <a:rPr lang="en-US" altLang="zh-CN" dirty="0">
                <a:solidFill>
                  <a:srgbClr val="211D1E"/>
                </a:solidFill>
                <a:effectLst/>
                <a:latin typeface="Times New Roman" panose="02020603050405020304" pitchFamily="18" charset="0"/>
              </a:rPr>
              <a:t>270</a:t>
            </a:r>
            <a:r>
              <a:rPr lang="zh-CN" altLang="en-US" dirty="0">
                <a:solidFill>
                  <a:srgbClr val="211D1E"/>
                </a:solidFill>
                <a:effectLst/>
                <a:latin typeface="Times"/>
              </a:rPr>
              <a:t>万年以后，就检测不到任何胶原蛋白了。如果保存在恒温</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℃的实验室，最多</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万年以后，就检测不到任何胶原蛋白。如果保存在恒温</a:t>
            </a:r>
            <a:r>
              <a:rPr lang="en-US" altLang="zh-CN" dirty="0">
                <a:solidFill>
                  <a:srgbClr val="211D1E"/>
                </a:solidFill>
                <a:effectLst/>
                <a:latin typeface="Times New Roman" panose="02020603050405020304" pitchFamily="18" charset="0"/>
              </a:rPr>
              <a:t>20</a:t>
            </a:r>
            <a:r>
              <a:rPr lang="zh-CN" altLang="en-US" dirty="0">
                <a:solidFill>
                  <a:srgbClr val="211D1E"/>
                </a:solidFill>
                <a:effectLst/>
                <a:latin typeface="Times"/>
              </a:rPr>
              <a:t>℃的实验室，最多</a:t>
            </a:r>
            <a:r>
              <a:rPr lang="en-US" altLang="zh-CN" dirty="0">
                <a:solidFill>
                  <a:srgbClr val="211D1E"/>
                </a:solidFill>
                <a:effectLst/>
                <a:latin typeface="Times New Roman" panose="02020603050405020304" pitchFamily="18" charset="0"/>
              </a:rPr>
              <a:t>1.5</a:t>
            </a:r>
            <a:r>
              <a:rPr lang="zh-CN" altLang="en-US" dirty="0">
                <a:solidFill>
                  <a:srgbClr val="211D1E"/>
                </a:solidFill>
                <a:effectLst/>
                <a:latin typeface="Times"/>
              </a:rPr>
              <a:t>万年后就检测不到。</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40420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现在我们想想，恐龙会不会住在开着空调的恒温实验室里呢？（请全体同学回答）（</a:t>
            </a:r>
            <a:r>
              <a:rPr lang="en-US" altLang="zh-CN" dirty="0">
                <a:solidFill>
                  <a:srgbClr val="211D1E"/>
                </a:solidFill>
                <a:effectLst/>
                <a:latin typeface="Times"/>
              </a:rPr>
              <a:t>P</a:t>
            </a:r>
            <a:r>
              <a:rPr lang="zh-CN" altLang="en-US" dirty="0">
                <a:solidFill>
                  <a:srgbClr val="211D1E"/>
                </a:solidFill>
                <a:effectLst/>
                <a:latin typeface="Times"/>
              </a:rPr>
              <a:t> 击）不会</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211614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恐龙化石总是被掩埋在户外的沉积岩中，会受到温差变化影响。温度升高，降解速度就越快，温度降低，降解速度会慢一点。（</a:t>
            </a:r>
            <a:r>
              <a:rPr lang="en-US" altLang="zh-CN" dirty="0">
                <a:solidFill>
                  <a:srgbClr val="211D1E"/>
                </a:solidFill>
                <a:effectLst/>
                <a:latin typeface="Times"/>
              </a:rPr>
              <a:t>P</a:t>
            </a:r>
            <a:r>
              <a:rPr lang="zh-CN" altLang="en-US" dirty="0">
                <a:solidFill>
                  <a:srgbClr val="211D1E"/>
                </a:solidFill>
                <a:effectLst/>
                <a:latin typeface="Times"/>
              </a:rPr>
              <a:t> 击）即便我们取平均温度</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℃，骨胶原蛋白可保存的期限也低于</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3952274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所以当科学家在鸭嘴龙化石中找到了胶原蛋白，（</a:t>
            </a:r>
            <a:r>
              <a:rPr lang="en-US" altLang="zh-CN" dirty="0">
                <a:solidFill>
                  <a:srgbClr val="211D1E"/>
                </a:solidFill>
                <a:effectLst/>
                <a:latin typeface="Times"/>
              </a:rPr>
              <a:t>P</a:t>
            </a:r>
            <a:r>
              <a:rPr lang="zh-CN" altLang="en-US" dirty="0">
                <a:solidFill>
                  <a:srgbClr val="211D1E"/>
                </a:solidFill>
                <a:effectLst/>
                <a:latin typeface="Times"/>
              </a:rPr>
              <a:t> 击）就意味着鸭嘴龙死亡时间必定小于</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万年。那么鸭嘴龙灭绝的时间就应该在</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万年之内。</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387350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现在大家说，科学家断言恐龙在</a:t>
            </a:r>
            <a:r>
              <a:rPr lang="en-US" altLang="zh-CN" sz="2800" dirty="0">
                <a:solidFill>
                  <a:srgbClr val="211D1E"/>
                </a:solidFill>
                <a:effectLst/>
                <a:latin typeface="Times New Roman" panose="02020603050405020304" pitchFamily="18" charset="0"/>
              </a:rPr>
              <a:t>6500</a:t>
            </a:r>
            <a:r>
              <a:rPr lang="zh-CN" altLang="en-US" sz="2800" dirty="0">
                <a:solidFill>
                  <a:srgbClr val="211D1E"/>
                </a:solidFill>
                <a:effectLst/>
                <a:latin typeface="Times"/>
              </a:rPr>
              <a:t>万年前灭绝对吗？（</a:t>
            </a:r>
            <a:r>
              <a:rPr lang="en-US" altLang="zh-CN" sz="2800" dirty="0">
                <a:solidFill>
                  <a:srgbClr val="211D1E"/>
                </a:solidFill>
                <a:effectLst/>
                <a:latin typeface="Times"/>
              </a:rPr>
              <a:t>P</a:t>
            </a:r>
            <a:r>
              <a:rPr lang="zh-CN" altLang="en-US" sz="2800" dirty="0">
                <a:solidFill>
                  <a:srgbClr val="211D1E"/>
                </a:solidFill>
                <a:effectLst/>
                <a:latin typeface="Times"/>
              </a:rPr>
              <a:t> 击）很明显是不对的，因为今天的科学家还能在化石中找到软组织。请大家把你的结论写在学生书上吧。</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16191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主流科学家根据年老地球论，认为恐龙是</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万年前灭绝的生物，（</a:t>
            </a:r>
            <a:r>
              <a:rPr lang="en-US" altLang="zh-CN" dirty="0">
                <a:solidFill>
                  <a:srgbClr val="211D1E"/>
                </a:solidFill>
                <a:effectLst/>
                <a:latin typeface="Times"/>
              </a:rPr>
              <a:t>P</a:t>
            </a:r>
            <a:r>
              <a:rPr lang="zh-CN" altLang="en-US" dirty="0">
                <a:solidFill>
                  <a:srgbClr val="211D1E"/>
                </a:solidFill>
                <a:effectLst/>
                <a:latin typeface="Times"/>
              </a:rPr>
              <a:t> 击）所以恐龙化石所在的岩层至少有</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a:t>
            </a:r>
            <a:r>
              <a:rPr lang="en-US" altLang="zh-CN" dirty="0">
                <a:solidFill>
                  <a:srgbClr val="211D1E"/>
                </a:solidFill>
                <a:effectLst/>
                <a:latin typeface="Times"/>
              </a:rPr>
              <a:t>P</a:t>
            </a:r>
            <a:r>
              <a:rPr lang="zh-CN" altLang="en-US" dirty="0">
                <a:solidFill>
                  <a:srgbClr val="211D1E"/>
                </a:solidFill>
                <a:effectLst/>
                <a:latin typeface="Times"/>
              </a:rPr>
              <a:t> 击）然后他们就认为地球年龄一定超过</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44010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让我们先复习一下，地球出现的时候，谁在场呢？科学家在场吗？（</a:t>
            </a:r>
            <a:r>
              <a:rPr lang="en-US" altLang="zh-CN" dirty="0">
                <a:solidFill>
                  <a:srgbClr val="211D1E"/>
                </a:solidFill>
                <a:effectLst/>
                <a:latin typeface="Times"/>
              </a:rPr>
              <a:t>P</a:t>
            </a:r>
            <a:r>
              <a:rPr lang="zh-CN" altLang="en-US" dirty="0">
                <a:solidFill>
                  <a:srgbClr val="211D1E"/>
                </a:solidFill>
                <a:effectLst/>
                <a:latin typeface="Times"/>
              </a:rPr>
              <a:t> 击）不在。那神学家和牧师在场吗？（</a:t>
            </a:r>
            <a:r>
              <a:rPr lang="en-US" altLang="zh-CN" dirty="0">
                <a:solidFill>
                  <a:srgbClr val="211D1E"/>
                </a:solidFill>
                <a:effectLst/>
                <a:latin typeface="Times"/>
              </a:rPr>
              <a:t>P</a:t>
            </a:r>
            <a:r>
              <a:rPr lang="zh-CN" altLang="en-US" dirty="0">
                <a:solidFill>
                  <a:srgbClr val="211D1E"/>
                </a:solidFill>
                <a:effectLst/>
                <a:latin typeface="Times"/>
              </a:rPr>
              <a:t> 击）也不在场。当时有没有照相机记录下来呢？（</a:t>
            </a:r>
            <a:r>
              <a:rPr lang="en-US" altLang="zh-CN" dirty="0">
                <a:solidFill>
                  <a:srgbClr val="211D1E"/>
                </a:solidFill>
                <a:effectLst/>
                <a:latin typeface="Times"/>
              </a:rPr>
              <a:t>P</a:t>
            </a:r>
            <a:r>
              <a:rPr lang="zh-CN" altLang="en-US" dirty="0">
                <a:solidFill>
                  <a:srgbClr val="211D1E"/>
                </a:solidFill>
                <a:effectLst/>
                <a:latin typeface="Times"/>
              </a:rPr>
              <a:t> 击）也没有。</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44229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但是如果科学家根据科学合理的推测，恐龙灭绝不超过</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a:t>
            </a:r>
            <a:r>
              <a:rPr lang="en-US" altLang="zh-CN" dirty="0">
                <a:solidFill>
                  <a:srgbClr val="211D1E"/>
                </a:solidFill>
                <a:effectLst/>
                <a:latin typeface="Times"/>
              </a:rPr>
              <a:t>P</a:t>
            </a:r>
            <a:r>
              <a:rPr lang="zh-CN" altLang="en-US" dirty="0">
                <a:solidFill>
                  <a:srgbClr val="211D1E"/>
                </a:solidFill>
                <a:effectLst/>
                <a:latin typeface="Times"/>
              </a:rPr>
              <a:t> 击）因此恐龙化石所在的岩层也不超过</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a:t>
            </a:r>
            <a:r>
              <a:rPr lang="en-US" altLang="zh-CN" dirty="0">
                <a:solidFill>
                  <a:srgbClr val="211D1E"/>
                </a:solidFill>
                <a:effectLst/>
                <a:latin typeface="Times"/>
              </a:rPr>
              <a:t>P</a:t>
            </a:r>
            <a:r>
              <a:rPr lang="zh-CN" altLang="en-US" dirty="0">
                <a:solidFill>
                  <a:srgbClr val="211D1E"/>
                </a:solidFill>
                <a:effectLst/>
                <a:latin typeface="Times"/>
              </a:rPr>
              <a:t> 击）那么地球年龄就不必超过</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4261670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所以，根据恐龙化石里的软组织和胶原蛋白推测，</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万年以内的年轻地球和</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亿年的年老地球，哪个更科学合理呢？（</a:t>
            </a:r>
            <a:r>
              <a:rPr lang="en-US" altLang="zh-CN" dirty="0">
                <a:solidFill>
                  <a:srgbClr val="211D1E"/>
                </a:solidFill>
                <a:effectLst/>
                <a:latin typeface="Times"/>
              </a:rPr>
              <a:t>P</a:t>
            </a:r>
            <a:r>
              <a:rPr lang="zh-CN" altLang="en-US" dirty="0">
                <a:solidFill>
                  <a:srgbClr val="211D1E"/>
                </a:solidFill>
                <a:effectLst/>
                <a:latin typeface="Times"/>
              </a:rPr>
              <a:t> 击）应该是</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万年以内的年轻地球更科学合理。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391010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现在让我们继续考察的第二个证据，就是煤和石油。主流科学家认为煤和石油是年老地球的证明，这个推测合理吗？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04835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主流科学家们认为煤和石油是亿万年前的原始森林或海洋生物被埋葬，经过长期高温高压而成。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86878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其实年轻地球论的科学家也同意煤和石油是在高温和高压条件下而形成的。（</a:t>
            </a:r>
            <a:r>
              <a:rPr lang="en-US" altLang="zh-CN" dirty="0">
                <a:solidFill>
                  <a:srgbClr val="211D1E"/>
                </a:solidFill>
                <a:effectLst/>
                <a:latin typeface="Times"/>
              </a:rPr>
              <a:t>P</a:t>
            </a:r>
            <a:r>
              <a:rPr lang="zh-CN" altLang="en-US" dirty="0">
                <a:solidFill>
                  <a:srgbClr val="211D1E"/>
                </a:solidFill>
                <a:effectLst/>
                <a:latin typeface="Times"/>
              </a:rPr>
              <a:t> 击）不过他们并不同意形成的过程需要亿万年的漫长时间。为什么呢？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590339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我们先看煤，因为科学家通过科学实验已经证明煤的形成不需要漫长时间了。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28029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他们知道煤是来自于大自然中的植物，于是取来天然的木材和煤矿中一种常见的粘土作为催化剂进行实验，实验方法也很简单，（</a:t>
            </a:r>
            <a:r>
              <a:rPr lang="en-US" altLang="zh-CN" sz="2800" dirty="0">
                <a:solidFill>
                  <a:srgbClr val="211D1E"/>
                </a:solidFill>
                <a:effectLst/>
                <a:latin typeface="Times"/>
              </a:rPr>
              <a:t>P</a:t>
            </a:r>
            <a:r>
              <a:rPr lang="zh-CN" altLang="en-US" sz="2800" dirty="0">
                <a:solidFill>
                  <a:srgbClr val="211D1E"/>
                </a:solidFill>
                <a:effectLst/>
                <a:latin typeface="Times"/>
              </a:rPr>
              <a:t> 击）就像大自然形成煤那样，给这些木材施加同等的高温和高压。</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515017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结果是在实验室里真的形成了煤。当温度达到</a:t>
            </a:r>
            <a:r>
              <a:rPr lang="en-US" altLang="zh-CN" sz="2800" dirty="0">
                <a:solidFill>
                  <a:srgbClr val="211D1E"/>
                </a:solidFill>
                <a:effectLst/>
                <a:latin typeface="Times New Roman" panose="02020603050405020304" pitchFamily="18" charset="0"/>
              </a:rPr>
              <a:t>150℃</a:t>
            </a:r>
            <a:r>
              <a:rPr lang="zh-CN" altLang="en-US" sz="2800" dirty="0">
                <a:solidFill>
                  <a:srgbClr val="211D1E"/>
                </a:solidFill>
                <a:effectLst/>
                <a:latin typeface="Times"/>
              </a:rPr>
              <a:t>，就有煤产生了。当温度继续升高到</a:t>
            </a:r>
            <a:r>
              <a:rPr lang="en-US" altLang="zh-CN" sz="2800" dirty="0">
                <a:solidFill>
                  <a:srgbClr val="211D1E"/>
                </a:solidFill>
                <a:effectLst/>
                <a:latin typeface="Times New Roman" panose="02020603050405020304" pitchFamily="18" charset="0"/>
              </a:rPr>
              <a:t>300℃</a:t>
            </a:r>
            <a:r>
              <a:rPr lang="zh-CN" altLang="en-US" sz="2800" dirty="0">
                <a:solidFill>
                  <a:srgbClr val="211D1E"/>
                </a:solidFill>
                <a:effectLst/>
                <a:latin typeface="Times"/>
              </a:rPr>
              <a:t>至</a:t>
            </a:r>
            <a:r>
              <a:rPr lang="en-US" altLang="zh-CN" sz="2800" dirty="0">
                <a:solidFill>
                  <a:srgbClr val="211D1E"/>
                </a:solidFill>
                <a:effectLst/>
                <a:latin typeface="Times New Roman" panose="02020603050405020304" pitchFamily="18" charset="0"/>
              </a:rPr>
              <a:t>400℃</a:t>
            </a:r>
            <a:r>
              <a:rPr lang="zh-CN" altLang="en-US" sz="2800" dirty="0">
                <a:solidFill>
                  <a:srgbClr val="211D1E"/>
                </a:solidFill>
                <a:effectLst/>
                <a:latin typeface="Times"/>
              </a:rPr>
              <a:t>的时候，就产生出更好更黑的煤。这整个过程需要多长时间呢？（</a:t>
            </a:r>
            <a:r>
              <a:rPr lang="en-US" altLang="zh-CN" sz="2800" dirty="0">
                <a:solidFill>
                  <a:srgbClr val="211D1E"/>
                </a:solidFill>
                <a:effectLst/>
                <a:latin typeface="Times"/>
              </a:rPr>
              <a:t>P</a:t>
            </a:r>
            <a:r>
              <a:rPr lang="zh-CN" altLang="en-US" sz="2800" dirty="0">
                <a:solidFill>
                  <a:srgbClr val="211D1E"/>
                </a:solidFill>
                <a:effectLst/>
                <a:latin typeface="Times"/>
              </a:rPr>
              <a:t> 击）只要</a:t>
            </a:r>
            <a:r>
              <a:rPr lang="en-US" altLang="zh-CN" sz="2800" dirty="0">
                <a:solidFill>
                  <a:srgbClr val="211D1E"/>
                </a:solidFill>
                <a:effectLst/>
                <a:latin typeface="Times New Roman" panose="02020603050405020304" pitchFamily="18" charset="0"/>
              </a:rPr>
              <a:t>4</a:t>
            </a:r>
            <a:r>
              <a:rPr lang="zh-CN" altLang="en-US" sz="2800" dirty="0">
                <a:solidFill>
                  <a:srgbClr val="211D1E"/>
                </a:solidFill>
                <a:effectLst/>
                <a:latin typeface="Times"/>
              </a:rPr>
              <a:t>到</a:t>
            </a:r>
            <a:r>
              <a:rPr lang="en-US" altLang="zh-CN" sz="2800" dirty="0">
                <a:solidFill>
                  <a:srgbClr val="211D1E"/>
                </a:solidFill>
                <a:effectLst/>
                <a:latin typeface="Times New Roman" panose="02020603050405020304" pitchFamily="18" charset="0"/>
              </a:rPr>
              <a:t>36</a:t>
            </a:r>
            <a:r>
              <a:rPr lang="zh-CN" altLang="en-US" sz="2800" dirty="0">
                <a:solidFill>
                  <a:srgbClr val="211D1E"/>
                </a:solidFill>
                <a:effectLst/>
                <a:latin typeface="Times"/>
              </a:rPr>
              <a:t>周，也就是</a:t>
            </a:r>
            <a:r>
              <a:rPr lang="en-US" altLang="zh-CN" sz="2800" dirty="0">
                <a:solidFill>
                  <a:srgbClr val="211D1E"/>
                </a:solidFill>
                <a:effectLst/>
                <a:latin typeface="Times New Roman" panose="02020603050405020304" pitchFamily="18" charset="0"/>
              </a:rPr>
              <a:t>1</a:t>
            </a:r>
            <a:r>
              <a:rPr lang="zh-CN" altLang="en-US" sz="2800" dirty="0">
                <a:solidFill>
                  <a:srgbClr val="211D1E"/>
                </a:solidFill>
                <a:effectLst/>
                <a:latin typeface="Times"/>
              </a:rPr>
              <a:t>年不到就可以得到煤了。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4253462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可见，煤的形成并不需要漫长的时间，不用</a:t>
            </a:r>
            <a:r>
              <a:rPr lang="en-US" altLang="zh-CN" dirty="0">
                <a:solidFill>
                  <a:srgbClr val="211D1E"/>
                </a:solidFill>
                <a:effectLst/>
                <a:latin typeface="Times New Roman" panose="02020603050405020304" pitchFamily="18" charset="0"/>
              </a:rPr>
              <a:t>1</a:t>
            </a:r>
            <a:r>
              <a:rPr lang="zh-CN" altLang="en-US" dirty="0">
                <a:solidFill>
                  <a:srgbClr val="211D1E"/>
                </a:solidFill>
                <a:effectLst/>
                <a:latin typeface="Times"/>
              </a:rPr>
              <a:t>年更不用亿万年！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3502877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我们再来看石油。科学家同样通过实验证明了石油的形成也不需要漫长时间。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45826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不过，圣经在创世记</a:t>
            </a:r>
            <a:r>
              <a:rPr lang="en-US" altLang="zh-CN" dirty="0">
                <a:solidFill>
                  <a:srgbClr val="211D1E"/>
                </a:solidFill>
                <a:effectLst/>
                <a:latin typeface="Times New Roman" panose="02020603050405020304" pitchFamily="18" charset="0"/>
              </a:rPr>
              <a:t>1:1</a:t>
            </a:r>
            <a:r>
              <a:rPr lang="zh-CN" altLang="en-US" dirty="0">
                <a:solidFill>
                  <a:srgbClr val="211D1E"/>
                </a:solidFill>
                <a:effectLst/>
                <a:latin typeface="Times"/>
              </a:rPr>
              <a:t>告诉我们：“</a:t>
            </a:r>
            <a:r>
              <a:rPr lang="zh-CN" altLang="en-US" dirty="0">
                <a:solidFill>
                  <a:srgbClr val="211D1E"/>
                </a:solidFill>
                <a:effectLst/>
                <a:latin typeface="Helvetica" pitchFamily="2" charset="0"/>
              </a:rPr>
              <a:t>起初，神创造天地。</a:t>
            </a:r>
            <a:r>
              <a:rPr lang="zh-CN" altLang="en-US" dirty="0">
                <a:solidFill>
                  <a:srgbClr val="211D1E"/>
                </a:solidFill>
                <a:effectLst/>
                <a:latin typeface="Times"/>
              </a:rPr>
              <a:t>”，由此可知，（</a:t>
            </a:r>
            <a:r>
              <a:rPr lang="en-US" altLang="zh-CN" dirty="0">
                <a:solidFill>
                  <a:srgbClr val="211D1E"/>
                </a:solidFill>
                <a:effectLst/>
                <a:latin typeface="Times"/>
              </a:rPr>
              <a:t>P</a:t>
            </a:r>
            <a:r>
              <a:rPr lang="zh-CN" altLang="en-US" dirty="0">
                <a:solidFill>
                  <a:srgbClr val="211D1E"/>
                </a:solidFill>
                <a:effectLst/>
                <a:latin typeface="Times"/>
              </a:rPr>
              <a:t> 击）地球出现的时候，创造天地的神在场。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1008529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主流科学家认为石油是从油页岩和褐煤形成的，因此他们就使用这两种天然材料进行实验。实验方法就像大自然形成石油那样，给油页岩和褐</a:t>
            </a:r>
            <a:r>
              <a:rPr lang="zh-CN" altLang="en-US" sz="4000" dirty="0">
                <a:solidFill>
                  <a:srgbClr val="211D1E"/>
                </a:solidFill>
                <a:effectLst/>
                <a:latin typeface="Times"/>
              </a:rPr>
              <a:t>煤施加同等高温和高压。</a:t>
            </a:r>
          </a:p>
          <a:p>
            <a:pPr algn="just"/>
            <a:endParaRPr lang="zh-CN" altLang="en-US" sz="2800"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32233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实验的结果是石油在</a:t>
            </a:r>
            <a:r>
              <a:rPr lang="en-US" altLang="zh-CN" sz="2800" dirty="0">
                <a:solidFill>
                  <a:srgbClr val="211D1E"/>
                </a:solidFill>
                <a:effectLst/>
                <a:latin typeface="Times New Roman" panose="02020603050405020304" pitchFamily="18" charset="0"/>
              </a:rPr>
              <a:t>6</a:t>
            </a:r>
            <a:r>
              <a:rPr lang="zh-CN" altLang="en-US" sz="2800" dirty="0">
                <a:solidFill>
                  <a:srgbClr val="211D1E"/>
                </a:solidFill>
                <a:effectLst/>
                <a:latin typeface="Times"/>
              </a:rPr>
              <a:t>年之内形成，根本不用亿万年！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193726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不但在实验室里面，在大自然中也已经观察到石油的产生。</a:t>
            </a:r>
            <a:r>
              <a:rPr lang="en-US" altLang="zh-CN" sz="2800" dirty="0">
                <a:solidFill>
                  <a:srgbClr val="211D1E"/>
                </a:solidFill>
                <a:effectLst/>
                <a:latin typeface="Times New Roman" panose="02020603050405020304" pitchFamily="18" charset="0"/>
              </a:rPr>
              <a:t>2010</a:t>
            </a:r>
            <a:r>
              <a:rPr lang="zh-CN" altLang="en-US" sz="2800" dirty="0">
                <a:solidFill>
                  <a:srgbClr val="211D1E"/>
                </a:solidFill>
                <a:effectLst/>
                <a:latin typeface="Times"/>
              </a:rPr>
              <a:t>年俄国科学家报告了一个发现，一座火山附近的热水泉在过去</a:t>
            </a:r>
            <a:r>
              <a:rPr lang="en-US" altLang="zh-CN" sz="2800" dirty="0">
                <a:solidFill>
                  <a:srgbClr val="211D1E"/>
                </a:solidFill>
                <a:effectLst/>
                <a:latin typeface="Times New Roman" panose="02020603050405020304" pitchFamily="18" charset="0"/>
              </a:rPr>
              <a:t>50</a:t>
            </a:r>
            <a:r>
              <a:rPr lang="zh-CN" altLang="en-US" sz="2800" dirty="0">
                <a:solidFill>
                  <a:srgbClr val="211D1E"/>
                </a:solidFill>
                <a:effectLst/>
                <a:latin typeface="Times"/>
              </a:rPr>
              <a:t>年，已经形成了少量石油。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158928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可见，煤和石油的形成都很快。实验结果显示煤的形成时间小于</a:t>
            </a:r>
            <a:r>
              <a:rPr lang="en-US" altLang="zh-CN" dirty="0">
                <a:solidFill>
                  <a:srgbClr val="211D1E"/>
                </a:solidFill>
                <a:effectLst/>
                <a:latin typeface="Times New Roman" panose="02020603050405020304" pitchFamily="18" charset="0"/>
              </a:rPr>
              <a:t>1</a:t>
            </a:r>
            <a:r>
              <a:rPr lang="zh-CN" altLang="en-US" dirty="0">
                <a:solidFill>
                  <a:srgbClr val="211D1E"/>
                </a:solidFill>
                <a:effectLst/>
                <a:latin typeface="Times"/>
              </a:rPr>
              <a:t>年，在</a:t>
            </a:r>
            <a:r>
              <a:rPr lang="en-US" altLang="zh-CN" dirty="0">
                <a:solidFill>
                  <a:srgbClr val="211D1E"/>
                </a:solidFill>
                <a:effectLst/>
                <a:latin typeface="Times New Roman" panose="02020603050405020304" pitchFamily="18" charset="0"/>
              </a:rPr>
              <a:t>4</a:t>
            </a:r>
            <a:r>
              <a:rPr lang="zh-CN" altLang="en-US" dirty="0">
                <a:solidFill>
                  <a:srgbClr val="211D1E"/>
                </a:solidFill>
                <a:effectLst/>
                <a:latin typeface="Times"/>
              </a:rPr>
              <a:t>到</a:t>
            </a:r>
            <a:r>
              <a:rPr lang="en-US" altLang="zh-CN" dirty="0">
                <a:solidFill>
                  <a:srgbClr val="211D1E"/>
                </a:solidFill>
                <a:effectLst/>
                <a:latin typeface="Times New Roman" panose="02020603050405020304" pitchFamily="18" charset="0"/>
              </a:rPr>
              <a:t>36</a:t>
            </a:r>
            <a:r>
              <a:rPr lang="zh-CN" altLang="en-US" dirty="0">
                <a:solidFill>
                  <a:srgbClr val="211D1E"/>
                </a:solidFill>
                <a:effectLst/>
                <a:latin typeface="Times"/>
              </a:rPr>
              <a:t>周就可以形成了。而石油在实验室里只需要</a:t>
            </a:r>
            <a:r>
              <a:rPr lang="en-US" altLang="zh-CN" dirty="0">
                <a:solidFill>
                  <a:srgbClr val="211D1E"/>
                </a:solidFill>
                <a:effectLst/>
                <a:latin typeface="Times New Roman" panose="02020603050405020304" pitchFamily="18" charset="0"/>
              </a:rPr>
              <a:t>6</a:t>
            </a:r>
            <a:r>
              <a:rPr lang="zh-CN" altLang="en-US" dirty="0">
                <a:solidFill>
                  <a:srgbClr val="211D1E"/>
                </a:solidFill>
                <a:effectLst/>
                <a:latin typeface="Times"/>
              </a:rPr>
              <a:t>年就可以形成，在自然界中，俄国科学家已经证明石油在</a:t>
            </a:r>
            <a:r>
              <a:rPr lang="en-US" altLang="zh-CN" dirty="0">
                <a:solidFill>
                  <a:srgbClr val="211D1E"/>
                </a:solidFill>
                <a:effectLst/>
                <a:latin typeface="Times New Roman" panose="02020603050405020304" pitchFamily="18" charset="0"/>
              </a:rPr>
              <a:t>50</a:t>
            </a:r>
            <a:r>
              <a:rPr lang="zh-CN" altLang="en-US" dirty="0">
                <a:solidFill>
                  <a:srgbClr val="211D1E"/>
                </a:solidFill>
                <a:effectLst/>
                <a:latin typeface="Times"/>
              </a:rPr>
              <a:t>年内形成了。</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击）所以，你们说科学家断言煤和石油是亿万年形成的，对吗？（</a:t>
            </a:r>
            <a:r>
              <a:rPr lang="en-US" altLang="zh-CN" dirty="0">
                <a:solidFill>
                  <a:srgbClr val="211D1E"/>
                </a:solidFill>
                <a:effectLst/>
                <a:latin typeface="Times"/>
              </a:rPr>
              <a:t>P</a:t>
            </a:r>
            <a:r>
              <a:rPr lang="zh-CN" altLang="en-US" dirty="0">
                <a:solidFill>
                  <a:srgbClr val="211D1E"/>
                </a:solidFill>
                <a:effectLst/>
                <a:latin typeface="Times"/>
              </a:rPr>
              <a:t> 击）明显不对。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832085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所以大家说，煤和石油会支持</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亿年的年老地球论吗？（</a:t>
            </a:r>
            <a:r>
              <a:rPr lang="en-US" altLang="zh-CN" dirty="0">
                <a:solidFill>
                  <a:srgbClr val="211D1E"/>
                </a:solidFill>
                <a:effectLst/>
                <a:latin typeface="Times"/>
              </a:rPr>
              <a:t>P</a:t>
            </a:r>
            <a:r>
              <a:rPr lang="zh-CN" altLang="en-US" dirty="0">
                <a:solidFill>
                  <a:srgbClr val="211D1E"/>
                </a:solidFill>
                <a:effectLst/>
                <a:latin typeface="Times"/>
              </a:rPr>
              <a:t> 击）不支持。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961082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那么只有 </a:t>
            </a:r>
            <a:r>
              <a:rPr lang="en-US" altLang="zh-CN" dirty="0">
                <a:solidFill>
                  <a:srgbClr val="211D1E"/>
                </a:solidFill>
                <a:effectLst/>
                <a:latin typeface="Times"/>
              </a:rPr>
              <a:t>6 </a:t>
            </a:r>
            <a:r>
              <a:rPr lang="zh-CN" altLang="en-US" dirty="0">
                <a:solidFill>
                  <a:srgbClr val="211D1E"/>
                </a:solidFill>
                <a:effectLst/>
                <a:latin typeface="Times"/>
              </a:rPr>
              <a:t>千到 </a:t>
            </a:r>
            <a:r>
              <a:rPr lang="en-US" altLang="zh-CN" dirty="0">
                <a:solidFill>
                  <a:srgbClr val="211D1E"/>
                </a:solidFill>
                <a:effectLst/>
                <a:latin typeface="Times"/>
              </a:rPr>
              <a:t>1 </a:t>
            </a:r>
            <a:r>
              <a:rPr lang="zh-CN" altLang="en-US" dirty="0">
                <a:solidFill>
                  <a:srgbClr val="211D1E"/>
                </a:solidFill>
                <a:effectLst/>
                <a:latin typeface="Times"/>
              </a:rPr>
              <a:t>万年左右的年轻地球，能不能形成煤和石油呢？</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击）绝对可以！</a:t>
            </a:r>
          </a:p>
          <a:p>
            <a:pPr algn="just"/>
            <a:r>
              <a:rPr lang="zh-CN" altLang="en-US" dirty="0">
                <a:solidFill>
                  <a:srgbClr val="211D1E"/>
                </a:solidFill>
                <a:effectLst/>
                <a:latin typeface="Times"/>
              </a:rPr>
              <a:t>现在请大家在学生书上的说一说，写下你们的答案吧。给大家</a:t>
            </a:r>
            <a:r>
              <a:rPr lang="en-US" altLang="zh-CN" dirty="0">
                <a:solidFill>
                  <a:srgbClr val="211D1E"/>
                </a:solidFill>
                <a:effectLst/>
                <a:latin typeface="Times"/>
              </a:rPr>
              <a:t>1</a:t>
            </a:r>
            <a:r>
              <a:rPr lang="zh-CN" altLang="en-US" dirty="0">
                <a:solidFill>
                  <a:srgbClr val="211D1E"/>
                </a:solidFill>
                <a:effectLst/>
                <a:latin typeface="Times"/>
              </a:rPr>
              <a:t>分钟时间。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109400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接下来我们考察的第三个证据，就是海洋。主流科学家认为海洋</a:t>
            </a:r>
            <a:r>
              <a:rPr lang="en-US" altLang="zh-CN" sz="1800" dirty="0">
                <a:effectLst/>
                <a:latin typeface="Times New Roman" panose="02020603050405020304" pitchFamily="18" charset="0"/>
                <a:ea typeface="宋体" panose="02010600030101010101" pitchFamily="2" charset="-122"/>
                <a:cs typeface="Arial" panose="020B0604020202020204" pitchFamily="34" charset="0"/>
              </a:rPr>
              <a:t>35</a:t>
            </a:r>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亿年是年老地球的证明，这个推测又合不合理呢？</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3430078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让我们先从海水的味道开始。你们知道海水是什么味道的吗？是咸的还是甜的？</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咸的。为什么是咸的呢？因为里面有什么？</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因为有盐。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718833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妈妈做菜时都会放盐，如果盐放多了会怎样？（老师先请同学们自由回答）（</a:t>
            </a:r>
            <a:r>
              <a:rPr lang="en-US" altLang="zh-CN" sz="2800" dirty="0">
                <a:solidFill>
                  <a:srgbClr val="211D1E"/>
                </a:solidFill>
                <a:effectLst/>
                <a:latin typeface="Times"/>
              </a:rPr>
              <a:t>P</a:t>
            </a:r>
            <a:r>
              <a:rPr lang="zh-CN" altLang="en-US" sz="2800" dirty="0">
                <a:solidFill>
                  <a:srgbClr val="211D1E"/>
                </a:solidFill>
                <a:effectLst/>
                <a:latin typeface="Times"/>
              </a:rPr>
              <a:t> 击）盐放得越多，菜就会越咸。</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369076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同样道理，盐越多，海水就会越咸。</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世界上有个地方叫做“死海”，这里盐特别多，所以水很咸，咸到这里没有海洋动植物可以生存，也就是里面没有鱼也没有海草。</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38739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所以神通过家谱启示我们地球的具体年龄，就是上一课我们所学的</a:t>
            </a:r>
            <a:r>
              <a:rPr lang="en-US" altLang="zh-CN" dirty="0">
                <a:solidFill>
                  <a:srgbClr val="211D1E"/>
                </a:solidFill>
                <a:effectLst/>
                <a:latin typeface="Times New Roman" panose="02020603050405020304" pitchFamily="18" charset="0"/>
              </a:rPr>
              <a:t>6000</a:t>
            </a:r>
            <a:r>
              <a:rPr lang="zh-CN" altLang="en-US" dirty="0">
                <a:solidFill>
                  <a:srgbClr val="211D1E"/>
                </a:solidFill>
                <a:effectLst/>
                <a:latin typeface="Times"/>
              </a:rPr>
              <a:t>岁左右。（</a:t>
            </a:r>
            <a:r>
              <a:rPr lang="en-US" altLang="zh-CN" dirty="0">
                <a:solidFill>
                  <a:srgbClr val="211D1E"/>
                </a:solidFill>
                <a:effectLst/>
                <a:latin typeface="Times"/>
              </a:rPr>
              <a:t>P</a:t>
            </a:r>
            <a:r>
              <a:rPr lang="zh-CN" altLang="en-US" dirty="0">
                <a:solidFill>
                  <a:srgbClr val="211D1E"/>
                </a:solidFill>
                <a:effectLst/>
                <a:latin typeface="Times"/>
              </a:rPr>
              <a:t> 击）不过，因为地球出现的时候没有任何记录，现代科学就只能推测出地球的大致年龄范围，目前主流科学家认为是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亿年。这个推测是不符合圣经的。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43895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现在我们来作一个简单的对比。我们知道海洋有盐，又有生物，所以海洋的咸度应该是适合生物生存。而死海虽然有盐，但没有生物，可见死海的水太咸了，不适合生物生存。</a:t>
            </a:r>
          </a:p>
          <a:p>
            <a:pPr algn="just"/>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主流科学家研究发现，我们的海洋是越来越咸的，所以有朝一日，海洋会因为太咸，变得像死海那样没有生物能在里面存活。</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174122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那么海洋为什么会越来越咸呢？我们看图：</a:t>
            </a:r>
          </a:p>
          <a:p>
            <a:pPr algn="just"/>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每年输入海洋的盐有约</a:t>
            </a:r>
            <a:r>
              <a:rPr lang="en-US" altLang="zh-CN" dirty="0">
                <a:solidFill>
                  <a:srgbClr val="211D1E"/>
                </a:solidFill>
                <a:effectLst/>
                <a:latin typeface="Times New Roman" panose="02020603050405020304" pitchFamily="18" charset="0"/>
              </a:rPr>
              <a:t>4.5</a:t>
            </a:r>
            <a:r>
              <a:rPr lang="zh-CN" altLang="en-US" dirty="0">
                <a:solidFill>
                  <a:srgbClr val="211D1E"/>
                </a:solidFill>
                <a:effectLst/>
                <a:latin typeface="Times"/>
              </a:rPr>
              <a:t>亿吨。</a:t>
            </a:r>
          </a:p>
          <a:p>
            <a:pPr algn="just"/>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每年离开海洋的盐有约</a:t>
            </a:r>
            <a:r>
              <a:rPr lang="en-US" altLang="zh-CN" dirty="0">
                <a:solidFill>
                  <a:srgbClr val="211D1E"/>
                </a:solidFill>
                <a:effectLst/>
                <a:latin typeface="Times New Roman" panose="02020603050405020304" pitchFamily="18" charset="0"/>
              </a:rPr>
              <a:t>1.1</a:t>
            </a:r>
            <a:r>
              <a:rPr lang="zh-CN" altLang="en-US" dirty="0">
                <a:solidFill>
                  <a:srgbClr val="211D1E"/>
                </a:solidFill>
                <a:effectLst/>
                <a:latin typeface="Times"/>
              </a:rPr>
              <a:t>亿吨。</a:t>
            </a:r>
          </a:p>
          <a:p>
            <a:pPr algn="just"/>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因此每年在海洋里面会存积约</a:t>
            </a:r>
            <a:r>
              <a:rPr lang="en-US" altLang="zh-CN" dirty="0">
                <a:solidFill>
                  <a:srgbClr val="211D1E"/>
                </a:solidFill>
                <a:effectLst/>
                <a:latin typeface="Times New Roman" panose="02020603050405020304" pitchFamily="18" charset="0"/>
              </a:rPr>
              <a:t>3.4</a:t>
            </a:r>
            <a:r>
              <a:rPr lang="zh-CN" altLang="en-US" dirty="0">
                <a:solidFill>
                  <a:srgbClr val="211D1E"/>
                </a:solidFill>
                <a:effectLst/>
                <a:latin typeface="Times"/>
              </a:rPr>
              <a:t>亿吨盐。</a:t>
            </a:r>
          </a:p>
          <a:p>
            <a:pPr algn="just"/>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这样一来，海里的盐每一年都会增加，那么海水每一年都会变得更咸。</a:t>
            </a:r>
          </a:p>
          <a:p>
            <a:pPr>
              <a:lnSpc>
                <a:spcPct val="173000"/>
              </a:lnSpc>
              <a:spcBef>
                <a:spcPts val="1300"/>
              </a:spcBef>
              <a:spcAft>
                <a:spcPts val="1300"/>
              </a:spcAft>
            </a:pPr>
            <a:endParaRPr lang="zh-CN" altLang="en-US" b="0"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719974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50000"/>
              </a:lnSpc>
              <a:spcBef>
                <a:spcPct val="50000"/>
              </a:spcBef>
              <a:spcAft>
                <a:spcPts val="0"/>
              </a:spcAft>
              <a:buClrTx/>
              <a:buSzTx/>
              <a:buFont typeface="+mj-lt"/>
              <a:buNone/>
              <a:tabLst/>
              <a:defRPr/>
            </a:pPr>
            <a:r>
              <a:rPr lang="zh-CN" altLang="en-US" dirty="0">
                <a:solidFill>
                  <a:srgbClr val="211D1E"/>
                </a:solidFill>
                <a:effectLst/>
                <a:latin typeface="Times"/>
              </a:rPr>
              <a:t>科学家按照海洋的盐分每年增加</a:t>
            </a:r>
            <a:r>
              <a:rPr lang="en-US" altLang="zh-CN" dirty="0">
                <a:solidFill>
                  <a:srgbClr val="211D1E"/>
                </a:solidFill>
                <a:effectLst/>
                <a:latin typeface="Times New Roman" panose="02020603050405020304" pitchFamily="18" charset="0"/>
              </a:rPr>
              <a:t>3.4</a:t>
            </a:r>
            <a:r>
              <a:rPr lang="zh-CN" altLang="en-US" dirty="0">
                <a:solidFill>
                  <a:srgbClr val="211D1E"/>
                </a:solidFill>
                <a:effectLst/>
                <a:latin typeface="Times"/>
              </a:rPr>
              <a:t>亿吨来计算，</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假设海洋起初没有盐，海洋积存盐分到今天最多就只需要</a:t>
            </a:r>
            <a:r>
              <a:rPr lang="en-US" altLang="zh-CN" dirty="0">
                <a:solidFill>
                  <a:srgbClr val="211D1E"/>
                </a:solidFill>
                <a:effectLst/>
                <a:latin typeface="Times New Roman" panose="02020603050405020304" pitchFamily="18" charset="0"/>
              </a:rPr>
              <a:t>4200</a:t>
            </a:r>
            <a:r>
              <a:rPr lang="zh-CN" altLang="en-US" dirty="0">
                <a:solidFill>
                  <a:srgbClr val="211D1E"/>
                </a:solidFill>
                <a:effectLst/>
                <a:latin typeface="Times"/>
              </a:rPr>
              <a:t>万年。</a:t>
            </a:r>
          </a:p>
          <a:p>
            <a:pPr marL="0" indent="0">
              <a:lnSpc>
                <a:spcPct val="150000"/>
              </a:lnSpc>
              <a:spcBef>
                <a:spcPct val="50000"/>
              </a:spcBef>
              <a:buFont typeface="+mj-lt"/>
              <a:buNone/>
            </a:pP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296923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但实际上，连主流科学家们都承认海洋一开始就有盐是咸的，海洋的年龄小于</a:t>
            </a:r>
            <a:r>
              <a:rPr lang="en-US" altLang="zh-CN" dirty="0">
                <a:solidFill>
                  <a:srgbClr val="211D1E"/>
                </a:solidFill>
                <a:effectLst/>
                <a:latin typeface="Times New Roman" panose="02020603050405020304" pitchFamily="18" charset="0"/>
              </a:rPr>
              <a:t>4200</a:t>
            </a:r>
            <a:r>
              <a:rPr lang="zh-CN" altLang="en-US" dirty="0">
                <a:solidFill>
                  <a:srgbClr val="211D1E"/>
                </a:solidFill>
                <a:effectLst/>
                <a:latin typeface="Times"/>
              </a:rPr>
              <a:t>万岁。所以，</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如果海洋年龄有</a:t>
            </a:r>
            <a:r>
              <a:rPr lang="en-US" altLang="zh-CN" dirty="0">
                <a:solidFill>
                  <a:srgbClr val="211D1E"/>
                </a:solidFill>
                <a:effectLst/>
                <a:latin typeface="Times New Roman" panose="02020603050405020304" pitchFamily="18" charset="0"/>
              </a:rPr>
              <a:t>35</a:t>
            </a:r>
            <a:r>
              <a:rPr lang="zh-CN" altLang="en-US" dirty="0">
                <a:solidFill>
                  <a:srgbClr val="211D1E"/>
                </a:solidFill>
                <a:effectLst/>
                <a:latin typeface="Times"/>
              </a:rPr>
              <a:t>亿年，那么海洋盐分积累太多，</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变得太咸，像死海一样，生物无法生存。</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880549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所以，你们说主流科学家根据年老地球论，断言海洋年龄有</a:t>
            </a:r>
            <a:r>
              <a:rPr lang="en-US" altLang="zh-CN" dirty="0">
                <a:solidFill>
                  <a:srgbClr val="211D1E"/>
                </a:solidFill>
                <a:effectLst/>
                <a:latin typeface="Times New Roman" panose="02020603050405020304" pitchFamily="18" charset="0"/>
              </a:rPr>
              <a:t>35</a:t>
            </a:r>
            <a:r>
              <a:rPr lang="zh-CN" altLang="en-US" dirty="0">
                <a:solidFill>
                  <a:srgbClr val="211D1E"/>
                </a:solidFill>
                <a:effectLst/>
                <a:latin typeface="Times"/>
              </a:rPr>
              <a:t>亿年，对吗？</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明显是不对的，因为海洋还有许许多多的生物。</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现在请大家在学生书上的说一说，写下你们的答案吧。</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zh-CN" altLang="en-US"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4262521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50000"/>
              </a:lnSpc>
              <a:spcBef>
                <a:spcPct val="50000"/>
              </a:spcBef>
              <a:spcAft>
                <a:spcPts val="0"/>
              </a:spcAft>
              <a:buClrTx/>
              <a:buSzTx/>
              <a:buFont typeface="+mj-lt"/>
              <a:buNone/>
              <a:tabLst/>
              <a:defRPr/>
            </a:pPr>
            <a:r>
              <a:rPr lang="zh-CN" altLang="en-US" dirty="0">
                <a:solidFill>
                  <a:srgbClr val="211D1E"/>
                </a:solidFill>
                <a:effectLst/>
                <a:latin typeface="Times"/>
              </a:rPr>
              <a:t>如果今天你还能吃到海鲜，那就意味着海洋有生物，海洋很年轻，年龄小于</a:t>
            </a:r>
            <a:r>
              <a:rPr lang="en-US" altLang="zh-CN" dirty="0">
                <a:solidFill>
                  <a:srgbClr val="211D1E"/>
                </a:solidFill>
                <a:effectLst/>
                <a:latin typeface="Times New Roman" panose="02020603050405020304" pitchFamily="18" charset="0"/>
              </a:rPr>
              <a:t>4200</a:t>
            </a:r>
            <a:r>
              <a:rPr lang="zh-CN" altLang="en-US" dirty="0">
                <a:solidFill>
                  <a:srgbClr val="211D1E"/>
                </a:solidFill>
                <a:effectLst/>
                <a:latin typeface="Times"/>
              </a:rPr>
              <a:t>万年。</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那么地球也可以是年轻的，不必有</a:t>
            </a:r>
            <a:r>
              <a:rPr lang="en-US" altLang="zh-CN" dirty="0">
                <a:solidFill>
                  <a:srgbClr val="211D1E"/>
                </a:solidFill>
                <a:effectLst/>
                <a:latin typeface="Times New Roman" panose="02020603050405020304" pitchFamily="18" charset="0"/>
              </a:rPr>
              <a:t>4200</a:t>
            </a:r>
            <a:r>
              <a:rPr lang="zh-CN" altLang="en-US" dirty="0">
                <a:solidFill>
                  <a:srgbClr val="211D1E"/>
                </a:solidFill>
                <a:effectLst/>
                <a:latin typeface="Times"/>
              </a:rPr>
              <a:t>万年，更不用说</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亿年了。</a:t>
            </a:r>
          </a:p>
          <a:p>
            <a:pPr marL="0" marR="0" lvl="0" indent="0" algn="l" defTabSz="457200" rtl="0" eaLnBrk="1" fontAlgn="auto" latinLnBrk="0" hangingPunct="1">
              <a:lnSpc>
                <a:spcPct val="150000"/>
              </a:lnSpc>
              <a:spcBef>
                <a:spcPct val="50000"/>
              </a:spcBef>
              <a:spcAft>
                <a:spcPts val="0"/>
              </a:spcAft>
              <a:buClrTx/>
              <a:buSzTx/>
              <a:buFont typeface="+mj-lt"/>
              <a:buNone/>
              <a:tabLst/>
              <a:defRPr/>
            </a:pP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991492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现在我们来回顾今天所学。两位同学身上的红领巾、校服、臂章支持他们是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岁的成年人吗？（请全体同学一起回答）</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u="sng" dirty="0">
                <a:solidFill>
                  <a:srgbClr val="211D1E"/>
                </a:solidFill>
                <a:effectLst/>
                <a:latin typeface="Times"/>
              </a:rPr>
              <a:t>不支持。</a:t>
            </a:r>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277313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同样的，地球上的恐龙化石、煤和石油以及海洋，它们支持地球是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亿年的年老地球吗？（请全体同学一起回答）</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u="sng" dirty="0">
                <a:solidFill>
                  <a:srgbClr val="211D1E"/>
                </a:solidFill>
                <a:effectLst/>
                <a:latin typeface="Times"/>
              </a:rPr>
              <a:t>不支持。</a:t>
            </a:r>
            <a:endParaRPr lang="zh-CN" altLang="en-US" dirty="0">
              <a:solidFill>
                <a:srgbClr val="211D1E"/>
              </a:solidFill>
              <a:effectLst/>
              <a:latin typeface="Times"/>
            </a:endParaRP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2432349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今天我们学习了恐龙化石最多只有小于</a:t>
            </a:r>
            <a:r>
              <a:rPr lang="en-US" altLang="zh-CN" dirty="0">
                <a:solidFill>
                  <a:srgbClr val="211D1E"/>
                </a:solidFill>
                <a:effectLst/>
                <a:latin typeface="Times New Roman" panose="02020603050405020304" pitchFamily="18" charset="0"/>
              </a:rPr>
              <a:t>18</a:t>
            </a:r>
            <a:r>
              <a:rPr lang="zh-CN" altLang="en-US" dirty="0">
                <a:solidFill>
                  <a:srgbClr val="211D1E"/>
                </a:solidFill>
                <a:effectLst/>
                <a:latin typeface="Times"/>
              </a:rPr>
              <a:t>万年的历史，煤和石油可以在几周到几十年内形成，海洋年龄小于</a:t>
            </a:r>
            <a:r>
              <a:rPr lang="en-US" altLang="zh-CN" dirty="0">
                <a:solidFill>
                  <a:srgbClr val="211D1E"/>
                </a:solidFill>
                <a:effectLst/>
                <a:latin typeface="Times New Roman" panose="02020603050405020304" pitchFamily="18" charset="0"/>
              </a:rPr>
              <a:t>4200</a:t>
            </a:r>
            <a:r>
              <a:rPr lang="zh-CN" altLang="en-US" dirty="0">
                <a:solidFill>
                  <a:srgbClr val="211D1E"/>
                </a:solidFill>
                <a:effectLst/>
                <a:latin typeface="Times"/>
              </a:rPr>
              <a:t>万年。</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你发现了吗？自然证据与声称</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亿年的年老地球是矛盾的！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4280117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反而，根据创造论科学家的研究，恐龙化石、煤和石油，可以在挪亚大洪水期间形成。海洋是神在创造周创造的，并不古老。</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这些自然证据与声称</a:t>
            </a:r>
            <a:r>
              <a:rPr lang="en-US" altLang="zh-CN" dirty="0">
                <a:solidFill>
                  <a:srgbClr val="211D1E"/>
                </a:solidFill>
                <a:effectLst/>
                <a:latin typeface="Times New Roman" panose="02020603050405020304" pitchFamily="18" charset="0"/>
              </a:rPr>
              <a:t>6000</a:t>
            </a:r>
            <a:r>
              <a:rPr lang="zh-CN" altLang="en-US" dirty="0">
                <a:solidFill>
                  <a:srgbClr val="211D1E"/>
                </a:solidFill>
                <a:effectLst/>
                <a:latin typeface="Times"/>
              </a:rPr>
              <a:t>到</a:t>
            </a:r>
            <a:r>
              <a:rPr lang="en-US" altLang="zh-CN" dirty="0">
                <a:solidFill>
                  <a:srgbClr val="211D1E"/>
                </a:solidFill>
                <a:effectLst/>
                <a:latin typeface="Times New Roman" panose="02020603050405020304" pitchFamily="18" charset="0"/>
              </a:rPr>
              <a:t>10000</a:t>
            </a:r>
            <a:r>
              <a:rPr lang="zh-CN" altLang="en-US" dirty="0">
                <a:solidFill>
                  <a:srgbClr val="211D1E"/>
                </a:solidFill>
                <a:effectLst/>
                <a:latin typeface="Times"/>
              </a:rPr>
              <a:t>年的年轻地球完全没有矛盾。</a:t>
            </a:r>
          </a:p>
          <a:p>
            <a:pPr algn="just"/>
            <a:r>
              <a:rPr lang="zh-CN" altLang="en-US" dirty="0">
                <a:solidFill>
                  <a:srgbClr val="211D1E"/>
                </a:solidFill>
                <a:effectLst/>
                <a:latin typeface="Times"/>
              </a:rPr>
              <a:t>最后让我们一起来聆听一段地球对我们说的话：</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同学们，请你坚定地相信，我是充满活力的年轻地球，是上帝创造了我和其中的万物，让我们一起来感谢上帝吧！</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418573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除了圣经不认同，事实上，连大自然中的证据也不支持年老地球</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亿年的猜测。</a:t>
            </a:r>
          </a:p>
          <a:p>
            <a:pPr algn="just"/>
            <a:r>
              <a:rPr lang="en-US" altLang="zh-CN" dirty="0">
                <a:solidFill>
                  <a:srgbClr val="211D1E"/>
                </a:solidFill>
                <a:effectLst/>
                <a:latin typeface="Times"/>
              </a:rPr>
              <a:t>【</a:t>
            </a:r>
            <a:r>
              <a:rPr lang="zh-CN" altLang="en-US" dirty="0">
                <a:solidFill>
                  <a:srgbClr val="211D1E"/>
                </a:solidFill>
                <a:effectLst/>
                <a:latin typeface="Times"/>
              </a:rPr>
              <a:t>老师带领学生作课前祷告。</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1391798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828117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433505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80804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考察地球年龄之前，我们先要学习一个验证年龄的方法，大家先来猜一猜图中这两位同学的年龄，你认为最不可能的是哪一个呢？（ ）</a:t>
            </a:r>
          </a:p>
          <a:p>
            <a:pPr algn="just"/>
            <a:r>
              <a:rPr lang="en" altLang="zh-CN" dirty="0">
                <a:solidFill>
                  <a:srgbClr val="211D1E"/>
                </a:solidFill>
                <a:effectLst/>
                <a:latin typeface="Times New Roman" panose="02020603050405020304" pitchFamily="18" charset="0"/>
              </a:rPr>
              <a:t>A. 9</a:t>
            </a:r>
            <a:r>
              <a:rPr lang="zh-CN" altLang="en-US" dirty="0">
                <a:solidFill>
                  <a:srgbClr val="211D1E"/>
                </a:solidFill>
                <a:effectLst/>
                <a:latin typeface="Times"/>
              </a:rPr>
              <a:t>岁 </a:t>
            </a:r>
            <a:r>
              <a:rPr lang="en" altLang="zh-CN" dirty="0">
                <a:solidFill>
                  <a:srgbClr val="211D1E"/>
                </a:solidFill>
                <a:effectLst/>
                <a:latin typeface="Times New Roman" panose="02020603050405020304" pitchFamily="18" charset="0"/>
              </a:rPr>
              <a:t>B. 10</a:t>
            </a:r>
            <a:r>
              <a:rPr lang="zh-CN" altLang="en-US" dirty="0">
                <a:solidFill>
                  <a:srgbClr val="211D1E"/>
                </a:solidFill>
                <a:effectLst/>
                <a:latin typeface="Times"/>
              </a:rPr>
              <a:t>岁左右 </a:t>
            </a:r>
            <a:endParaRPr lang="zh-CN" altLang="en-US" dirty="0">
              <a:solidFill>
                <a:srgbClr val="211D1E"/>
              </a:solidFill>
              <a:effectLst/>
              <a:latin typeface="Times New Roman" panose="02020603050405020304" pitchFamily="18" charset="0"/>
            </a:endParaRPr>
          </a:p>
          <a:p>
            <a:pPr algn="just"/>
            <a:r>
              <a:rPr lang="en" altLang="zh-CN" dirty="0">
                <a:solidFill>
                  <a:srgbClr val="211D1E"/>
                </a:solidFill>
                <a:effectLst/>
                <a:latin typeface="Times New Roman" panose="02020603050405020304" pitchFamily="18" charset="0"/>
              </a:rPr>
              <a:t>C. </a:t>
            </a:r>
            <a:r>
              <a:rPr lang="zh-CN" altLang="en-US" dirty="0">
                <a:solidFill>
                  <a:srgbClr val="211D1E"/>
                </a:solidFill>
                <a:effectLst/>
                <a:latin typeface="Times"/>
              </a:rPr>
              <a:t>不超过</a:t>
            </a:r>
            <a:r>
              <a:rPr lang="en-US" altLang="zh-CN" dirty="0">
                <a:solidFill>
                  <a:srgbClr val="211D1E"/>
                </a:solidFill>
                <a:effectLst/>
                <a:latin typeface="Times New Roman" panose="02020603050405020304" pitchFamily="18" charset="0"/>
              </a:rPr>
              <a:t>14</a:t>
            </a:r>
            <a:r>
              <a:rPr lang="zh-CN" altLang="en-US" dirty="0">
                <a:solidFill>
                  <a:srgbClr val="211D1E"/>
                </a:solidFill>
                <a:effectLst/>
                <a:latin typeface="Times"/>
              </a:rPr>
              <a:t>岁 </a:t>
            </a:r>
            <a:r>
              <a:rPr lang="en" altLang="zh-CN" dirty="0">
                <a:solidFill>
                  <a:srgbClr val="211D1E"/>
                </a:solidFill>
                <a:effectLst/>
                <a:latin typeface="Times New Roman" panose="02020603050405020304" pitchFamily="18" charset="0"/>
              </a:rPr>
              <a:t>D. 46</a:t>
            </a:r>
            <a:r>
              <a:rPr lang="zh-CN" altLang="en-US" dirty="0">
                <a:solidFill>
                  <a:srgbClr val="211D1E"/>
                </a:solidFill>
                <a:effectLst/>
                <a:latin typeface="Times"/>
              </a:rPr>
              <a:t>岁左右</a:t>
            </a:r>
            <a:endParaRPr lang="zh-CN" altLang="en-US" dirty="0">
              <a:solidFill>
                <a:srgbClr val="211D1E"/>
              </a:solidFill>
              <a:effectLst/>
              <a:latin typeface="Times New Roman" panose="02020603050405020304" pitchFamily="18" charset="0"/>
            </a:endParaRPr>
          </a:p>
          <a:p>
            <a:pPr algn="just"/>
            <a:r>
              <a:rPr lang="zh-CN" altLang="en-US" dirty="0">
                <a:solidFill>
                  <a:srgbClr val="211D1E"/>
                </a:solidFill>
                <a:effectLst/>
                <a:latin typeface="Times"/>
              </a:rPr>
              <a:t>老师讲解：</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击）答案是</a:t>
            </a:r>
            <a:r>
              <a:rPr lang="en" altLang="zh-CN" dirty="0">
                <a:solidFill>
                  <a:srgbClr val="211D1E"/>
                </a:solidFill>
                <a:effectLst/>
                <a:latin typeface="Times New Roman" panose="02020603050405020304" pitchFamily="18" charset="0"/>
              </a:rPr>
              <a:t>D</a:t>
            </a:r>
            <a:r>
              <a:rPr lang="zh-CN" altLang="en" dirty="0">
                <a:solidFill>
                  <a:srgbClr val="211D1E"/>
                </a:solidFill>
                <a:effectLst/>
                <a:latin typeface="Times"/>
              </a:rPr>
              <a:t>，</a:t>
            </a:r>
            <a:r>
              <a:rPr lang="zh-CN" altLang="en-US" dirty="0">
                <a:solidFill>
                  <a:srgbClr val="211D1E"/>
                </a:solidFill>
                <a:effectLst/>
                <a:latin typeface="Times"/>
              </a:rPr>
              <a:t>最不可能的就是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岁。请问你们是怎么看出来的？</a:t>
            </a:r>
          </a:p>
          <a:p>
            <a:pPr algn="just"/>
            <a:r>
              <a:rPr lang="en-US" altLang="zh-CN" dirty="0">
                <a:solidFill>
                  <a:srgbClr val="211D1E"/>
                </a:solidFill>
                <a:effectLst/>
                <a:latin typeface="Times"/>
              </a:rPr>
              <a:t>【</a:t>
            </a:r>
            <a:r>
              <a:rPr lang="zh-CN" altLang="en-US" dirty="0">
                <a:solidFill>
                  <a:srgbClr val="211D1E"/>
                </a:solidFill>
                <a:effectLst/>
                <a:latin typeface="Times"/>
              </a:rPr>
              <a:t>请老师引导学生观察到红领巾、校服、班干部臂章等特征</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43164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可见，虽然我们不能确定两位同学的具体年龄，但他们的红领巾、校服和臂章都是在校中小学生的证明，而不是成年人的特征。</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击）所以认为他们是</a:t>
            </a:r>
            <a:r>
              <a:rPr lang="en-US" altLang="zh-CN" dirty="0">
                <a:solidFill>
                  <a:srgbClr val="211D1E"/>
                </a:solidFill>
                <a:effectLst/>
                <a:latin typeface="Times New Roman" panose="02020603050405020304" pitchFamily="18" charset="0"/>
              </a:rPr>
              <a:t>9-14</a:t>
            </a:r>
            <a:r>
              <a:rPr lang="zh-CN" altLang="en-US" dirty="0">
                <a:solidFill>
                  <a:srgbClr val="211D1E"/>
                </a:solidFill>
                <a:effectLst/>
                <a:latin typeface="Times"/>
              </a:rPr>
              <a:t>岁的学生，是一个合理的推测。而认为他们是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岁的成年人，明显是不合理的推测。</a:t>
            </a:r>
          </a:p>
          <a:p>
            <a:pPr algn="just"/>
            <a:r>
              <a:rPr lang="zh-CN" altLang="en-US" dirty="0">
                <a:solidFill>
                  <a:srgbClr val="211D1E"/>
                </a:solidFill>
                <a:effectLst/>
                <a:latin typeface="Times"/>
              </a:rPr>
              <a:t>关于如何判断所推测的年龄合理不合理的方法，大家明白了吗？</a:t>
            </a:r>
          </a:p>
          <a:p>
            <a:pPr algn="just"/>
            <a:r>
              <a:rPr lang="en-US" altLang="zh-CN" dirty="0">
                <a:solidFill>
                  <a:srgbClr val="211D1E"/>
                </a:solidFill>
                <a:effectLst/>
                <a:latin typeface="Times"/>
              </a:rPr>
              <a:t>【</a:t>
            </a:r>
            <a:r>
              <a:rPr lang="zh-CN" altLang="en-US" dirty="0">
                <a:solidFill>
                  <a:srgbClr val="211D1E"/>
                </a:solidFill>
                <a:effectLst/>
                <a:latin typeface="Times"/>
              </a:rPr>
              <a:t>请老师确认同学们已经明白</a:t>
            </a:r>
            <a:r>
              <a:rPr lang="en-US" altLang="zh-CN" dirty="0">
                <a:solidFill>
                  <a:srgbClr val="211D1E"/>
                </a:solidFill>
                <a:effectLst/>
                <a:latin typeface="Time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接下来我们就要用这个方法来判断科学家们对地球年龄的推测合不合理。</a:t>
            </a:r>
          </a:p>
          <a:p>
            <a:pPr algn="just"/>
            <a:endParaRPr lang="en-US" altLang="zh-CN"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39430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我们今天要考察的第一个证据，就是恐龙化石。主流科学家认为恐龙化石掩埋在非常古老的岩层中，是年老地球的证明，但这个推测合理吗？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53113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他们根据年老地球理论，声称恐龙是</a:t>
            </a:r>
            <a:r>
              <a:rPr lang="en-US" altLang="zh-CN" dirty="0">
                <a:solidFill>
                  <a:srgbClr val="211D1E"/>
                </a:solidFill>
                <a:effectLst/>
                <a:latin typeface="Times New Roman" panose="02020603050405020304" pitchFamily="18" charset="0"/>
              </a:rPr>
              <a:t>2.3</a:t>
            </a:r>
            <a:r>
              <a:rPr lang="zh-CN" altLang="en-US" dirty="0">
                <a:solidFill>
                  <a:srgbClr val="211D1E"/>
                </a:solidFill>
                <a:effectLst/>
                <a:latin typeface="Times"/>
              </a:rPr>
              <a:t>亿年到</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万年前的生物。恐龙在</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万年前已经灭绝，因此化石一定掩埋在岩层里面超过</a:t>
            </a:r>
            <a:r>
              <a:rPr lang="en-US" altLang="zh-CN" dirty="0">
                <a:solidFill>
                  <a:srgbClr val="211D1E"/>
                </a:solidFill>
                <a:effectLst/>
                <a:latin typeface="Times New Roman" panose="02020603050405020304" pitchFamily="18" charset="0"/>
              </a:rPr>
              <a:t>6500</a:t>
            </a:r>
            <a:r>
              <a:rPr lang="zh-CN" altLang="en-US" dirty="0">
                <a:solidFill>
                  <a:srgbClr val="211D1E"/>
                </a:solidFill>
                <a:effectLst/>
                <a:latin typeface="Times"/>
              </a:rPr>
              <a:t>万年。不过这种推测近年来开始被质疑和挑战。</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107669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53986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4C56A9D-7AB7-6AE8-2BF3-75D4A22F11FA}"/>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8267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3F95F89-112D-4BAE-4C14-EAA26C68E75D}"/>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08217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99A3767B-85AA-C70E-A0B9-126B41F07E28}"/>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2833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96641208-8393-4B48-ECF0-858E53D66C64}"/>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15238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1E38866-9121-4E54-8A19-6F762B7A14F6}"/>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63062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AF54427-94BF-02E9-C867-F6E80E0783E5}"/>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925913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0CE3769F-E632-D6F1-9BE6-CBA8CE9FC442}"/>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822514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C8F72D54-D89F-751E-4272-5031E1865BDF}"/>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04237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387DEEA0-719D-DC65-EF5B-0F404399ADA4}"/>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79806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207320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285605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8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49181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157126" y="-4761"/>
            <a:ext cx="2829747" cy="265182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42132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7856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2422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73434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6318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0" name="图片 9">
            <a:extLst>
              <a:ext uri="{FF2B5EF4-FFF2-40B4-BE49-F238E27FC236}">
                <a16:creationId xmlns:a16="http://schemas.microsoft.com/office/drawing/2014/main" id="{45853ADF-7514-5973-3FEB-F5FE4375894E}"/>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7811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6849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35"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9.gif"/><Relationship Id="rId5" Type="http://schemas.openxmlformats.org/officeDocument/2006/relationships/image" Target="../media/image31.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0.jpg"/><Relationship Id="rId5" Type="http://schemas.microsoft.com/office/2007/relationships/hdphoto" Target="../media/hdphoto2.wdp"/><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06F172-17D2-9E4E-AFD6-A3A2858BA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987010" y="1"/>
            <a:ext cx="515699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1">
            <a:extLst>
              <a:ext uri="{FF2B5EF4-FFF2-40B4-BE49-F238E27FC236}">
                <a16:creationId xmlns:a16="http://schemas.microsoft.com/office/drawing/2014/main" id="{2FE964FE-760D-3645-A9B8-7F82E1B6F3E4}"/>
              </a:ext>
            </a:extLst>
          </p:cNvPr>
          <p:cNvSpPr txBox="1">
            <a:spLocks/>
          </p:cNvSpPr>
          <p:nvPr/>
        </p:nvSpPr>
        <p:spPr>
          <a:xfrm>
            <a:off x="274213" y="2411007"/>
            <a:ext cx="3435189" cy="126032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520"/>
              </a:lnSpc>
            </a:pPr>
            <a:r>
              <a:rPr lang="zh-CN" altLang="en-US" sz="3600" b="1" dirty="0">
                <a:latin typeface="Microsoft YaHei" panose="020B0503020204020204" pitchFamily="34" charset="-122"/>
                <a:ea typeface="Microsoft YaHei" panose="020B0503020204020204" pitchFamily="34" charset="-122"/>
              </a:rPr>
              <a:t>从自然科学证据</a:t>
            </a:r>
            <a:endParaRPr lang="en-US" altLang="zh-CN" sz="3600" b="1" dirty="0">
              <a:latin typeface="Microsoft YaHei" panose="020B0503020204020204" pitchFamily="34" charset="-122"/>
              <a:ea typeface="Microsoft YaHei" panose="020B0503020204020204" pitchFamily="34" charset="-122"/>
            </a:endParaRPr>
          </a:p>
          <a:p>
            <a:pPr algn="ctr">
              <a:lnSpc>
                <a:spcPts val="4520"/>
              </a:lnSpc>
            </a:pPr>
            <a:r>
              <a:rPr lang="zh-CN" altLang="en-US" sz="3600" b="1" dirty="0">
                <a:latin typeface="Microsoft YaHei" panose="020B0503020204020204" pitchFamily="34" charset="-122"/>
                <a:ea typeface="Microsoft YaHei" panose="020B0503020204020204" pitchFamily="34" charset="-122"/>
              </a:rPr>
              <a:t>讲地球的年龄</a:t>
            </a:r>
            <a:endParaRPr lang="en-US" altLang="zh-CN" sz="3600" b="1"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1E56945C-9B88-A446-90B8-0D2E8D5AFEC4}"/>
              </a:ext>
            </a:extLst>
          </p:cNvPr>
          <p:cNvSpPr txBox="1">
            <a:spLocks/>
          </p:cNvSpPr>
          <p:nvPr/>
        </p:nvSpPr>
        <p:spPr>
          <a:xfrm>
            <a:off x="274213" y="370236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080"/>
              </a:lnSpc>
            </a:pPr>
            <a:r>
              <a:rPr lang="zh-CN" altLang="en-US" sz="2400" b="1" dirty="0">
                <a:latin typeface="Microsoft YaHei" panose="020B0503020204020204" pitchFamily="34" charset="-122"/>
                <a:ea typeface="Microsoft YaHei" panose="020B0503020204020204" pitchFamily="34" charset="-122"/>
              </a:rPr>
              <a:t>出埃及记</a:t>
            </a:r>
            <a:r>
              <a:rPr lang="en-US" altLang="zh-CN" sz="2400" b="1" dirty="0">
                <a:latin typeface="Microsoft YaHei" panose="020B0503020204020204" pitchFamily="34" charset="-122"/>
                <a:ea typeface="Microsoft YaHei" panose="020B0503020204020204" pitchFamily="34" charset="-122"/>
              </a:rPr>
              <a:t>20:11</a:t>
            </a:r>
          </a:p>
          <a:p>
            <a:pPr algn="ctr">
              <a:lnSpc>
                <a:spcPts val="30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14</a:t>
            </a:r>
            <a:r>
              <a:rPr lang="zh-CN" altLang="en-US" sz="2400" b="1" dirty="0">
                <a:latin typeface="Microsoft YaHei" panose="020B0503020204020204" pitchFamily="34" charset="-122"/>
                <a:ea typeface="Microsoft YaHei" panose="020B0503020204020204" pitchFamily="34" charset="-122"/>
              </a:rPr>
              <a:t>课</a:t>
            </a:r>
          </a:p>
        </p:txBody>
      </p:sp>
      <p:grpSp>
        <p:nvGrpSpPr>
          <p:cNvPr id="2" name="组合 1">
            <a:extLst>
              <a:ext uri="{FF2B5EF4-FFF2-40B4-BE49-F238E27FC236}">
                <a16:creationId xmlns:a16="http://schemas.microsoft.com/office/drawing/2014/main" id="{A7079A71-4136-366E-47AE-613C4059468F}"/>
              </a:ext>
            </a:extLst>
          </p:cNvPr>
          <p:cNvGrpSpPr/>
          <p:nvPr/>
        </p:nvGrpSpPr>
        <p:grpSpPr>
          <a:xfrm>
            <a:off x="146958" y="1807574"/>
            <a:ext cx="3674398" cy="3169388"/>
            <a:chOff x="146958" y="1807574"/>
            <a:chExt cx="3674398" cy="3169388"/>
          </a:xfrm>
        </p:grpSpPr>
        <p:pic>
          <p:nvPicPr>
            <p:cNvPr id="3" name="图片 2">
              <a:extLst>
                <a:ext uri="{FF2B5EF4-FFF2-40B4-BE49-F238E27FC236}">
                  <a16:creationId xmlns:a16="http://schemas.microsoft.com/office/drawing/2014/main" id="{9C7B5EF5-D8DF-8630-7D0F-6029C77D76FC}"/>
                </a:ext>
              </a:extLst>
            </p:cNvPr>
            <p:cNvPicPr>
              <a:picLocks noChangeAspect="1"/>
            </p:cNvPicPr>
            <p:nvPr/>
          </p:nvPicPr>
          <p:blipFill rotWithShape="1">
            <a:blip r:embed="rId4">
              <a:alphaModFix amt="85000"/>
            </a:blip>
            <a:srcRect l="17233" t="21332" r="20655" b="21334"/>
            <a:stretch/>
          </p:blipFill>
          <p:spPr>
            <a:xfrm>
              <a:off x="2903202" y="4259137"/>
              <a:ext cx="918154" cy="717825"/>
            </a:xfrm>
            <a:prstGeom prst="rect">
              <a:avLst/>
            </a:prstGeom>
          </p:spPr>
        </p:pic>
        <p:pic>
          <p:nvPicPr>
            <p:cNvPr id="4" name="图片 3">
              <a:extLst>
                <a:ext uri="{FF2B5EF4-FFF2-40B4-BE49-F238E27FC236}">
                  <a16:creationId xmlns:a16="http://schemas.microsoft.com/office/drawing/2014/main" id="{F079DDD3-4E97-7A77-1E56-5918D37554C2}"/>
                </a:ext>
              </a:extLst>
            </p:cNvPr>
            <p:cNvPicPr>
              <a:picLocks noChangeAspect="1"/>
            </p:cNvPicPr>
            <p:nvPr/>
          </p:nvPicPr>
          <p:blipFill rotWithShape="1">
            <a:blip r:embed="rId4">
              <a:alphaModFix amt="85000"/>
            </a:blip>
            <a:srcRect l="17233" t="21332" r="20655" b="21334"/>
            <a:stretch/>
          </p:blipFill>
          <p:spPr>
            <a:xfrm rot="10800000">
              <a:off x="146958" y="1807574"/>
              <a:ext cx="918154" cy="717825"/>
            </a:xfrm>
            <a:prstGeom prst="rect">
              <a:avLst/>
            </a:prstGeom>
          </p:spPr>
        </p:pic>
        <p:grpSp>
          <p:nvGrpSpPr>
            <p:cNvPr id="8" name="组合 7">
              <a:extLst>
                <a:ext uri="{FF2B5EF4-FFF2-40B4-BE49-F238E27FC236}">
                  <a16:creationId xmlns:a16="http://schemas.microsoft.com/office/drawing/2014/main" id="{C6B21F5E-6D40-5F1D-30B2-B69DE9DE200B}"/>
                </a:ext>
              </a:extLst>
            </p:cNvPr>
            <p:cNvGrpSpPr/>
            <p:nvPr/>
          </p:nvGrpSpPr>
          <p:grpSpPr>
            <a:xfrm>
              <a:off x="1024689" y="2080168"/>
              <a:ext cx="2684717" cy="2391643"/>
              <a:chOff x="6224954" y="1265960"/>
              <a:chExt cx="2684717" cy="2391643"/>
            </a:xfrm>
          </p:grpSpPr>
          <p:cxnSp>
            <p:nvCxnSpPr>
              <p:cNvPr id="12" name="直线连接符 11">
                <a:extLst>
                  <a:ext uri="{FF2B5EF4-FFF2-40B4-BE49-F238E27FC236}">
                    <a16:creationId xmlns:a16="http://schemas.microsoft.com/office/drawing/2014/main" id="{E9A6F231-7CEB-94B8-B526-E338082F6BAB}"/>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E134AC15-4E3F-FABD-F399-B08836F3C5B4}"/>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82758EF0-63F7-33C1-9900-5216F9FEFDAC}"/>
                </a:ext>
              </a:extLst>
            </p:cNvPr>
            <p:cNvGrpSpPr/>
            <p:nvPr/>
          </p:nvGrpSpPr>
          <p:grpSpPr>
            <a:xfrm rot="10800000">
              <a:off x="274214" y="2342012"/>
              <a:ext cx="2684717" cy="2422873"/>
              <a:chOff x="6224954" y="1265960"/>
              <a:chExt cx="2684717" cy="2422873"/>
            </a:xfrm>
          </p:grpSpPr>
          <p:cxnSp>
            <p:nvCxnSpPr>
              <p:cNvPr id="10" name="直线连接符 9">
                <a:extLst>
                  <a:ext uri="{FF2B5EF4-FFF2-40B4-BE49-F238E27FC236}">
                    <a16:creationId xmlns:a16="http://schemas.microsoft.com/office/drawing/2014/main" id="{3C28A504-4749-D337-44B9-B8F6638BE311}"/>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563B5689-18FE-6123-CF2D-02685945B113}"/>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3964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标题 1"/>
          <p:cNvSpPr txBox="1"/>
          <p:nvPr/>
        </p:nvSpPr>
        <p:spPr bwMode="auto">
          <a:xfrm>
            <a:off x="1410894" y="1017986"/>
            <a:ext cx="637579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2700" b="1">
              <a:solidFill>
                <a:srgbClr val="002060"/>
              </a:solidFill>
              <a:latin typeface="微软雅黑" panose="020B0503020204020204" pitchFamily="34" charset="-122"/>
              <a:ea typeface="微软雅黑" panose="020B0503020204020204" pitchFamily="34" charset="-122"/>
            </a:endParaRPr>
          </a:p>
        </p:txBody>
      </p:sp>
      <p:sp>
        <p:nvSpPr>
          <p:cNvPr id="5" name="标题 4">
            <a:extLst>
              <a:ext uri="{FF2B5EF4-FFF2-40B4-BE49-F238E27FC236}">
                <a16:creationId xmlns:a16="http://schemas.microsoft.com/office/drawing/2014/main" id="{2BBBF976-A2C3-7E49-BB04-A05E0D02037C}"/>
              </a:ext>
            </a:extLst>
          </p:cNvPr>
          <p:cNvSpPr>
            <a:spLocks noGrp="1"/>
          </p:cNvSpPr>
          <p:nvPr>
            <p:ph type="title"/>
          </p:nvPr>
        </p:nvSpPr>
        <p:spPr/>
        <p:txBody>
          <a:bodyPr/>
          <a:lstStyle/>
          <a:p>
            <a:r>
              <a:rPr lang="zh-CN" altLang="en-US" dirty="0"/>
              <a:t>科学家在恐龙的骨头里发现了什么？</a:t>
            </a:r>
          </a:p>
        </p:txBody>
      </p:sp>
      <p:pic>
        <p:nvPicPr>
          <p:cNvPr id="2" name="恐龙的软组织 慢版">
            <a:hlinkClick r:id="" action="ppaction://media"/>
            <a:extLst>
              <a:ext uri="{FF2B5EF4-FFF2-40B4-BE49-F238E27FC236}">
                <a16:creationId xmlns:a16="http://schemas.microsoft.com/office/drawing/2014/main" id="{B66334ED-777B-9E5B-B26C-4BF3F5DA4A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Tree>
    <p:extLst>
      <p:ext uri="{BB962C8B-B14F-4D97-AF65-F5344CB8AC3E}">
        <p14:creationId xmlns:p14="http://schemas.microsoft.com/office/powerpoint/2010/main" val="4049129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低可信度描述已自动生成">
            <a:extLst>
              <a:ext uri="{FF2B5EF4-FFF2-40B4-BE49-F238E27FC236}">
                <a16:creationId xmlns:a16="http://schemas.microsoft.com/office/drawing/2014/main" id="{3ED6909F-776B-4EEC-E11D-011E6D8C97CE}"/>
              </a:ext>
            </a:extLst>
          </p:cNvPr>
          <p:cNvPicPr>
            <a:picLocks noChangeAspect="1"/>
          </p:cNvPicPr>
          <p:nvPr/>
        </p:nvPicPr>
        <p:blipFill>
          <a:blip r:embed="rId3"/>
          <a:stretch>
            <a:fillRect/>
          </a:stretch>
        </p:blipFill>
        <p:spPr>
          <a:xfrm>
            <a:off x="14671" y="3928480"/>
            <a:ext cx="4500706" cy="2107474"/>
          </a:xfrm>
          <a:prstGeom prst="rect">
            <a:avLst/>
          </a:prstGeom>
        </p:spPr>
      </p:pic>
      <p:sp>
        <p:nvSpPr>
          <p:cNvPr id="4" name="标题 4">
            <a:extLst>
              <a:ext uri="{FF2B5EF4-FFF2-40B4-BE49-F238E27FC236}">
                <a16:creationId xmlns:a16="http://schemas.microsoft.com/office/drawing/2014/main" id="{43601A64-73D5-5B06-5B07-06E18BE72A10}"/>
              </a:ext>
            </a:extLst>
          </p:cNvPr>
          <p:cNvSpPr>
            <a:spLocks noGrp="1"/>
          </p:cNvSpPr>
          <p:nvPr>
            <p:ph type="title"/>
          </p:nvPr>
        </p:nvSpPr>
        <p:spPr>
          <a:xfrm>
            <a:off x="0" y="362750"/>
            <a:ext cx="9144000" cy="1325563"/>
          </a:xfrm>
        </p:spPr>
        <p:txBody>
          <a:bodyPr/>
          <a:lstStyle/>
          <a:p>
            <a:pPr>
              <a:lnSpc>
                <a:spcPct val="150000"/>
              </a:lnSpc>
            </a:pPr>
            <a:r>
              <a:rPr lang="zh-CN" altLang="en-US" dirty="0"/>
              <a:t>恐龙的骨头里发现了什么？</a:t>
            </a:r>
          </a:p>
        </p:txBody>
      </p:sp>
      <p:sp>
        <p:nvSpPr>
          <p:cNvPr id="5" name="文本框 4">
            <a:extLst>
              <a:ext uri="{FF2B5EF4-FFF2-40B4-BE49-F238E27FC236}">
                <a16:creationId xmlns:a16="http://schemas.microsoft.com/office/drawing/2014/main" id="{4EF9C1F1-7631-BB5D-188A-4D537A625D39}"/>
              </a:ext>
            </a:extLst>
          </p:cNvPr>
          <p:cNvSpPr txBox="1"/>
          <p:nvPr/>
        </p:nvSpPr>
        <p:spPr>
          <a:xfrm>
            <a:off x="1131312" y="2386232"/>
            <a:ext cx="7370194" cy="543290"/>
          </a:xfrm>
          <a:prstGeom prst="rect">
            <a:avLst/>
          </a:prstGeom>
          <a:noFill/>
        </p:spPr>
        <p:txBody>
          <a:bodyPr wrap="square" rtlCol="0">
            <a:spAutoFit/>
          </a:bodyPr>
          <a:lstStyle/>
          <a:p>
            <a:pPr>
              <a:lnSpc>
                <a:spcPts val="3840"/>
              </a:lnSpc>
              <a:spcBef>
                <a:spcPts val="1200"/>
              </a:spcBef>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科学家在恐龙骨头里发现了</a:t>
            </a:r>
            <a:r>
              <a:rPr lang="zh-CN" altLang="en-US" sz="28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p>
        </p:txBody>
      </p:sp>
      <p:sp>
        <p:nvSpPr>
          <p:cNvPr id="6" name="文本框 5">
            <a:extLst>
              <a:ext uri="{FF2B5EF4-FFF2-40B4-BE49-F238E27FC236}">
                <a16:creationId xmlns:a16="http://schemas.microsoft.com/office/drawing/2014/main" id="{33FBE172-7038-CC1F-B0BA-9391C81B1718}"/>
              </a:ext>
            </a:extLst>
          </p:cNvPr>
          <p:cNvSpPr txBox="1"/>
          <p:nvPr/>
        </p:nvSpPr>
        <p:spPr>
          <a:xfrm>
            <a:off x="5643505" y="2355147"/>
            <a:ext cx="1339051" cy="543290"/>
          </a:xfrm>
          <a:prstGeom prst="rect">
            <a:avLst/>
          </a:prstGeom>
          <a:noFill/>
        </p:spPr>
        <p:txBody>
          <a:bodyPr wrap="square" rtlCol="0">
            <a:spAutoFit/>
          </a:bodyPr>
          <a:lstStyle/>
          <a:p>
            <a:pPr>
              <a:lnSpc>
                <a:spcPts val="3840"/>
              </a:lnSpc>
              <a:spcBef>
                <a:spcPts val="1200"/>
              </a:spcBef>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软组织</a:t>
            </a:r>
          </a:p>
        </p:txBody>
      </p:sp>
      <p:grpSp>
        <p:nvGrpSpPr>
          <p:cNvPr id="9" name="组合 8">
            <a:extLst>
              <a:ext uri="{FF2B5EF4-FFF2-40B4-BE49-F238E27FC236}">
                <a16:creationId xmlns:a16="http://schemas.microsoft.com/office/drawing/2014/main" id="{97FAAE83-1A8D-6099-92FB-6680C5839DE2}"/>
              </a:ext>
            </a:extLst>
          </p:cNvPr>
          <p:cNvGrpSpPr/>
          <p:nvPr/>
        </p:nvGrpSpPr>
        <p:grpSpPr>
          <a:xfrm>
            <a:off x="4515377" y="3910179"/>
            <a:ext cx="5181480" cy="2104205"/>
            <a:chOff x="8249004" y="2077445"/>
            <a:chExt cx="4210670" cy="1709958"/>
          </a:xfrm>
        </p:grpSpPr>
        <p:pic>
          <p:nvPicPr>
            <p:cNvPr id="10" name="Picture 1" descr="Dino microscopic structures looks like red blood cells cd be squeezed out 65myr schwietzer">
              <a:extLst>
                <a:ext uri="{FF2B5EF4-FFF2-40B4-BE49-F238E27FC236}">
                  <a16:creationId xmlns:a16="http://schemas.microsoft.com/office/drawing/2014/main" id="{DE5BF528-072F-E234-A870-AE602BFF0720}"/>
                </a:ext>
              </a:extLst>
            </p:cNvPr>
            <p:cNvPicPr>
              <a:picLocks noChangeAspect="1" noChangeArrowheads="1"/>
            </p:cNvPicPr>
            <p:nvPr/>
          </p:nvPicPr>
          <p:blipFill>
            <a:blip r:embed="rId4" cstate="print"/>
            <a:srcRect/>
            <a:stretch>
              <a:fillRect/>
            </a:stretch>
          </p:blipFill>
          <p:spPr bwMode="auto">
            <a:xfrm>
              <a:off x="8249004" y="2077445"/>
              <a:ext cx="3754259" cy="1709958"/>
            </a:xfrm>
            <a:prstGeom prst="rect">
              <a:avLst/>
            </a:prstGeom>
            <a:noFill/>
            <a:ln w="19050">
              <a:solidFill>
                <a:schemeClr val="bg1"/>
              </a:solidFill>
              <a:miter lim="800000"/>
              <a:headEnd/>
              <a:tailEnd/>
            </a:ln>
          </p:spPr>
        </p:pic>
        <p:sp>
          <p:nvSpPr>
            <p:cNvPr id="11" name="TextBox 9">
              <a:extLst>
                <a:ext uri="{FF2B5EF4-FFF2-40B4-BE49-F238E27FC236}">
                  <a16:creationId xmlns:a16="http://schemas.microsoft.com/office/drawing/2014/main" id="{43C75D60-A7D2-41C3-FD68-CAC4ACF735B8}"/>
                </a:ext>
              </a:extLst>
            </p:cNvPr>
            <p:cNvSpPr txBox="1"/>
            <p:nvPr/>
          </p:nvSpPr>
          <p:spPr>
            <a:xfrm>
              <a:off x="9040165" y="3384975"/>
              <a:ext cx="1213763" cy="375167"/>
            </a:xfrm>
            <a:prstGeom prst="rect">
              <a:avLst/>
            </a:prstGeom>
            <a:noFill/>
            <a:ln w="19050">
              <a:noFill/>
              <a:prstDash val="dash"/>
            </a:ln>
          </p:spPr>
          <p:txBody>
            <a:bodyPr wrap="square" rtlCol="0">
              <a:spAutoFit/>
            </a:bodyPr>
            <a:lstStyle/>
            <a:p>
              <a:pPr algn="ct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血管</a:t>
              </a:r>
            </a:p>
          </p:txBody>
        </p:sp>
        <p:sp>
          <p:nvSpPr>
            <p:cNvPr id="12" name="TextBox 10">
              <a:extLst>
                <a:ext uri="{FF2B5EF4-FFF2-40B4-BE49-F238E27FC236}">
                  <a16:creationId xmlns:a16="http://schemas.microsoft.com/office/drawing/2014/main" id="{D1625358-E83E-9B69-4FB3-4966A36DC047}"/>
                </a:ext>
              </a:extLst>
            </p:cNvPr>
            <p:cNvSpPr txBox="1"/>
            <p:nvPr/>
          </p:nvSpPr>
          <p:spPr>
            <a:xfrm>
              <a:off x="10488845" y="2109207"/>
              <a:ext cx="1970829" cy="375167"/>
            </a:xfrm>
            <a:prstGeom prst="rect">
              <a:avLst/>
            </a:prstGeom>
            <a:noFill/>
            <a:ln w="19050">
              <a:noFill/>
              <a:prstDash val="dash"/>
            </a:ln>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红血球</a:t>
              </a:r>
            </a:p>
          </p:txBody>
        </p:sp>
      </p:grpSp>
      <p:sp>
        <p:nvSpPr>
          <p:cNvPr id="13" name="文本框 12">
            <a:extLst>
              <a:ext uri="{FF2B5EF4-FFF2-40B4-BE49-F238E27FC236}">
                <a16:creationId xmlns:a16="http://schemas.microsoft.com/office/drawing/2014/main" id="{4417ABD1-0EC5-BB81-51E5-BFBA04683228}"/>
              </a:ext>
            </a:extLst>
          </p:cNvPr>
          <p:cNvSpPr txBox="1"/>
          <p:nvPr/>
        </p:nvSpPr>
        <p:spPr>
          <a:xfrm>
            <a:off x="1131312" y="2865585"/>
            <a:ext cx="6338454" cy="662554"/>
          </a:xfrm>
          <a:prstGeom prst="rect">
            <a:avLst/>
          </a:prstGeom>
          <a:noFill/>
        </p:spPr>
        <p:txBody>
          <a:bodyPr wrap="square">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其中有血管、红血球等。</a:t>
            </a:r>
          </a:p>
        </p:txBody>
      </p:sp>
    </p:spTree>
    <p:extLst>
      <p:ext uri="{BB962C8B-B14F-4D97-AF65-F5344CB8AC3E}">
        <p14:creationId xmlns:p14="http://schemas.microsoft.com/office/powerpoint/2010/main" val="8431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a:extLst>
              <a:ext uri="{FF2B5EF4-FFF2-40B4-BE49-F238E27FC236}">
                <a16:creationId xmlns:a16="http://schemas.microsoft.com/office/drawing/2014/main" id="{43601A64-73D5-5B06-5B07-06E18BE72A10}"/>
              </a:ext>
            </a:extLst>
          </p:cNvPr>
          <p:cNvSpPr>
            <a:spLocks noGrp="1"/>
          </p:cNvSpPr>
          <p:nvPr>
            <p:ph type="title"/>
          </p:nvPr>
        </p:nvSpPr>
        <p:spPr/>
        <p:txBody>
          <a:bodyPr/>
          <a:lstStyle/>
          <a:p>
            <a:pPr>
              <a:lnSpc>
                <a:spcPct val="100000"/>
              </a:lnSpc>
            </a:pPr>
            <a:r>
              <a:rPr lang="zh-CN" altLang="en-US" dirty="0"/>
              <a:t>软组织极容易降解</a:t>
            </a:r>
          </a:p>
        </p:txBody>
      </p:sp>
      <p:sp>
        <p:nvSpPr>
          <p:cNvPr id="5" name="文本框 4">
            <a:extLst>
              <a:ext uri="{FF2B5EF4-FFF2-40B4-BE49-F238E27FC236}">
                <a16:creationId xmlns:a16="http://schemas.microsoft.com/office/drawing/2014/main" id="{4EF9C1F1-7631-BB5D-188A-4D537A625D39}"/>
              </a:ext>
            </a:extLst>
          </p:cNvPr>
          <p:cNvSpPr txBox="1"/>
          <p:nvPr/>
        </p:nvSpPr>
        <p:spPr>
          <a:xfrm>
            <a:off x="832410" y="2611476"/>
            <a:ext cx="3982164" cy="1825693"/>
          </a:xfrm>
          <a:prstGeom prst="rect">
            <a:avLst/>
          </a:prstGeom>
          <a:noFill/>
        </p:spPr>
        <p:txBody>
          <a:bodyPr wrap="square" rtlCol="0">
            <a:spAutoFit/>
          </a:bodyPr>
          <a:lstStyle/>
          <a:p>
            <a:pPr>
              <a:lnSpc>
                <a:spcPts val="3840"/>
              </a:lnSpc>
              <a:spcBef>
                <a:spcPts val="1200"/>
              </a:spcBef>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软组织极容易降解：</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40"/>
              </a:lnSpc>
              <a:spcBef>
                <a:spcPts val="1200"/>
              </a:spcBef>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血管变干变脆</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40"/>
              </a:lnSpc>
              <a:spcBef>
                <a:spcPts val="1200"/>
              </a:spcBef>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红血球会消失</a:t>
            </a:r>
          </a:p>
        </p:txBody>
      </p:sp>
      <p:grpSp>
        <p:nvGrpSpPr>
          <p:cNvPr id="9" name="组合 8">
            <a:extLst>
              <a:ext uri="{FF2B5EF4-FFF2-40B4-BE49-F238E27FC236}">
                <a16:creationId xmlns:a16="http://schemas.microsoft.com/office/drawing/2014/main" id="{97FAAE83-1A8D-6099-92FB-6680C5839DE2}"/>
              </a:ext>
            </a:extLst>
          </p:cNvPr>
          <p:cNvGrpSpPr/>
          <p:nvPr/>
        </p:nvGrpSpPr>
        <p:grpSpPr>
          <a:xfrm>
            <a:off x="4796331" y="2615871"/>
            <a:ext cx="3714784" cy="1691978"/>
            <a:chOff x="8249004" y="2077445"/>
            <a:chExt cx="3754259" cy="1709958"/>
          </a:xfrm>
        </p:grpSpPr>
        <p:pic>
          <p:nvPicPr>
            <p:cNvPr id="10" name="Picture 1" descr="Dino microscopic structures looks like red blood cells cd be squeezed out 65myr schwietzer">
              <a:extLst>
                <a:ext uri="{FF2B5EF4-FFF2-40B4-BE49-F238E27FC236}">
                  <a16:creationId xmlns:a16="http://schemas.microsoft.com/office/drawing/2014/main" id="{DE5BF528-072F-E234-A870-AE602BFF0720}"/>
                </a:ext>
              </a:extLst>
            </p:cNvPr>
            <p:cNvPicPr>
              <a:picLocks noChangeAspect="1" noChangeArrowheads="1"/>
            </p:cNvPicPr>
            <p:nvPr/>
          </p:nvPicPr>
          <p:blipFill>
            <a:blip r:embed="rId3" cstate="print"/>
            <a:srcRect/>
            <a:stretch>
              <a:fillRect/>
            </a:stretch>
          </p:blipFill>
          <p:spPr bwMode="auto">
            <a:xfrm>
              <a:off x="8249004" y="2077445"/>
              <a:ext cx="3754259" cy="1709958"/>
            </a:xfrm>
            <a:prstGeom prst="rect">
              <a:avLst/>
            </a:prstGeom>
            <a:noFill/>
            <a:ln w="19050">
              <a:solidFill>
                <a:schemeClr val="bg1"/>
              </a:solidFill>
              <a:miter lim="800000"/>
              <a:headEnd/>
              <a:tailEnd/>
            </a:ln>
          </p:spPr>
        </p:pic>
        <p:sp>
          <p:nvSpPr>
            <p:cNvPr id="11" name="TextBox 9">
              <a:extLst>
                <a:ext uri="{FF2B5EF4-FFF2-40B4-BE49-F238E27FC236}">
                  <a16:creationId xmlns:a16="http://schemas.microsoft.com/office/drawing/2014/main" id="{43C75D60-A7D2-41C3-FD68-CAC4ACF735B8}"/>
                </a:ext>
              </a:extLst>
            </p:cNvPr>
            <p:cNvSpPr txBox="1"/>
            <p:nvPr/>
          </p:nvSpPr>
          <p:spPr>
            <a:xfrm>
              <a:off x="9040165" y="3245048"/>
              <a:ext cx="1213763" cy="466571"/>
            </a:xfrm>
            <a:prstGeom prst="rect">
              <a:avLst/>
            </a:prstGeom>
            <a:noFill/>
            <a:ln w="19050">
              <a:noFill/>
              <a:prstDash val="dash"/>
            </a:ln>
          </p:spPr>
          <p:txBody>
            <a:bodyPr wrap="square" rtlCol="0">
              <a:spAutoFit/>
            </a:bodyPr>
            <a:lstStyle/>
            <a:p>
              <a:pPr algn="ct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血管</a:t>
              </a:r>
            </a:p>
          </p:txBody>
        </p:sp>
      </p:grpSp>
      <p:sp>
        <p:nvSpPr>
          <p:cNvPr id="2" name="文本框 1">
            <a:extLst>
              <a:ext uri="{FF2B5EF4-FFF2-40B4-BE49-F238E27FC236}">
                <a16:creationId xmlns:a16="http://schemas.microsoft.com/office/drawing/2014/main" id="{BC53ED4E-559A-B6EB-E834-09436726B84A}"/>
              </a:ext>
            </a:extLst>
          </p:cNvPr>
          <p:cNvSpPr txBox="1"/>
          <p:nvPr/>
        </p:nvSpPr>
        <p:spPr>
          <a:xfrm>
            <a:off x="632885" y="4749214"/>
            <a:ext cx="3982164" cy="1030603"/>
          </a:xfrm>
          <a:prstGeom prst="rect">
            <a:avLst/>
          </a:prstGeom>
          <a:noFill/>
        </p:spPr>
        <p:txBody>
          <a:bodyPr wrap="square" rtlCol="0">
            <a:spAutoFit/>
          </a:bodyPr>
          <a:lstStyle/>
          <a:p>
            <a:pPr>
              <a:lnSpc>
                <a:spcPts val="3840"/>
              </a:lnSpc>
              <a:spcBef>
                <a:spcPts val="1200"/>
              </a:spcBef>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如果恐龙在</a:t>
            </a:r>
            <a:r>
              <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6500</a:t>
            </a: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万年前死亡，软组织早已消失。</a:t>
            </a:r>
          </a:p>
        </p:txBody>
      </p:sp>
      <p:sp>
        <p:nvSpPr>
          <p:cNvPr id="3" name="TextBox 10">
            <a:extLst>
              <a:ext uri="{FF2B5EF4-FFF2-40B4-BE49-F238E27FC236}">
                <a16:creationId xmlns:a16="http://schemas.microsoft.com/office/drawing/2014/main" id="{EBEF86BF-6B60-C691-6700-9C97093E973D}"/>
              </a:ext>
            </a:extLst>
          </p:cNvPr>
          <p:cNvSpPr txBox="1"/>
          <p:nvPr/>
        </p:nvSpPr>
        <p:spPr>
          <a:xfrm>
            <a:off x="7351294" y="2674741"/>
            <a:ext cx="1159821" cy="461665"/>
          </a:xfrm>
          <a:prstGeom prst="rect">
            <a:avLst/>
          </a:prstGeom>
          <a:noFill/>
          <a:ln w="19050">
            <a:noFill/>
            <a:prstDash val="dash"/>
          </a:ln>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红血球</a:t>
            </a:r>
          </a:p>
        </p:txBody>
      </p:sp>
      <p:pic>
        <p:nvPicPr>
          <p:cNvPr id="6" name="图片 5" descr="卡通人物&#10;&#10;低可信度描述已自动生成">
            <a:extLst>
              <a:ext uri="{FF2B5EF4-FFF2-40B4-BE49-F238E27FC236}">
                <a16:creationId xmlns:a16="http://schemas.microsoft.com/office/drawing/2014/main" id="{86317E03-699C-B4F2-E465-94B8398178D9}"/>
              </a:ext>
            </a:extLst>
          </p:cNvPr>
          <p:cNvPicPr>
            <a:picLocks noChangeAspect="1"/>
          </p:cNvPicPr>
          <p:nvPr/>
        </p:nvPicPr>
        <p:blipFill>
          <a:blip r:embed="rId4"/>
          <a:stretch>
            <a:fillRect/>
          </a:stretch>
        </p:blipFill>
        <p:spPr>
          <a:xfrm>
            <a:off x="4814574" y="4366719"/>
            <a:ext cx="3696541" cy="1730920"/>
          </a:xfrm>
          <a:prstGeom prst="rect">
            <a:avLst/>
          </a:prstGeom>
        </p:spPr>
      </p:pic>
    </p:spTree>
    <p:extLst>
      <p:ext uri="{BB962C8B-B14F-4D97-AF65-F5344CB8AC3E}">
        <p14:creationId xmlns:p14="http://schemas.microsoft.com/office/powerpoint/2010/main" val="9519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6735EF-4C58-97C7-1DE5-5154CE27FAF8}"/>
              </a:ext>
            </a:extLst>
          </p:cNvPr>
          <p:cNvSpPr>
            <a:spLocks noGrp="1"/>
          </p:cNvSpPr>
          <p:nvPr>
            <p:ph type="title"/>
          </p:nvPr>
        </p:nvSpPr>
        <p:spPr/>
        <p:txBody>
          <a:bodyPr/>
          <a:lstStyle/>
          <a:p>
            <a:pPr>
              <a:lnSpc>
                <a:spcPct val="100000"/>
              </a:lnSpc>
            </a:pPr>
            <a:r>
              <a:rPr lang="zh-CN" altLang="en-US" dirty="0"/>
              <a:t>鸭嘴龙化石中发现骨胶原蛋白质</a:t>
            </a:r>
          </a:p>
        </p:txBody>
      </p:sp>
      <p:pic>
        <p:nvPicPr>
          <p:cNvPr id="3" name="Picture 1" descr="G:\永基工作\大叔ppt\图片素材\ajhkgl.jpg">
            <a:extLst>
              <a:ext uri="{FF2B5EF4-FFF2-40B4-BE49-F238E27FC236}">
                <a16:creationId xmlns:a16="http://schemas.microsoft.com/office/drawing/2014/main" id="{63AFF985-AF0D-4E00-8B80-5BD8FDA2C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58519" y="2092073"/>
            <a:ext cx="2931429" cy="418969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EAA7A58B-7705-7BFC-37C3-5A7F233B8438}"/>
              </a:ext>
            </a:extLst>
          </p:cNvPr>
          <p:cNvSpPr txBox="1"/>
          <p:nvPr/>
        </p:nvSpPr>
        <p:spPr>
          <a:xfrm>
            <a:off x="3898231" y="2712866"/>
            <a:ext cx="4824663" cy="662554"/>
          </a:xfrm>
          <a:prstGeom prst="rect">
            <a:avLst/>
          </a:prstGeom>
          <a:noFill/>
        </p:spPr>
        <p:txBody>
          <a:bodyPr wrap="square">
            <a:spAutoFit/>
          </a:bodyPr>
          <a:lstStyle/>
          <a:p>
            <a:pPr>
              <a:lnSpc>
                <a:spcPct val="150000"/>
              </a:lnSpc>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声称是</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8</a:t>
            </a:r>
            <a:r>
              <a:rPr lang="zh-CN"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千万年</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前的鸭嘴龙</a:t>
            </a:r>
            <a:endParaRPr lang="zh-CN" altLang="en-US" sz="28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5DAA60B4-BF6D-2E9D-57DE-D897B26BE7EC}"/>
              </a:ext>
            </a:extLst>
          </p:cNvPr>
          <p:cNvSpPr txBox="1"/>
          <p:nvPr/>
        </p:nvSpPr>
        <p:spPr>
          <a:xfrm>
            <a:off x="3898231" y="4531395"/>
            <a:ext cx="4824663" cy="1053045"/>
          </a:xfrm>
          <a:prstGeom prst="rect">
            <a:avLst/>
          </a:prstGeom>
          <a:noFill/>
        </p:spPr>
        <p:txBody>
          <a:bodyPr wrap="square">
            <a:spAutoFit/>
          </a:bodyPr>
          <a:lstStyle/>
          <a:p>
            <a:pPr>
              <a:lnSpc>
                <a:spcPts val="3860"/>
              </a:lnSpc>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骨头化石中被发现</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defRPr/>
            </a:pP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骨胶原蛋白质</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0774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6735EF-4C58-97C7-1DE5-5154CE27FAF8}"/>
              </a:ext>
            </a:extLst>
          </p:cNvPr>
          <p:cNvSpPr>
            <a:spLocks noGrp="1"/>
          </p:cNvSpPr>
          <p:nvPr>
            <p:ph type="title"/>
          </p:nvPr>
        </p:nvSpPr>
        <p:spPr>
          <a:xfrm>
            <a:off x="0" y="254776"/>
            <a:ext cx="9144000" cy="1325563"/>
          </a:xfrm>
        </p:spPr>
        <p:txBody>
          <a:bodyPr/>
          <a:lstStyle/>
          <a:p>
            <a:pPr>
              <a:lnSpc>
                <a:spcPct val="150000"/>
              </a:lnSpc>
            </a:pPr>
            <a:r>
              <a:rPr lang="zh-CN" altLang="en-US" dirty="0">
                <a:latin typeface="微软雅黑" panose="020B0503020204020204" pitchFamily="34" charset="-122"/>
                <a:ea typeface="微软雅黑" panose="020B0503020204020204" pitchFamily="34" charset="-122"/>
                <a:cs typeface="Arial" panose="020B0604020202020204" pitchFamily="34" charset="0"/>
              </a:rPr>
              <a:t>根据骨胶原蛋白的降解速度</a:t>
            </a:r>
            <a:endParaRPr lang="zh-CN" altLang="en-US" sz="36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5DAA60B4-BF6D-2E9D-57DE-D897B26BE7EC}"/>
              </a:ext>
            </a:extLst>
          </p:cNvPr>
          <p:cNvSpPr txBox="1"/>
          <p:nvPr/>
        </p:nvSpPr>
        <p:spPr>
          <a:xfrm>
            <a:off x="1222746" y="4602697"/>
            <a:ext cx="6936207" cy="1553182"/>
          </a:xfrm>
          <a:prstGeom prst="rect">
            <a:avLst/>
          </a:prstGeom>
          <a:noFill/>
        </p:spPr>
        <p:txBody>
          <a:bodyPr wrap="square">
            <a:spAutoFit/>
          </a:bodyPr>
          <a:lstStyle/>
          <a:p>
            <a:pPr marL="457200" indent="-457200">
              <a:lnSpc>
                <a:spcPts val="3860"/>
              </a:lnSpc>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恒温</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270</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万年</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后，就检测不到</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3860"/>
              </a:lnSpc>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恒温</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18</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万年</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后，就检测不到</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3860"/>
              </a:lnSpc>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恒温</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1.5</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万年</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后，就检测不到</a:t>
            </a:r>
            <a:endParaRPr lang="en-US" altLang="zh-CN"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49EA93E3-FA87-DBC5-B77D-D24513BF4E1B}"/>
              </a:ext>
            </a:extLst>
          </p:cNvPr>
          <p:cNvGrpSpPr/>
          <p:nvPr/>
        </p:nvGrpSpPr>
        <p:grpSpPr>
          <a:xfrm>
            <a:off x="1714241" y="1580339"/>
            <a:ext cx="5953215" cy="2809715"/>
            <a:chOff x="1994541" y="1455194"/>
            <a:chExt cx="5953215" cy="2809715"/>
          </a:xfrm>
        </p:grpSpPr>
        <p:pic>
          <p:nvPicPr>
            <p:cNvPr id="11" name="图片 10" descr="水中的倒影&#10;&#10;中度可信度描述已自动生成">
              <a:extLst>
                <a:ext uri="{FF2B5EF4-FFF2-40B4-BE49-F238E27FC236}">
                  <a16:creationId xmlns:a16="http://schemas.microsoft.com/office/drawing/2014/main" id="{11C5C23B-930C-8930-8528-70F20BAA3B73}"/>
                </a:ext>
              </a:extLst>
            </p:cNvPr>
            <p:cNvPicPr>
              <a:picLocks noChangeAspect="1"/>
            </p:cNvPicPr>
            <p:nvPr/>
          </p:nvPicPr>
          <p:blipFill>
            <a:blip r:embed="rId3"/>
            <a:stretch>
              <a:fillRect/>
            </a:stretch>
          </p:blipFill>
          <p:spPr>
            <a:xfrm>
              <a:off x="1994541" y="1455194"/>
              <a:ext cx="2347951" cy="28097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descr="图片包含 室内, 厨房, 建筑, 窗户&#10;&#10;描述已自动生成">
              <a:extLst>
                <a:ext uri="{FF2B5EF4-FFF2-40B4-BE49-F238E27FC236}">
                  <a16:creationId xmlns:a16="http://schemas.microsoft.com/office/drawing/2014/main" id="{5C4F55F8-E657-E6BB-C7DA-DEFE704D10CC}"/>
                </a:ext>
              </a:extLst>
            </p:cNvPr>
            <p:cNvPicPr>
              <a:picLocks noChangeAspect="1"/>
            </p:cNvPicPr>
            <p:nvPr/>
          </p:nvPicPr>
          <p:blipFill rotWithShape="1">
            <a:blip r:embed="rId4"/>
            <a:srcRect r="16189"/>
            <a:stretch/>
          </p:blipFill>
          <p:spPr>
            <a:xfrm>
              <a:off x="4413551" y="1455194"/>
              <a:ext cx="3534205" cy="28097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05164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室内, 厨房, 建筑, 窗户&#10;&#10;描述已自动生成">
            <a:extLst>
              <a:ext uri="{FF2B5EF4-FFF2-40B4-BE49-F238E27FC236}">
                <a16:creationId xmlns:a16="http://schemas.microsoft.com/office/drawing/2014/main" id="{A90D5CC1-63D0-D104-E1B9-F47155205500}"/>
              </a:ext>
            </a:extLst>
          </p:cNvPr>
          <p:cNvPicPr>
            <a:picLocks noChangeAspect="1"/>
          </p:cNvPicPr>
          <p:nvPr/>
        </p:nvPicPr>
        <p:blipFill>
          <a:blip r:embed="rId3"/>
          <a:stretch>
            <a:fillRect/>
          </a:stretch>
        </p:blipFill>
        <p:spPr>
          <a:xfrm>
            <a:off x="519545" y="1457646"/>
            <a:ext cx="8104909" cy="54003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E2C5C55-FC95-2C86-97B2-C1BBB4A7BC44}"/>
              </a:ext>
            </a:extLst>
          </p:cNvPr>
          <p:cNvSpPr>
            <a:spLocks noGrp="1"/>
          </p:cNvSpPr>
          <p:nvPr>
            <p:ph type="title"/>
          </p:nvPr>
        </p:nvSpPr>
        <p:spPr>
          <a:xfrm>
            <a:off x="0" y="550320"/>
            <a:ext cx="7256585" cy="1325563"/>
          </a:xfrm>
        </p:spPr>
        <p:txBody>
          <a:bodyPr/>
          <a:lstStyle/>
          <a:p>
            <a:r>
              <a:rPr lang="zh-CN" altLang="en-US" dirty="0"/>
              <a:t>恐龙会住在实验室里？</a:t>
            </a:r>
          </a:p>
        </p:txBody>
      </p:sp>
      <p:pic>
        <p:nvPicPr>
          <p:cNvPr id="4" name="图片 3" descr="图片包含 动物, 看着, 站, 黑暗&#10;&#10;描述已自动生成">
            <a:extLst>
              <a:ext uri="{FF2B5EF4-FFF2-40B4-BE49-F238E27FC236}">
                <a16:creationId xmlns:a16="http://schemas.microsoft.com/office/drawing/2014/main" id="{23CFA037-704B-9CA1-3A5E-8005DC1267AD}"/>
              </a:ext>
            </a:extLst>
          </p:cNvPr>
          <p:cNvPicPr>
            <a:picLocks noChangeAspect="1"/>
          </p:cNvPicPr>
          <p:nvPr/>
        </p:nvPicPr>
        <p:blipFill>
          <a:blip r:embed="rId4"/>
          <a:stretch>
            <a:fillRect/>
          </a:stretch>
        </p:blipFill>
        <p:spPr>
          <a:xfrm>
            <a:off x="0" y="1603535"/>
            <a:ext cx="6195580" cy="4879975"/>
          </a:xfrm>
          <a:prstGeom prst="rect">
            <a:avLst/>
          </a:prstGeom>
        </p:spPr>
      </p:pic>
      <p:sp>
        <p:nvSpPr>
          <p:cNvPr id="3" name="文本框 2">
            <a:extLst>
              <a:ext uri="{FF2B5EF4-FFF2-40B4-BE49-F238E27FC236}">
                <a16:creationId xmlns:a16="http://schemas.microsoft.com/office/drawing/2014/main" id="{1752731E-58F1-A0F0-3796-F9857D008776}"/>
              </a:ext>
            </a:extLst>
          </p:cNvPr>
          <p:cNvSpPr txBox="1"/>
          <p:nvPr/>
        </p:nvSpPr>
        <p:spPr>
          <a:xfrm>
            <a:off x="5924922" y="483069"/>
            <a:ext cx="2105063" cy="646331"/>
          </a:xfrm>
          <a:prstGeom prst="rect">
            <a:avLst/>
          </a:prstGeom>
          <a:noFill/>
        </p:spPr>
        <p:txBody>
          <a:bodyPr wrap="none" rtlCol="0">
            <a:spAutoFit/>
          </a:bodyPr>
          <a:lstStyle/>
          <a:p>
            <a:r>
              <a:rPr lang="en-US" altLang="zh-CN" sz="3600" b="1" dirty="0">
                <a:solidFill>
                  <a:srgbClr val="FF0000"/>
                </a:solidFill>
                <a:latin typeface="微软雅黑" panose="020B0503020204020204" pitchFamily="34" charset="-122"/>
                <a:ea typeface="微软雅黑" panose="020B0503020204020204" pitchFamily="34" charset="-122"/>
              </a:rPr>
              <a:t>——</a:t>
            </a:r>
            <a:r>
              <a:rPr lang="zh-CN" altLang="en-US" sz="3600" b="1" dirty="0">
                <a:solidFill>
                  <a:srgbClr val="FF0000"/>
                </a:solidFill>
                <a:latin typeface="微软雅黑" panose="020B0503020204020204" pitchFamily="34" charset="-122"/>
                <a:ea typeface="微软雅黑" panose="020B0503020204020204" pitchFamily="34" charset="-122"/>
              </a:rPr>
              <a:t>不会</a:t>
            </a:r>
          </a:p>
        </p:txBody>
      </p:sp>
    </p:spTree>
    <p:extLst>
      <p:ext uri="{BB962C8B-B14F-4D97-AF65-F5344CB8AC3E}">
        <p14:creationId xmlns:p14="http://schemas.microsoft.com/office/powerpoint/2010/main" val="201535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2282DC-3F68-3E85-EFAA-F1874BD50E13}"/>
              </a:ext>
            </a:extLst>
          </p:cNvPr>
          <p:cNvSpPr/>
          <p:nvPr/>
        </p:nvSpPr>
        <p:spPr>
          <a:xfrm>
            <a:off x="4172216" y="1404219"/>
            <a:ext cx="4329326" cy="367415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1F9BA-3295-8769-A1AC-C7092B7C5A20}"/>
              </a:ext>
            </a:extLst>
          </p:cNvPr>
          <p:cNvSpPr>
            <a:spLocks noGrp="1"/>
          </p:cNvSpPr>
          <p:nvPr>
            <p:ph type="title"/>
          </p:nvPr>
        </p:nvSpPr>
        <p:spPr/>
        <p:txBody>
          <a:bodyPr/>
          <a:lstStyle/>
          <a:p>
            <a:r>
              <a:rPr lang="zh-CN" altLang="en-US" dirty="0"/>
              <a:t>恐龙化石的所在的温度</a:t>
            </a:r>
            <a:endParaRPr lang="en-US" dirty="0"/>
          </a:p>
        </p:txBody>
      </p:sp>
      <p:sp>
        <p:nvSpPr>
          <p:cNvPr id="5" name="文本框 6">
            <a:extLst>
              <a:ext uri="{FF2B5EF4-FFF2-40B4-BE49-F238E27FC236}">
                <a16:creationId xmlns:a16="http://schemas.microsoft.com/office/drawing/2014/main" id="{DCD0EBD2-569F-4F6F-E2DC-708AE3F37151}"/>
              </a:ext>
            </a:extLst>
          </p:cNvPr>
          <p:cNvSpPr txBox="1"/>
          <p:nvPr/>
        </p:nvSpPr>
        <p:spPr>
          <a:xfrm>
            <a:off x="1242646" y="5185590"/>
            <a:ext cx="7258896" cy="1052981"/>
          </a:xfrm>
          <a:prstGeom prst="rect">
            <a:avLst/>
          </a:prstGeom>
          <a:noFill/>
        </p:spPr>
        <p:txBody>
          <a:bodyPr wrap="square">
            <a:spAutoFit/>
          </a:bodyPr>
          <a:lstStyle/>
          <a:p>
            <a:pPr>
              <a:lnSpc>
                <a:spcPts val="3860"/>
              </a:lnSpc>
              <a:defRPr/>
            </a:pP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在户外：</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平均温度</a:t>
            </a:r>
            <a:r>
              <a:rPr lang="en-US" altLang="zh-CN"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10</a:t>
            </a:r>
            <a:r>
              <a:rPr lang="zh-CN" altLang="en-US"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骨胶原蛋白可保存期限</a:t>
            </a:r>
            <a:r>
              <a:rPr lang="zh-CN" altLang="en-US" sz="2400" u="sng" dirty="0">
                <a:latin typeface="微软雅黑" panose="020B0503020204020204" pitchFamily="34" charset="-122"/>
                <a:ea typeface="微软雅黑" panose="020B0503020204020204" pitchFamily="34" charset="-122"/>
                <a:cs typeface="Arial" panose="020B0604020202020204" pitchFamily="34" charset="0"/>
              </a:rPr>
              <a:t>      </a:t>
            </a:r>
            <a:endParaRPr lang="en-US" altLang="zh-CN" sz="2400" u="sng" dirty="0">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defRPr/>
            </a:pPr>
            <a:r>
              <a:rPr lang="zh-CN" altLang="en-US" sz="2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低于</a:t>
            </a:r>
            <a:r>
              <a:rPr lang="en-US" altLang="zh-CN" sz="2400" dirty="0">
                <a:latin typeface="微软雅黑" panose="020B0503020204020204" pitchFamily="34" charset="-122"/>
                <a:ea typeface="微软雅黑" panose="020B0503020204020204" pitchFamily="34" charset="-122"/>
                <a:cs typeface="Arial" panose="020B0604020202020204" pitchFamily="34" charset="0"/>
              </a:rPr>
              <a:t>18</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万年。</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2" name="Picture 11" descr="Chart&#10;&#10;Description automatically generated with medium confidence">
            <a:extLst>
              <a:ext uri="{FF2B5EF4-FFF2-40B4-BE49-F238E27FC236}">
                <a16:creationId xmlns:a16="http://schemas.microsoft.com/office/drawing/2014/main" id="{F5A2138E-5A76-9873-3F4F-2898FB61C8BC}"/>
              </a:ext>
            </a:extLst>
          </p:cNvPr>
          <p:cNvPicPr>
            <a:picLocks noChangeAspect="1"/>
          </p:cNvPicPr>
          <p:nvPr/>
        </p:nvPicPr>
        <p:blipFill rotWithShape="1">
          <a:blip r:embed="rId3"/>
          <a:srcRect l="24986" t="24870" r="36892"/>
          <a:stretch/>
        </p:blipFill>
        <p:spPr>
          <a:xfrm>
            <a:off x="4172217" y="1851682"/>
            <a:ext cx="1091446" cy="3094490"/>
          </a:xfrm>
          <a:prstGeom prst="rect">
            <a:avLst/>
          </a:prstGeom>
        </p:spPr>
      </p:pic>
      <p:sp>
        <p:nvSpPr>
          <p:cNvPr id="16" name="文本框 6">
            <a:extLst>
              <a:ext uri="{FF2B5EF4-FFF2-40B4-BE49-F238E27FC236}">
                <a16:creationId xmlns:a16="http://schemas.microsoft.com/office/drawing/2014/main" id="{127E4871-EC20-C9D0-1796-55749306BBE5}"/>
              </a:ext>
            </a:extLst>
          </p:cNvPr>
          <p:cNvSpPr txBox="1"/>
          <p:nvPr/>
        </p:nvSpPr>
        <p:spPr>
          <a:xfrm>
            <a:off x="5688511" y="3887597"/>
            <a:ext cx="2584257" cy="581057"/>
          </a:xfrm>
          <a:prstGeom prst="rect">
            <a:avLst/>
          </a:prstGeom>
          <a:noFill/>
        </p:spPr>
        <p:txBody>
          <a:bodyPr wrap="square">
            <a:spAutoFit/>
          </a:bodyPr>
          <a:lstStyle>
            <a:defPPr>
              <a:defRPr lang="zh-CN"/>
            </a:defPPr>
            <a:lvl1pPr>
              <a:lnSpc>
                <a:spcPct val="150000"/>
              </a:lnSpc>
              <a:defRPr sz="24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恒温保存</a:t>
            </a:r>
            <a:r>
              <a:rPr lang="en-US" altLang="zh-CN" dirty="0"/>
              <a:t>270</a:t>
            </a:r>
            <a:r>
              <a:rPr lang="zh-CN" altLang="en-US" dirty="0"/>
              <a:t>万年</a:t>
            </a:r>
            <a:endParaRPr lang="en-US" altLang="zh-CN" dirty="0"/>
          </a:p>
        </p:txBody>
      </p:sp>
      <p:sp>
        <p:nvSpPr>
          <p:cNvPr id="13" name="TextBox 12">
            <a:extLst>
              <a:ext uri="{FF2B5EF4-FFF2-40B4-BE49-F238E27FC236}">
                <a16:creationId xmlns:a16="http://schemas.microsoft.com/office/drawing/2014/main" id="{21AD0D08-AEEF-78A3-EA9B-9A54147DDB33}"/>
              </a:ext>
            </a:extLst>
          </p:cNvPr>
          <p:cNvSpPr txBox="1"/>
          <p:nvPr/>
        </p:nvSpPr>
        <p:spPr>
          <a:xfrm>
            <a:off x="4815690" y="1903562"/>
            <a:ext cx="986167"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20</a:t>
            </a: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endParaRPr lang="en-US" sz="28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6F554DB0-8B13-3B81-F448-5C4199632111}"/>
              </a:ext>
            </a:extLst>
          </p:cNvPr>
          <p:cNvSpPr txBox="1"/>
          <p:nvPr/>
        </p:nvSpPr>
        <p:spPr>
          <a:xfrm>
            <a:off x="4964382" y="4001160"/>
            <a:ext cx="764953"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0</a:t>
            </a: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endParaRPr lang="en-US" sz="2800" b="1" dirty="0">
              <a:latin typeface="Microsoft YaHei" panose="020B0503020204020204" pitchFamily="34" charset="-122"/>
              <a:ea typeface="Microsoft YaHei" panose="020B0503020204020204" pitchFamily="34" charset="-122"/>
            </a:endParaRPr>
          </a:p>
        </p:txBody>
      </p:sp>
      <p:sp>
        <p:nvSpPr>
          <p:cNvPr id="15" name="TextBox 14">
            <a:extLst>
              <a:ext uri="{FF2B5EF4-FFF2-40B4-BE49-F238E27FC236}">
                <a16:creationId xmlns:a16="http://schemas.microsoft.com/office/drawing/2014/main" id="{563747A9-EB98-36C8-38F3-5AE4ABC07205}"/>
              </a:ext>
            </a:extLst>
          </p:cNvPr>
          <p:cNvSpPr txBox="1"/>
          <p:nvPr/>
        </p:nvSpPr>
        <p:spPr>
          <a:xfrm>
            <a:off x="4815690" y="2970463"/>
            <a:ext cx="986167"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10</a:t>
            </a: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endParaRPr lang="en-US" sz="2800" b="1" dirty="0">
              <a:latin typeface="Microsoft YaHei" panose="020B0503020204020204" pitchFamily="34" charset="-122"/>
              <a:ea typeface="Microsoft YaHei" panose="020B0503020204020204" pitchFamily="34" charset="-122"/>
            </a:endParaRPr>
          </a:p>
        </p:txBody>
      </p:sp>
      <p:sp>
        <p:nvSpPr>
          <p:cNvPr id="18" name="文本框 6">
            <a:extLst>
              <a:ext uri="{FF2B5EF4-FFF2-40B4-BE49-F238E27FC236}">
                <a16:creationId xmlns:a16="http://schemas.microsoft.com/office/drawing/2014/main" id="{DD03CAE8-3F79-A0ED-30FB-3092D98DE3DB}"/>
              </a:ext>
            </a:extLst>
          </p:cNvPr>
          <p:cNvSpPr txBox="1"/>
          <p:nvPr/>
        </p:nvSpPr>
        <p:spPr>
          <a:xfrm>
            <a:off x="5688511" y="2858919"/>
            <a:ext cx="2584257" cy="581057"/>
          </a:xfrm>
          <a:prstGeom prst="rect">
            <a:avLst/>
          </a:prstGeom>
          <a:noFill/>
        </p:spPr>
        <p:txBody>
          <a:bodyPr wrap="square">
            <a:spAutoFit/>
          </a:bodyPr>
          <a:lstStyle>
            <a:defPPr>
              <a:defRPr lang="zh-CN"/>
            </a:defPPr>
            <a:lvl1pPr>
              <a:lnSpc>
                <a:spcPct val="150000"/>
              </a:lnSpc>
              <a:defRPr sz="24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恒温保存</a:t>
            </a:r>
            <a:r>
              <a:rPr lang="en-US" altLang="zh-CN" dirty="0"/>
              <a:t>18</a:t>
            </a:r>
            <a:r>
              <a:rPr lang="zh-CN" altLang="en-US" dirty="0"/>
              <a:t>万年</a:t>
            </a:r>
            <a:endParaRPr lang="en-US" altLang="zh-CN" dirty="0"/>
          </a:p>
        </p:txBody>
      </p:sp>
      <p:sp>
        <p:nvSpPr>
          <p:cNvPr id="19" name="文本框 6">
            <a:extLst>
              <a:ext uri="{FF2B5EF4-FFF2-40B4-BE49-F238E27FC236}">
                <a16:creationId xmlns:a16="http://schemas.microsoft.com/office/drawing/2014/main" id="{E36F7E17-3CA5-10D6-B2B4-21A5CF59C6B3}"/>
              </a:ext>
            </a:extLst>
          </p:cNvPr>
          <p:cNvSpPr txBox="1"/>
          <p:nvPr/>
        </p:nvSpPr>
        <p:spPr>
          <a:xfrm>
            <a:off x="5688511" y="1796342"/>
            <a:ext cx="2682596" cy="581057"/>
          </a:xfrm>
          <a:prstGeom prst="rect">
            <a:avLst/>
          </a:prstGeom>
          <a:noFill/>
        </p:spPr>
        <p:txBody>
          <a:bodyPr wrap="square">
            <a:spAutoFit/>
          </a:bodyPr>
          <a:lstStyle/>
          <a:p>
            <a:pPr>
              <a:lnSpc>
                <a:spcPct val="150000"/>
              </a:lnSpc>
              <a:defRPr/>
            </a:pPr>
            <a:r>
              <a:rPr lang="zh-CN" altLang="en-US" sz="2400" dirty="0">
                <a:latin typeface="微软雅黑" panose="020B0503020204020204" pitchFamily="34" charset="-122"/>
                <a:ea typeface="微软雅黑" panose="020B0503020204020204" pitchFamily="34" charset="-122"/>
                <a:cs typeface="Arial" panose="020B0604020202020204" pitchFamily="34" charset="0"/>
              </a:rPr>
              <a:t>恒温保存</a:t>
            </a:r>
            <a:r>
              <a:rPr lang="en-US" altLang="zh-CN" sz="2400" dirty="0">
                <a:latin typeface="微软雅黑" panose="020B0503020204020204" pitchFamily="34" charset="-122"/>
                <a:ea typeface="微软雅黑" panose="020B0503020204020204" pitchFamily="34" charset="-122"/>
                <a:cs typeface="Arial" panose="020B0604020202020204" pitchFamily="34" charset="0"/>
              </a:rPr>
              <a:t>1.5</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万年</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0" name="Picture 9" descr="A picture containing ground, rock, outdoor, stone&#10;&#10;Description automatically generated">
            <a:extLst>
              <a:ext uri="{FF2B5EF4-FFF2-40B4-BE49-F238E27FC236}">
                <a16:creationId xmlns:a16="http://schemas.microsoft.com/office/drawing/2014/main" id="{D9E73D25-EE7B-21CB-F229-7DA5BE3E366D}"/>
              </a:ext>
            </a:extLst>
          </p:cNvPr>
          <p:cNvPicPr>
            <a:picLocks noChangeAspect="1"/>
          </p:cNvPicPr>
          <p:nvPr/>
        </p:nvPicPr>
        <p:blipFill rotWithShape="1">
          <a:blip r:embed="rId4"/>
          <a:srcRect l="9095" r="32250"/>
          <a:stretch/>
        </p:blipFill>
        <p:spPr>
          <a:xfrm>
            <a:off x="941214" y="1404219"/>
            <a:ext cx="3231002" cy="36741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75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3E4FC30A-2534-BEEF-AD31-EDD7E73E9D18}"/>
              </a:ext>
            </a:extLst>
          </p:cNvPr>
          <p:cNvSpPr>
            <a:spLocks noGrp="1"/>
          </p:cNvSpPr>
          <p:nvPr>
            <p:ph type="title"/>
          </p:nvPr>
        </p:nvSpPr>
        <p:spPr/>
        <p:txBody>
          <a:bodyPr/>
          <a:lstStyle/>
          <a:p>
            <a:pPr>
              <a:lnSpc>
                <a:spcPct val="100000"/>
              </a:lnSpc>
            </a:pPr>
            <a:r>
              <a:rPr lang="zh-CN" altLang="en-US" dirty="0"/>
              <a:t>恐龙生活在</a:t>
            </a:r>
            <a:r>
              <a:rPr lang="en-US" altLang="zh-CN" dirty="0"/>
              <a:t>20</a:t>
            </a:r>
            <a:r>
              <a:rPr lang="zh-CN" altLang="en-US" dirty="0"/>
              <a:t>℃以上的户外</a:t>
            </a:r>
          </a:p>
        </p:txBody>
      </p:sp>
      <p:sp>
        <p:nvSpPr>
          <p:cNvPr id="4" name="文本框 3">
            <a:extLst>
              <a:ext uri="{FF2B5EF4-FFF2-40B4-BE49-F238E27FC236}">
                <a16:creationId xmlns:a16="http://schemas.microsoft.com/office/drawing/2014/main" id="{6F34A83B-B4CC-A403-5D19-0CB6F2D3A0D1}"/>
              </a:ext>
            </a:extLst>
          </p:cNvPr>
          <p:cNvSpPr txBox="1"/>
          <p:nvPr/>
        </p:nvSpPr>
        <p:spPr>
          <a:xfrm>
            <a:off x="3858126" y="2432082"/>
            <a:ext cx="4957011" cy="662554"/>
          </a:xfrm>
          <a:prstGeom prst="rect">
            <a:avLst/>
          </a:prstGeom>
          <a:noFill/>
        </p:spPr>
        <p:txBody>
          <a:bodyPr wrap="square">
            <a:spAutoFit/>
          </a:bodyPr>
          <a:lstStyle/>
          <a:p>
            <a:pPr>
              <a:lnSpc>
                <a:spcPct val="150000"/>
              </a:lnSpc>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鸭嘴龙化石含有胶原蛋白</a:t>
            </a:r>
            <a:endParaRPr lang="en-US" altLang="zh-CN"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7D4BA77C-C304-D38B-F3EA-A22D26857B8E}"/>
              </a:ext>
            </a:extLst>
          </p:cNvPr>
          <p:cNvSpPr txBox="1"/>
          <p:nvPr/>
        </p:nvSpPr>
        <p:spPr>
          <a:xfrm>
            <a:off x="3858126" y="4016226"/>
            <a:ext cx="4824663" cy="1553182"/>
          </a:xfrm>
          <a:prstGeom prst="rect">
            <a:avLst/>
          </a:prstGeom>
          <a:noFill/>
        </p:spPr>
        <p:txBody>
          <a:bodyPr wrap="square">
            <a:spAutoFit/>
          </a:bodyPr>
          <a:lstStyle/>
          <a:p>
            <a:pPr>
              <a:lnSpc>
                <a:spcPts val="3860"/>
              </a:lnSpc>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意味着：</a:t>
            </a:r>
            <a:endParaRPr lang="en-US" altLang="zh-CN" sz="2800" b="1" dirty="0">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鸭嘴龙</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死亡时间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&lt;18</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万年</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鸭嘴龙灭绝在</a:t>
            </a:r>
            <a:r>
              <a:rPr lang="en-US" altLang="zh-CN" sz="2800" b="1" dirty="0">
                <a:latin typeface="微软雅黑" panose="020B0503020204020204" pitchFamily="34" charset="-122"/>
                <a:ea typeface="微软雅黑" panose="020B0503020204020204" pitchFamily="34" charset="-122"/>
                <a:cs typeface="Arial" panose="020B0604020202020204" pitchFamily="34" charset="0"/>
              </a:rPr>
              <a:t>18</a:t>
            </a: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万年之内</a:t>
            </a:r>
            <a:endParaRPr lang="zh-CN" altLang="en-US" sz="2800" b="1" dirty="0">
              <a:latin typeface="微软雅黑" panose="020B0503020204020204" pitchFamily="34" charset="-122"/>
              <a:ea typeface="微软雅黑" panose="020B0503020204020204" pitchFamily="34" charset="-122"/>
            </a:endParaRPr>
          </a:p>
        </p:txBody>
      </p:sp>
      <p:pic>
        <p:nvPicPr>
          <p:cNvPr id="6" name="Picture 1" descr="G:\永基工作\大叔ppt\图片素材\ajhkgl.jpg">
            <a:extLst>
              <a:ext uri="{FF2B5EF4-FFF2-40B4-BE49-F238E27FC236}">
                <a16:creationId xmlns:a16="http://schemas.microsoft.com/office/drawing/2014/main" id="{25FC971B-111E-0C7E-80D9-07C77D564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74297" y="2021735"/>
            <a:ext cx="2931429" cy="418969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64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ECCB1-A12A-E94C-A2FE-C716153BBB65}"/>
              </a:ext>
            </a:extLst>
          </p:cNvPr>
          <p:cNvSpPr>
            <a:spLocks noGrp="1"/>
          </p:cNvSpPr>
          <p:nvPr>
            <p:ph type="title"/>
          </p:nvPr>
        </p:nvSpPr>
        <p:spPr>
          <a:xfrm>
            <a:off x="0" y="235449"/>
            <a:ext cx="9144000" cy="1325563"/>
          </a:xfrm>
        </p:spPr>
        <p:txBody>
          <a:bodyPr/>
          <a:lstStyle/>
          <a:p>
            <a:pPr algn="ctr" eaLnBrk="0" hangingPunct="0">
              <a:lnSpc>
                <a:spcPct val="150000"/>
              </a:lnSpc>
            </a:pPr>
            <a:r>
              <a:rPr lang="zh-CN" altLang="en-US" sz="3600" dirty="0">
                <a:latin typeface="微软雅黑" panose="020B0503020204020204" pitchFamily="34" charset="-122"/>
                <a:ea typeface="微软雅黑" panose="020B0503020204020204" pitchFamily="34" charset="-122"/>
              </a:rPr>
              <a:t>说一说</a:t>
            </a:r>
            <a:endParaRPr lang="en-AU" altLang="zh-CN" sz="3600" dirty="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8A66F9AD-1AA8-48EE-7DBF-5B4B0C1CFA3F}"/>
              </a:ext>
            </a:extLst>
          </p:cNvPr>
          <p:cNvGrpSpPr/>
          <p:nvPr/>
        </p:nvGrpSpPr>
        <p:grpSpPr>
          <a:xfrm>
            <a:off x="843596" y="1850250"/>
            <a:ext cx="7456808" cy="2775067"/>
            <a:chOff x="1241492" y="1890448"/>
            <a:chExt cx="6847573" cy="2548339"/>
          </a:xfrm>
        </p:grpSpPr>
        <p:pic>
          <p:nvPicPr>
            <p:cNvPr id="5" name="图片 4">
              <a:extLst>
                <a:ext uri="{FF2B5EF4-FFF2-40B4-BE49-F238E27FC236}">
                  <a16:creationId xmlns:a16="http://schemas.microsoft.com/office/drawing/2014/main" id="{3B69F7D6-945B-574A-AA17-31D3BDDE92D1}"/>
                </a:ext>
              </a:extLst>
            </p:cNvPr>
            <p:cNvPicPr>
              <a:picLocks noChangeAspect="1"/>
            </p:cNvPicPr>
            <p:nvPr/>
          </p:nvPicPr>
          <p:blipFill rotWithShape="1">
            <a:blip r:embed="rId3"/>
            <a:srcRect l="6770" r="4237" b="11669"/>
            <a:stretch/>
          </p:blipFill>
          <p:spPr>
            <a:xfrm>
              <a:off x="4665783" y="1890449"/>
              <a:ext cx="3423282" cy="25483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CA7B3D68-6564-2341-AFD7-EBD3484CBABE}"/>
                </a:ext>
              </a:extLst>
            </p:cNvPr>
            <p:cNvPicPr>
              <a:picLocks noChangeAspect="1"/>
            </p:cNvPicPr>
            <p:nvPr/>
          </p:nvPicPr>
          <p:blipFill rotWithShape="1">
            <a:blip r:embed="rId4"/>
            <a:srcRect l="13137"/>
            <a:stretch/>
          </p:blipFill>
          <p:spPr>
            <a:xfrm>
              <a:off x="1241492" y="1890448"/>
              <a:ext cx="3330508" cy="25483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文本框 10">
            <a:extLst>
              <a:ext uri="{FF2B5EF4-FFF2-40B4-BE49-F238E27FC236}">
                <a16:creationId xmlns:a16="http://schemas.microsoft.com/office/drawing/2014/main" id="{98505A93-07F6-DD30-DAB5-E71962348771}"/>
              </a:ext>
            </a:extLst>
          </p:cNvPr>
          <p:cNvSpPr txBox="1"/>
          <p:nvPr/>
        </p:nvSpPr>
        <p:spPr>
          <a:xfrm>
            <a:off x="1333282" y="4665515"/>
            <a:ext cx="7186055" cy="662554"/>
          </a:xfrm>
          <a:prstGeom prst="rect">
            <a:avLst/>
          </a:prstGeom>
          <a:noFill/>
        </p:spPr>
        <p:txBody>
          <a:bodyPr wrap="square" rtlCol="0">
            <a:spAutoFit/>
          </a:bodyPr>
          <a:lstStyle/>
          <a:p>
            <a:pPr>
              <a:lnSpc>
                <a:spcPct val="150000"/>
              </a:lnSpc>
            </a:pPr>
            <a:r>
              <a:rPr kumimoji="1" lang="zh-CN" altLang="en-US" sz="2800" dirty="0">
                <a:latin typeface="Microsoft YaHei" panose="020B0503020204020204" pitchFamily="34" charset="-122"/>
                <a:ea typeface="Microsoft YaHei" panose="020B0503020204020204" pitchFamily="34" charset="-122"/>
              </a:rPr>
              <a:t>科学家断言恐龙在</a:t>
            </a:r>
            <a:r>
              <a:rPr kumimoji="1" lang="en-US" altLang="zh-CN" sz="2800" dirty="0">
                <a:latin typeface="Microsoft YaHei" panose="020B0503020204020204" pitchFamily="34" charset="-122"/>
                <a:ea typeface="Microsoft YaHei" panose="020B0503020204020204" pitchFamily="34" charset="-122"/>
              </a:rPr>
              <a:t>6500</a:t>
            </a:r>
            <a:r>
              <a:rPr kumimoji="1" lang="zh-CN" altLang="en-US" sz="2800" dirty="0">
                <a:latin typeface="Microsoft YaHei" panose="020B0503020204020204" pitchFamily="34" charset="-122"/>
                <a:ea typeface="Microsoft YaHei" panose="020B0503020204020204" pitchFamily="34" charset="-122"/>
              </a:rPr>
              <a:t>万年前灭绝对吗？</a:t>
            </a:r>
          </a:p>
        </p:txBody>
      </p:sp>
      <p:cxnSp>
        <p:nvCxnSpPr>
          <p:cNvPr id="12" name="直接连接符 11">
            <a:extLst>
              <a:ext uri="{FF2B5EF4-FFF2-40B4-BE49-F238E27FC236}">
                <a16:creationId xmlns:a16="http://schemas.microsoft.com/office/drawing/2014/main" id="{7DEF1EA2-CECB-40DB-E024-DFEB5635DDFA}"/>
              </a:ext>
            </a:extLst>
          </p:cNvPr>
          <p:cNvCxnSpPr>
            <a:cxnSpLocks/>
          </p:cNvCxnSpPr>
          <p:nvPr/>
        </p:nvCxnSpPr>
        <p:spPr>
          <a:xfrm>
            <a:off x="1452975" y="6001590"/>
            <a:ext cx="1932710"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F5EB7CA5-0D2B-4E12-3A7E-CCDF93F4FEE0}"/>
              </a:ext>
            </a:extLst>
          </p:cNvPr>
          <p:cNvSpPr txBox="1"/>
          <p:nvPr/>
        </p:nvSpPr>
        <p:spPr>
          <a:xfrm>
            <a:off x="1751452" y="5424322"/>
            <a:ext cx="1005403"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不对</a:t>
            </a:r>
          </a:p>
        </p:txBody>
      </p:sp>
    </p:spTree>
    <p:extLst>
      <p:ext uri="{BB962C8B-B14F-4D97-AF65-F5344CB8AC3E}">
        <p14:creationId xmlns:p14="http://schemas.microsoft.com/office/powerpoint/2010/main" val="12960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C637F-1054-4240-A2AF-881AAFE18924}"/>
              </a:ext>
            </a:extLst>
          </p:cNvPr>
          <p:cNvSpPr>
            <a:spLocks noGrp="1"/>
          </p:cNvSpPr>
          <p:nvPr>
            <p:ph type="title"/>
          </p:nvPr>
        </p:nvSpPr>
        <p:spPr>
          <a:xfrm>
            <a:off x="0" y="269122"/>
            <a:ext cx="9144000" cy="1325563"/>
          </a:xfrm>
          <a:prstGeom prst="rect">
            <a:avLst/>
          </a:prstGeom>
        </p:spPr>
        <p:txBody>
          <a:bodyPr/>
          <a:lstStyle/>
          <a:p>
            <a:pPr>
              <a:lnSpc>
                <a:spcPct val="150000"/>
              </a:lnSpc>
            </a:pPr>
            <a:r>
              <a:rPr kumimoji="1" lang="zh-CN" altLang="en-US" sz="3600" dirty="0">
                <a:latin typeface="Microsoft YaHei" panose="020B0503020204020204" pitchFamily="34" charset="-122"/>
                <a:ea typeface="Microsoft YaHei" panose="020B0503020204020204" pitchFamily="34" charset="-122"/>
              </a:rPr>
              <a:t>结论</a:t>
            </a:r>
            <a:endParaRPr kumimoji="1" lang="en-US" altLang="zh-CN" sz="36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CB9B890C-5839-2CDB-CC97-1EA0AA30C13A}"/>
              </a:ext>
            </a:extLst>
          </p:cNvPr>
          <p:cNvSpPr txBox="1"/>
          <p:nvPr/>
        </p:nvSpPr>
        <p:spPr>
          <a:xfrm>
            <a:off x="800422" y="4201085"/>
            <a:ext cx="2484200" cy="1052981"/>
          </a:xfrm>
          <a:prstGeom prst="rect">
            <a:avLst/>
          </a:prstGeom>
          <a:noFill/>
        </p:spPr>
        <p:txBody>
          <a:bodyPr wrap="square" rtlCol="0">
            <a:spAutoFit/>
          </a:bodyPr>
          <a:lstStyle/>
          <a:p>
            <a:pPr algn="ctr">
              <a:lnSpc>
                <a:spcPts val="3860"/>
              </a:lnSpc>
            </a:pPr>
            <a:r>
              <a:rPr kumimoji="1" lang="zh-CN" altLang="en-US" sz="2800" dirty="0">
                <a:latin typeface="Microsoft YaHei" panose="020B0503020204020204" pitchFamily="34" charset="-122"/>
                <a:ea typeface="Microsoft YaHei" panose="020B0503020204020204" pitchFamily="34" charset="-122"/>
              </a:rPr>
              <a:t>恐龙在</a:t>
            </a:r>
            <a:r>
              <a:rPr kumimoji="1" lang="en-US" altLang="zh-CN" sz="2800" dirty="0">
                <a:latin typeface="Microsoft YaHei" panose="020B0503020204020204" pitchFamily="34" charset="-122"/>
                <a:ea typeface="Microsoft YaHei" panose="020B0503020204020204" pitchFamily="34" charset="-122"/>
              </a:rPr>
              <a:t>6500</a:t>
            </a:r>
            <a:r>
              <a:rPr kumimoji="1" lang="zh-CN" altLang="en-US" sz="2800" dirty="0">
                <a:latin typeface="Microsoft YaHei" panose="020B0503020204020204" pitchFamily="34" charset="-122"/>
                <a:ea typeface="Microsoft YaHei" panose="020B0503020204020204" pitchFamily="34" charset="-122"/>
              </a:rPr>
              <a:t>万年前灭绝</a:t>
            </a:r>
            <a:endParaRPr kumimoji="1" lang="en-US" altLang="zh-CN" sz="2800" dirty="0">
              <a:latin typeface="Microsoft YaHei" panose="020B0503020204020204" pitchFamily="34" charset="-122"/>
              <a:ea typeface="Microsoft YaHei" panose="020B0503020204020204" pitchFamily="34" charset="-122"/>
            </a:endParaRPr>
          </a:p>
        </p:txBody>
      </p:sp>
      <p:sp>
        <p:nvSpPr>
          <p:cNvPr id="4" name="箭头: 下 3">
            <a:extLst>
              <a:ext uri="{FF2B5EF4-FFF2-40B4-BE49-F238E27FC236}">
                <a16:creationId xmlns:a16="http://schemas.microsoft.com/office/drawing/2014/main" id="{01198A3B-1706-23EA-5BAF-51D4A8C23F1E}"/>
              </a:ext>
            </a:extLst>
          </p:cNvPr>
          <p:cNvSpPr/>
          <p:nvPr/>
        </p:nvSpPr>
        <p:spPr>
          <a:xfrm rot="16200000">
            <a:off x="3506028" y="4568741"/>
            <a:ext cx="460632" cy="57751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71A851A-4714-03EA-46F6-BF5A838D5FB1}"/>
              </a:ext>
            </a:extLst>
          </p:cNvPr>
          <p:cNvSpPr txBox="1"/>
          <p:nvPr/>
        </p:nvSpPr>
        <p:spPr>
          <a:xfrm>
            <a:off x="4025102" y="4085100"/>
            <a:ext cx="2171167" cy="1553117"/>
          </a:xfrm>
          <a:prstGeom prst="rect">
            <a:avLst/>
          </a:prstGeom>
          <a:noFill/>
        </p:spPr>
        <p:txBody>
          <a:bodyPr wrap="square" rtlCol="0">
            <a:spAutoFit/>
          </a:bodyPr>
          <a:lstStyle>
            <a:defPPr>
              <a:defRPr lang="zh-CN"/>
            </a:defPPr>
            <a:lvl1pPr marL="457200" indent="-457200">
              <a:lnSpc>
                <a:spcPct val="150000"/>
              </a:lnSpc>
              <a:buFont typeface="Arial" panose="020B0604020202020204" pitchFamily="34" charset="0"/>
              <a:buChar char="•"/>
              <a:defRPr kumimoji="1" sz="2800">
                <a:latin typeface="Microsoft YaHei" panose="020B0503020204020204" pitchFamily="34" charset="-122"/>
                <a:ea typeface="Microsoft YaHei" panose="020B0503020204020204" pitchFamily="34" charset="-122"/>
              </a:defRPr>
            </a:lvl1pPr>
          </a:lstStyle>
          <a:p>
            <a:pPr marL="0" indent="0" algn="ctr">
              <a:lnSpc>
                <a:spcPts val="3860"/>
              </a:lnSpc>
              <a:buNone/>
            </a:pPr>
            <a:r>
              <a:rPr lang="zh-CN" altLang="en-US" dirty="0"/>
              <a:t>化石所在的岩层至少</a:t>
            </a:r>
            <a:r>
              <a:rPr lang="en-US" altLang="zh-CN" dirty="0"/>
              <a:t>6500</a:t>
            </a:r>
            <a:r>
              <a:rPr lang="zh-CN" altLang="en-US" dirty="0"/>
              <a:t>万年</a:t>
            </a:r>
            <a:endParaRPr lang="en-US" altLang="zh-CN" dirty="0"/>
          </a:p>
        </p:txBody>
      </p:sp>
      <p:sp>
        <p:nvSpPr>
          <p:cNvPr id="10" name="箭头: 下 9">
            <a:extLst>
              <a:ext uri="{FF2B5EF4-FFF2-40B4-BE49-F238E27FC236}">
                <a16:creationId xmlns:a16="http://schemas.microsoft.com/office/drawing/2014/main" id="{F1936CA4-E29A-2A4B-B8D0-07BD42EA16D1}"/>
              </a:ext>
            </a:extLst>
          </p:cNvPr>
          <p:cNvSpPr/>
          <p:nvPr/>
        </p:nvSpPr>
        <p:spPr>
          <a:xfrm rot="16200000">
            <a:off x="6205434" y="4568741"/>
            <a:ext cx="460632" cy="57751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D405999-747C-FB88-5B80-173478A8D345}"/>
              </a:ext>
            </a:extLst>
          </p:cNvPr>
          <p:cNvSpPr txBox="1"/>
          <p:nvPr/>
        </p:nvSpPr>
        <p:spPr>
          <a:xfrm>
            <a:off x="6652641" y="4085100"/>
            <a:ext cx="2225840" cy="1553117"/>
          </a:xfrm>
          <a:prstGeom prst="rect">
            <a:avLst/>
          </a:prstGeom>
          <a:noFill/>
        </p:spPr>
        <p:txBody>
          <a:bodyPr wrap="square" rtlCol="0">
            <a:spAutoFit/>
          </a:bodyPr>
          <a:lstStyle>
            <a:defPPr>
              <a:defRPr lang="zh-CN"/>
            </a:defPPr>
            <a:lvl1pPr marL="457200" indent="-457200">
              <a:lnSpc>
                <a:spcPct val="150000"/>
              </a:lnSpc>
              <a:buFont typeface="Arial" panose="020B0604020202020204" pitchFamily="34" charset="0"/>
              <a:buChar char="•"/>
              <a:defRPr kumimoji="1" sz="2800">
                <a:latin typeface="Microsoft YaHei" panose="020B0503020204020204" pitchFamily="34" charset="-122"/>
                <a:ea typeface="Microsoft YaHei" panose="020B0503020204020204" pitchFamily="34" charset="-122"/>
              </a:defRPr>
            </a:lvl1pPr>
          </a:lstStyle>
          <a:p>
            <a:pPr marL="0" indent="0" algn="ctr">
              <a:lnSpc>
                <a:spcPts val="3860"/>
              </a:lnSpc>
              <a:buNone/>
            </a:pPr>
            <a:r>
              <a:rPr lang="zh-CN" altLang="en-US" dirty="0"/>
              <a:t>地球的年龄</a:t>
            </a:r>
            <a:r>
              <a:rPr lang="zh-CN" altLang="en-US" b="1" dirty="0">
                <a:solidFill>
                  <a:srgbClr val="FF0000"/>
                </a:solidFill>
              </a:rPr>
              <a:t>必定</a:t>
            </a:r>
            <a:r>
              <a:rPr lang="zh-CN" altLang="en-US" dirty="0"/>
              <a:t>超过</a:t>
            </a:r>
            <a:r>
              <a:rPr lang="en-US" altLang="zh-CN" dirty="0"/>
              <a:t>6500</a:t>
            </a:r>
            <a:r>
              <a:rPr lang="zh-CN" altLang="en-US" dirty="0"/>
              <a:t>万年</a:t>
            </a:r>
            <a:endParaRPr lang="en-US" altLang="zh-CN" dirty="0"/>
          </a:p>
        </p:txBody>
      </p:sp>
      <p:pic>
        <p:nvPicPr>
          <p:cNvPr id="13" name="图片 12" descr="动物躺在地上&#10;&#10;低可信度描述已自动生成">
            <a:extLst>
              <a:ext uri="{FF2B5EF4-FFF2-40B4-BE49-F238E27FC236}">
                <a16:creationId xmlns:a16="http://schemas.microsoft.com/office/drawing/2014/main" id="{9792981A-7936-530F-E832-A311A8F48320}"/>
              </a:ext>
            </a:extLst>
          </p:cNvPr>
          <p:cNvPicPr>
            <a:picLocks noChangeAspect="1"/>
          </p:cNvPicPr>
          <p:nvPr/>
        </p:nvPicPr>
        <p:blipFill>
          <a:blip r:embed="rId3"/>
          <a:stretch>
            <a:fillRect/>
          </a:stretch>
        </p:blipFill>
        <p:spPr>
          <a:xfrm flipH="1">
            <a:off x="269483" y="2027420"/>
            <a:ext cx="3589547" cy="17409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22996CE6-822C-A5F4-26B3-E2E9FE5269CC}"/>
              </a:ext>
            </a:extLst>
          </p:cNvPr>
          <p:cNvPicPr>
            <a:picLocks noChangeAspect="1"/>
          </p:cNvPicPr>
          <p:nvPr/>
        </p:nvPicPr>
        <p:blipFill rotWithShape="1">
          <a:blip r:embed="rId4"/>
          <a:srcRect l="568" r="1039" b="11669"/>
          <a:stretch/>
        </p:blipFill>
        <p:spPr>
          <a:xfrm>
            <a:off x="3981949" y="2027420"/>
            <a:ext cx="2585554" cy="17408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徽标, 图标&#10;&#10;描述已自动生成">
            <a:extLst>
              <a:ext uri="{FF2B5EF4-FFF2-40B4-BE49-F238E27FC236}">
                <a16:creationId xmlns:a16="http://schemas.microsoft.com/office/drawing/2014/main" id="{518FE88E-61A3-F25D-A5F3-E6D86F88E702}"/>
              </a:ext>
            </a:extLst>
          </p:cNvPr>
          <p:cNvPicPr>
            <a:picLocks noChangeAspect="1"/>
          </p:cNvPicPr>
          <p:nvPr/>
        </p:nvPicPr>
        <p:blipFill>
          <a:blip r:embed="rId5"/>
          <a:stretch>
            <a:fillRect/>
          </a:stretch>
        </p:blipFill>
        <p:spPr>
          <a:xfrm>
            <a:off x="6813341" y="1949427"/>
            <a:ext cx="1817504" cy="1826379"/>
          </a:xfrm>
          <a:prstGeom prst="rect">
            <a:avLst/>
          </a:prstGeom>
        </p:spPr>
      </p:pic>
    </p:spTree>
    <p:extLst>
      <p:ext uri="{BB962C8B-B14F-4D97-AF65-F5344CB8AC3E}">
        <p14:creationId xmlns:p14="http://schemas.microsoft.com/office/powerpoint/2010/main" val="8578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CDCBB807-0808-FA63-6866-46495D1E28B4}"/>
              </a:ext>
            </a:extLst>
          </p:cNvPr>
          <p:cNvSpPr>
            <a:spLocks noGrp="1"/>
          </p:cNvSpPr>
          <p:nvPr>
            <p:ph type="title"/>
          </p:nvPr>
        </p:nvSpPr>
        <p:spPr/>
        <p:txBody>
          <a:bodyPr/>
          <a:lstStyle/>
          <a:p>
            <a:r>
              <a:rPr lang="zh-CN" altLang="en-US" dirty="0"/>
              <a:t>地球出现的时候，谁在场？</a:t>
            </a:r>
          </a:p>
        </p:txBody>
      </p:sp>
      <p:pic>
        <p:nvPicPr>
          <p:cNvPr id="12" name="图片 11">
            <a:extLst>
              <a:ext uri="{FF2B5EF4-FFF2-40B4-BE49-F238E27FC236}">
                <a16:creationId xmlns:a16="http://schemas.microsoft.com/office/drawing/2014/main" id="{62BCAC57-F51C-6EC9-5946-C060D80E200C}"/>
              </a:ext>
            </a:extLst>
          </p:cNvPr>
          <p:cNvPicPr>
            <a:picLocks noChangeAspect="1"/>
          </p:cNvPicPr>
          <p:nvPr/>
        </p:nvPicPr>
        <p:blipFill>
          <a:blip r:embed="rId3"/>
          <a:stretch>
            <a:fillRect/>
          </a:stretch>
        </p:blipFill>
        <p:spPr>
          <a:xfrm>
            <a:off x="-5541" y="2667424"/>
            <a:ext cx="2920121" cy="2920121"/>
          </a:xfrm>
          <a:prstGeom prst="rect">
            <a:avLst/>
          </a:prstGeom>
        </p:spPr>
      </p:pic>
      <p:pic>
        <p:nvPicPr>
          <p:cNvPr id="13" name="图片 12" descr="卡通人物&#10;&#10;描述已自动生成">
            <a:extLst>
              <a:ext uri="{FF2B5EF4-FFF2-40B4-BE49-F238E27FC236}">
                <a16:creationId xmlns:a16="http://schemas.microsoft.com/office/drawing/2014/main" id="{F170004D-0645-D254-1499-AE3F7666637C}"/>
              </a:ext>
            </a:extLst>
          </p:cNvPr>
          <p:cNvPicPr>
            <a:picLocks noChangeAspect="1"/>
          </p:cNvPicPr>
          <p:nvPr/>
        </p:nvPicPr>
        <p:blipFill>
          <a:blip r:embed="rId4"/>
          <a:stretch>
            <a:fillRect/>
          </a:stretch>
        </p:blipFill>
        <p:spPr>
          <a:xfrm>
            <a:off x="3059696" y="2491178"/>
            <a:ext cx="2338807" cy="3642956"/>
          </a:xfrm>
          <a:prstGeom prst="rect">
            <a:avLst/>
          </a:prstGeom>
        </p:spPr>
      </p:pic>
      <p:pic>
        <p:nvPicPr>
          <p:cNvPr id="3" name="图片 2" descr="图标&#10;&#10;中度可信度描述已自动生成">
            <a:extLst>
              <a:ext uri="{FF2B5EF4-FFF2-40B4-BE49-F238E27FC236}">
                <a16:creationId xmlns:a16="http://schemas.microsoft.com/office/drawing/2014/main" id="{0C588ACA-9362-3E68-DD55-088AB7FBFA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462" r="90158">
                        <a14:foregroundMark x1="9516" y1="39115" x2="9516" y2="38646"/>
                        <a14:foregroundMark x1="10930" y1="37135" x2="11691" y2="37448"/>
                        <a14:foregroundMark x1="89723" y1="43333" x2="90158" y2="40469"/>
                        <a14:foregroundMark x1="26427" y1="30625" x2="27243" y2="31198"/>
                        <a14:foregroundMark x1="31648" y1="22292" x2="32463" y2="23021"/>
                        <a14:foregroundMark x1="40185" y1="16354" x2="40511" y2="17865"/>
                        <a14:foregroundMark x1="50136" y1="14531" x2="50299" y2="16510"/>
                        <a14:foregroundMark x1="61229" y1="16354" x2="59978" y2="18021"/>
                        <a14:foregroundMark x1="70256" y1="22135" x2="68679" y2="23021"/>
                        <a14:foregroundMark x1="75476" y1="30625" x2="74225" y2="31354"/>
                        <a14:foregroundMark x1="69168" y1="41979" x2="70582" y2="41979"/>
                        <a14:foregroundMark x1="65525" y1="41198" x2="73518" y2="40885"/>
                        <a14:foregroundMark x1="73518" y1="40885" x2="73573" y2="40781"/>
                      </a14:backgroundRemoval>
                    </a14:imgEffect>
                  </a14:imgLayer>
                </a14:imgProps>
              </a:ext>
            </a:extLst>
          </a:blip>
          <a:stretch>
            <a:fillRect/>
          </a:stretch>
        </p:blipFill>
        <p:spPr>
          <a:xfrm>
            <a:off x="5398503" y="2435937"/>
            <a:ext cx="3621638" cy="3781155"/>
          </a:xfrm>
          <a:prstGeom prst="rect">
            <a:avLst/>
          </a:prstGeom>
        </p:spPr>
      </p:pic>
    </p:spTree>
    <p:extLst>
      <p:ext uri="{BB962C8B-B14F-4D97-AF65-F5344CB8AC3E}">
        <p14:creationId xmlns:p14="http://schemas.microsoft.com/office/powerpoint/2010/main" val="34145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9494BE7-8F83-9245-6973-589D27BC9CD8}"/>
              </a:ext>
            </a:extLst>
          </p:cNvPr>
          <p:cNvSpPr/>
          <p:nvPr/>
        </p:nvSpPr>
        <p:spPr>
          <a:xfrm>
            <a:off x="747621" y="2077413"/>
            <a:ext cx="2224723" cy="21143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4D7C637F-1054-4240-A2AF-881AAFE18924}"/>
              </a:ext>
            </a:extLst>
          </p:cNvPr>
          <p:cNvSpPr>
            <a:spLocks noGrp="1"/>
          </p:cNvSpPr>
          <p:nvPr>
            <p:ph type="title"/>
          </p:nvPr>
        </p:nvSpPr>
        <p:spPr>
          <a:xfrm>
            <a:off x="0" y="241937"/>
            <a:ext cx="9144000" cy="1325563"/>
          </a:xfrm>
          <a:prstGeom prst="rect">
            <a:avLst/>
          </a:prstGeom>
        </p:spPr>
        <p:txBody>
          <a:bodyPr/>
          <a:lstStyle/>
          <a:p>
            <a:pPr>
              <a:lnSpc>
                <a:spcPct val="150000"/>
              </a:lnSpc>
            </a:pPr>
            <a:r>
              <a:rPr kumimoji="1" lang="zh-CN" altLang="en-US" sz="3600" dirty="0">
                <a:latin typeface="Microsoft YaHei" panose="020B0503020204020204" pitchFamily="34" charset="-122"/>
                <a:ea typeface="Microsoft YaHei" panose="020B0503020204020204" pitchFamily="34" charset="-122"/>
              </a:rPr>
              <a:t>结论</a:t>
            </a:r>
            <a:endParaRPr kumimoji="1" lang="en-US" altLang="zh-CN" sz="36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CB9B890C-5839-2CDB-CC97-1EA0AA30C13A}"/>
              </a:ext>
            </a:extLst>
          </p:cNvPr>
          <p:cNvSpPr txBox="1"/>
          <p:nvPr/>
        </p:nvSpPr>
        <p:spPr>
          <a:xfrm>
            <a:off x="934163" y="4314985"/>
            <a:ext cx="1851637" cy="1553117"/>
          </a:xfrm>
          <a:prstGeom prst="rect">
            <a:avLst/>
          </a:prstGeom>
          <a:noFill/>
        </p:spPr>
        <p:txBody>
          <a:bodyPr wrap="square" rtlCol="0">
            <a:spAutoFit/>
          </a:bodyPr>
          <a:lstStyle/>
          <a:p>
            <a:pPr algn="ctr">
              <a:lnSpc>
                <a:spcPts val="3860"/>
              </a:lnSpc>
            </a:pPr>
            <a:r>
              <a:rPr kumimoji="1" lang="zh-CN" altLang="en-US" sz="2800" dirty="0">
                <a:latin typeface="Microsoft YaHei" panose="020B0503020204020204" pitchFamily="34" charset="-122"/>
                <a:ea typeface="Microsoft YaHei" panose="020B0503020204020204" pitchFamily="34" charset="-122"/>
              </a:rPr>
              <a:t>恐龙灭绝</a:t>
            </a:r>
            <a:endParaRPr kumimoji="1" lang="en-US" altLang="zh-CN" sz="2800" dirty="0">
              <a:latin typeface="Microsoft YaHei" panose="020B0503020204020204" pitchFamily="34" charset="-122"/>
              <a:ea typeface="Microsoft YaHei" panose="020B0503020204020204" pitchFamily="34" charset="-122"/>
            </a:endParaRPr>
          </a:p>
          <a:p>
            <a:pPr algn="ctr">
              <a:lnSpc>
                <a:spcPts val="3860"/>
              </a:lnSpc>
            </a:pPr>
            <a:r>
              <a:rPr kumimoji="1" lang="zh-CN" altLang="en-US" sz="2800" b="1" dirty="0">
                <a:solidFill>
                  <a:srgbClr val="FF0000"/>
                </a:solidFill>
                <a:latin typeface="Microsoft YaHei" panose="020B0503020204020204" pitchFamily="34" charset="-122"/>
                <a:ea typeface="Microsoft YaHei" panose="020B0503020204020204" pitchFamily="34" charset="-122"/>
              </a:rPr>
              <a:t>不超过</a:t>
            </a:r>
            <a:endParaRPr kumimoji="1" lang="en-US" altLang="zh-CN" sz="2800" b="1" dirty="0">
              <a:solidFill>
                <a:srgbClr val="FF0000"/>
              </a:solidFill>
              <a:latin typeface="Microsoft YaHei" panose="020B0503020204020204" pitchFamily="34" charset="-122"/>
              <a:ea typeface="Microsoft YaHei" panose="020B0503020204020204" pitchFamily="34" charset="-122"/>
            </a:endParaRPr>
          </a:p>
          <a:p>
            <a:pPr algn="ctr">
              <a:lnSpc>
                <a:spcPts val="3860"/>
              </a:lnSpc>
            </a:pPr>
            <a:r>
              <a:rPr kumimoji="1" lang="en-US" altLang="zh-CN" sz="2800" dirty="0">
                <a:latin typeface="Microsoft YaHei" panose="020B0503020204020204" pitchFamily="34" charset="-122"/>
                <a:ea typeface="Microsoft YaHei" panose="020B0503020204020204" pitchFamily="34" charset="-122"/>
              </a:rPr>
              <a:t>18</a:t>
            </a:r>
            <a:r>
              <a:rPr kumimoji="1" lang="zh-CN" altLang="en-US" sz="2800" dirty="0">
                <a:latin typeface="Microsoft YaHei" panose="020B0503020204020204" pitchFamily="34" charset="-122"/>
                <a:ea typeface="Microsoft YaHei" panose="020B0503020204020204" pitchFamily="34" charset="-122"/>
              </a:rPr>
              <a:t>万年</a:t>
            </a:r>
            <a:endParaRPr kumimoji="1" lang="en-US" altLang="zh-CN" sz="2800" dirty="0">
              <a:latin typeface="Microsoft YaHei" panose="020B0503020204020204" pitchFamily="34" charset="-122"/>
              <a:ea typeface="Microsoft YaHei" panose="020B0503020204020204" pitchFamily="34" charset="-122"/>
            </a:endParaRPr>
          </a:p>
        </p:txBody>
      </p:sp>
      <p:sp>
        <p:nvSpPr>
          <p:cNvPr id="4" name="箭头: 下 3">
            <a:extLst>
              <a:ext uri="{FF2B5EF4-FFF2-40B4-BE49-F238E27FC236}">
                <a16:creationId xmlns:a16="http://schemas.microsoft.com/office/drawing/2014/main" id="{01198A3B-1706-23EA-5BAF-51D4A8C23F1E}"/>
              </a:ext>
            </a:extLst>
          </p:cNvPr>
          <p:cNvSpPr/>
          <p:nvPr/>
        </p:nvSpPr>
        <p:spPr>
          <a:xfrm rot="16200000">
            <a:off x="2914417" y="4802785"/>
            <a:ext cx="488331" cy="57751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71A851A-4714-03EA-46F6-BF5A838D5FB1}"/>
              </a:ext>
            </a:extLst>
          </p:cNvPr>
          <p:cNvSpPr txBox="1"/>
          <p:nvPr/>
        </p:nvSpPr>
        <p:spPr>
          <a:xfrm>
            <a:off x="3763771" y="4314985"/>
            <a:ext cx="2171167" cy="1553117"/>
          </a:xfrm>
          <a:prstGeom prst="rect">
            <a:avLst/>
          </a:prstGeom>
          <a:noFill/>
        </p:spPr>
        <p:txBody>
          <a:bodyPr wrap="square" rtlCol="0">
            <a:spAutoFit/>
          </a:bodyPr>
          <a:lstStyle>
            <a:defPPr>
              <a:defRPr lang="zh-CN"/>
            </a:defPPr>
            <a:lvl1pPr marL="457200" indent="-457200">
              <a:lnSpc>
                <a:spcPct val="150000"/>
              </a:lnSpc>
              <a:buFont typeface="Arial" panose="020B0604020202020204" pitchFamily="34" charset="0"/>
              <a:buChar char="•"/>
              <a:defRPr kumimoji="1" sz="2800">
                <a:latin typeface="Microsoft YaHei" panose="020B0503020204020204" pitchFamily="34" charset="-122"/>
                <a:ea typeface="Microsoft YaHei" panose="020B0503020204020204" pitchFamily="34" charset="-122"/>
              </a:defRPr>
            </a:lvl1pPr>
          </a:lstStyle>
          <a:p>
            <a:pPr marL="0" indent="0" algn="ctr">
              <a:lnSpc>
                <a:spcPts val="3860"/>
              </a:lnSpc>
              <a:buNone/>
            </a:pPr>
            <a:r>
              <a:rPr lang="zh-CN" altLang="en-US" dirty="0"/>
              <a:t>化石所在的岩层</a:t>
            </a:r>
            <a:r>
              <a:rPr lang="zh-CN" altLang="en-US" b="1" dirty="0">
                <a:solidFill>
                  <a:srgbClr val="FF0000"/>
                </a:solidFill>
              </a:rPr>
              <a:t>不超过</a:t>
            </a:r>
            <a:r>
              <a:rPr lang="en-US" altLang="zh-CN" dirty="0"/>
              <a:t>18</a:t>
            </a:r>
            <a:r>
              <a:rPr lang="zh-CN" altLang="en-US" dirty="0"/>
              <a:t>万年</a:t>
            </a:r>
            <a:endParaRPr lang="en-US" altLang="zh-CN" dirty="0"/>
          </a:p>
        </p:txBody>
      </p:sp>
      <p:sp>
        <p:nvSpPr>
          <p:cNvPr id="10" name="箭头: 下 9">
            <a:extLst>
              <a:ext uri="{FF2B5EF4-FFF2-40B4-BE49-F238E27FC236}">
                <a16:creationId xmlns:a16="http://schemas.microsoft.com/office/drawing/2014/main" id="{F1936CA4-E29A-2A4B-B8D0-07BD42EA16D1}"/>
              </a:ext>
            </a:extLst>
          </p:cNvPr>
          <p:cNvSpPr/>
          <p:nvPr/>
        </p:nvSpPr>
        <p:spPr>
          <a:xfrm rot="16200000">
            <a:off x="6034877" y="4802785"/>
            <a:ext cx="488331" cy="57751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D405999-747C-FB88-5B80-173478A8D345}"/>
              </a:ext>
            </a:extLst>
          </p:cNvPr>
          <p:cNvSpPr txBox="1"/>
          <p:nvPr/>
        </p:nvSpPr>
        <p:spPr>
          <a:xfrm>
            <a:off x="6434792" y="4314985"/>
            <a:ext cx="2225840" cy="1553117"/>
          </a:xfrm>
          <a:prstGeom prst="rect">
            <a:avLst/>
          </a:prstGeom>
          <a:noFill/>
        </p:spPr>
        <p:txBody>
          <a:bodyPr wrap="square" rtlCol="0">
            <a:spAutoFit/>
          </a:bodyPr>
          <a:lstStyle>
            <a:defPPr>
              <a:defRPr lang="zh-CN"/>
            </a:defPPr>
            <a:lvl1pPr marL="457200" indent="-457200">
              <a:lnSpc>
                <a:spcPct val="150000"/>
              </a:lnSpc>
              <a:buFont typeface="Arial" panose="020B0604020202020204" pitchFamily="34" charset="0"/>
              <a:buChar char="•"/>
              <a:defRPr kumimoji="1" sz="2800">
                <a:latin typeface="Microsoft YaHei" panose="020B0503020204020204" pitchFamily="34" charset="-122"/>
                <a:ea typeface="Microsoft YaHei" panose="020B0503020204020204" pitchFamily="34" charset="-122"/>
              </a:defRPr>
            </a:lvl1pPr>
          </a:lstStyle>
          <a:p>
            <a:pPr marL="0" indent="0" algn="ctr">
              <a:lnSpc>
                <a:spcPts val="3860"/>
              </a:lnSpc>
              <a:buNone/>
            </a:pPr>
            <a:r>
              <a:rPr lang="zh-CN" altLang="en-US" dirty="0"/>
              <a:t>地球的年龄</a:t>
            </a:r>
            <a:r>
              <a:rPr lang="zh-CN" altLang="en-US" b="1" dirty="0">
                <a:solidFill>
                  <a:srgbClr val="FF0000"/>
                </a:solidFill>
              </a:rPr>
              <a:t>不必超过</a:t>
            </a:r>
            <a:endParaRPr lang="en-US" altLang="zh-CN" b="1" dirty="0">
              <a:solidFill>
                <a:srgbClr val="FF0000"/>
              </a:solidFill>
            </a:endParaRPr>
          </a:p>
          <a:p>
            <a:pPr marL="0" indent="0" algn="ctr">
              <a:lnSpc>
                <a:spcPts val="3860"/>
              </a:lnSpc>
              <a:buNone/>
            </a:pPr>
            <a:r>
              <a:rPr lang="en-US" altLang="zh-CN" dirty="0"/>
              <a:t>18</a:t>
            </a:r>
            <a:r>
              <a:rPr lang="zh-CN" altLang="en-US" dirty="0"/>
              <a:t>万年</a:t>
            </a:r>
            <a:endParaRPr lang="en-US" altLang="zh-CN" dirty="0"/>
          </a:p>
        </p:txBody>
      </p:sp>
      <p:pic>
        <p:nvPicPr>
          <p:cNvPr id="13" name="图片 12" descr="动物躺在地上&#10;&#10;低可信度描述已自动生成">
            <a:extLst>
              <a:ext uri="{FF2B5EF4-FFF2-40B4-BE49-F238E27FC236}">
                <a16:creationId xmlns:a16="http://schemas.microsoft.com/office/drawing/2014/main" id="{9792981A-7936-530F-E832-A311A8F48320}"/>
              </a:ext>
            </a:extLst>
          </p:cNvPr>
          <p:cNvPicPr>
            <a:picLocks noChangeAspect="1"/>
          </p:cNvPicPr>
          <p:nvPr/>
        </p:nvPicPr>
        <p:blipFill>
          <a:blip r:embed="rId3"/>
          <a:stretch>
            <a:fillRect/>
          </a:stretch>
        </p:blipFill>
        <p:spPr>
          <a:xfrm flipH="1">
            <a:off x="755718" y="2077413"/>
            <a:ext cx="2226129" cy="1079673"/>
          </a:xfrm>
          <a:prstGeom prst="rect">
            <a:avLst/>
          </a:prstGeom>
        </p:spPr>
      </p:pic>
      <p:pic>
        <p:nvPicPr>
          <p:cNvPr id="3" name="图片 2">
            <a:extLst>
              <a:ext uri="{FF2B5EF4-FFF2-40B4-BE49-F238E27FC236}">
                <a16:creationId xmlns:a16="http://schemas.microsoft.com/office/drawing/2014/main" id="{22996CE6-822C-A5F4-26B3-E2E9FE5269CC}"/>
              </a:ext>
            </a:extLst>
          </p:cNvPr>
          <p:cNvPicPr>
            <a:picLocks noChangeAspect="1"/>
          </p:cNvPicPr>
          <p:nvPr/>
        </p:nvPicPr>
        <p:blipFill rotWithShape="1">
          <a:blip r:embed="rId4"/>
          <a:srcRect l="6770" r="4237" b="11669"/>
          <a:stretch/>
        </p:blipFill>
        <p:spPr>
          <a:xfrm>
            <a:off x="3429184" y="2077413"/>
            <a:ext cx="2840340" cy="21143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卡通人物&#10;&#10;低可信度描述已自动生成">
            <a:extLst>
              <a:ext uri="{FF2B5EF4-FFF2-40B4-BE49-F238E27FC236}">
                <a16:creationId xmlns:a16="http://schemas.microsoft.com/office/drawing/2014/main" id="{9BCC6E7F-532B-34D7-B519-C95D21E2D1DC}"/>
              </a:ext>
            </a:extLst>
          </p:cNvPr>
          <p:cNvPicPr>
            <a:picLocks noChangeAspect="1"/>
          </p:cNvPicPr>
          <p:nvPr/>
        </p:nvPicPr>
        <p:blipFill rotWithShape="1">
          <a:blip r:embed="rId5"/>
          <a:srcRect l="10914" t="7008" r="9345" b="6383"/>
          <a:stretch/>
        </p:blipFill>
        <p:spPr>
          <a:xfrm>
            <a:off x="6594840" y="2040051"/>
            <a:ext cx="1905744" cy="2069890"/>
          </a:xfrm>
          <a:prstGeom prst="rect">
            <a:avLst/>
          </a:prstGeom>
        </p:spPr>
      </p:pic>
      <p:pic>
        <p:nvPicPr>
          <p:cNvPr id="6" name="图片 5" descr="卡通人物&#10;&#10;低可信度描述已自动生成">
            <a:extLst>
              <a:ext uri="{FF2B5EF4-FFF2-40B4-BE49-F238E27FC236}">
                <a16:creationId xmlns:a16="http://schemas.microsoft.com/office/drawing/2014/main" id="{6E6FC09A-564D-F904-6560-B101C02EBCB4}"/>
              </a:ext>
            </a:extLst>
          </p:cNvPr>
          <p:cNvPicPr>
            <a:picLocks noChangeAspect="1"/>
          </p:cNvPicPr>
          <p:nvPr/>
        </p:nvPicPr>
        <p:blipFill>
          <a:blip r:embed="rId6"/>
          <a:stretch>
            <a:fillRect/>
          </a:stretch>
        </p:blipFill>
        <p:spPr>
          <a:xfrm>
            <a:off x="770709" y="3157086"/>
            <a:ext cx="2209732" cy="1034716"/>
          </a:xfrm>
          <a:prstGeom prst="rect">
            <a:avLst/>
          </a:prstGeom>
        </p:spPr>
      </p:pic>
      <p:sp>
        <p:nvSpPr>
          <p:cNvPr id="8" name="矩形 7">
            <a:extLst>
              <a:ext uri="{FF2B5EF4-FFF2-40B4-BE49-F238E27FC236}">
                <a16:creationId xmlns:a16="http://schemas.microsoft.com/office/drawing/2014/main" id="{A2EEBAA3-C576-2C71-A3E5-C63214DF6092}"/>
              </a:ext>
            </a:extLst>
          </p:cNvPr>
          <p:cNvSpPr/>
          <p:nvPr/>
        </p:nvSpPr>
        <p:spPr>
          <a:xfrm>
            <a:off x="755718" y="2077413"/>
            <a:ext cx="2224723" cy="211438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8309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07E8FABE-E776-2ED0-0944-211FB56D4D61}"/>
              </a:ext>
            </a:extLst>
          </p:cNvPr>
          <p:cNvGrpSpPr/>
          <p:nvPr/>
        </p:nvGrpSpPr>
        <p:grpSpPr>
          <a:xfrm>
            <a:off x="5263197" y="2327122"/>
            <a:ext cx="2786582" cy="3853170"/>
            <a:chOff x="5606715" y="2303675"/>
            <a:chExt cx="2786582" cy="3853170"/>
          </a:xfrm>
        </p:grpSpPr>
        <p:sp>
          <p:nvSpPr>
            <p:cNvPr id="10" name="文本框 9">
              <a:extLst>
                <a:ext uri="{FF2B5EF4-FFF2-40B4-BE49-F238E27FC236}">
                  <a16:creationId xmlns:a16="http://schemas.microsoft.com/office/drawing/2014/main" id="{A72A46CF-40B1-AE7B-52C2-1178FBD198A3}"/>
                </a:ext>
              </a:extLst>
            </p:cNvPr>
            <p:cNvSpPr txBox="1"/>
            <p:nvPr/>
          </p:nvSpPr>
          <p:spPr>
            <a:xfrm>
              <a:off x="5849350" y="5103864"/>
              <a:ext cx="2301313" cy="1052981"/>
            </a:xfrm>
            <a:prstGeom prst="rect">
              <a:avLst/>
            </a:prstGeom>
            <a:solidFill>
              <a:srgbClr val="FFC000"/>
            </a:solidFill>
          </p:spPr>
          <p:txBody>
            <a:bodyPr wrap="square" rtlCol="0">
              <a:spAutoFit/>
            </a:bodyPr>
            <a:lstStyle/>
            <a:p>
              <a:pPr algn="ctr">
                <a:lnSpc>
                  <a:spcPts val="3860"/>
                </a:lnSpc>
              </a:pPr>
              <a:r>
                <a:rPr kumimoji="1" lang="en-US" altLang="zh-CN" sz="2800" b="1" dirty="0">
                  <a:latin typeface="Microsoft YaHei" panose="020B0503020204020204" pitchFamily="34" charset="-122"/>
                  <a:ea typeface="Microsoft YaHei" panose="020B0503020204020204" pitchFamily="34" charset="-122"/>
                </a:rPr>
                <a:t>46</a:t>
              </a:r>
              <a:r>
                <a:rPr kumimoji="1" lang="zh-CN" altLang="en-US" sz="2800" b="1" dirty="0">
                  <a:latin typeface="Microsoft YaHei" panose="020B0503020204020204" pitchFamily="34" charset="-122"/>
                  <a:ea typeface="Microsoft YaHei" panose="020B0503020204020204" pitchFamily="34" charset="-122"/>
                </a:rPr>
                <a:t>亿年</a:t>
              </a:r>
              <a:r>
                <a:rPr kumimoji="1" lang="zh-CN" altLang="en-US" sz="2800" dirty="0">
                  <a:latin typeface="Microsoft YaHei" panose="020B0503020204020204" pitchFamily="34" charset="-122"/>
                  <a:ea typeface="Microsoft YaHei" panose="020B0503020204020204" pitchFamily="34" charset="-122"/>
                </a:rPr>
                <a:t>的</a:t>
              </a:r>
              <a:endParaRPr kumimoji="1" lang="en-US" altLang="zh-CN" sz="2800" dirty="0">
                <a:latin typeface="Microsoft YaHei" panose="020B0503020204020204" pitchFamily="34" charset="-122"/>
                <a:ea typeface="Microsoft YaHei" panose="020B0503020204020204" pitchFamily="34" charset="-122"/>
              </a:endParaRPr>
            </a:p>
            <a:p>
              <a:pPr algn="ctr">
                <a:lnSpc>
                  <a:spcPts val="3860"/>
                </a:lnSpc>
              </a:pPr>
              <a:r>
                <a:rPr kumimoji="1" lang="zh-CN" altLang="en-US" sz="2800" dirty="0">
                  <a:latin typeface="Microsoft YaHei" panose="020B0503020204020204" pitchFamily="34" charset="-122"/>
                  <a:ea typeface="Microsoft YaHei" panose="020B0503020204020204" pitchFamily="34" charset="-122"/>
                </a:rPr>
                <a:t>年老地球</a:t>
              </a:r>
              <a:endParaRPr kumimoji="1" lang="en-US" altLang="zh-CN" sz="2800" dirty="0">
                <a:latin typeface="Microsoft YaHei" panose="020B0503020204020204" pitchFamily="34" charset="-122"/>
                <a:ea typeface="Microsoft YaHei" panose="020B0503020204020204" pitchFamily="34" charset="-122"/>
              </a:endParaRPr>
            </a:p>
          </p:txBody>
        </p:sp>
        <p:pic>
          <p:nvPicPr>
            <p:cNvPr id="4" name="图片 3" descr="徽标, 图标&#10;&#10;描述已自动生成">
              <a:extLst>
                <a:ext uri="{FF2B5EF4-FFF2-40B4-BE49-F238E27FC236}">
                  <a16:creationId xmlns:a16="http://schemas.microsoft.com/office/drawing/2014/main" id="{F7974D33-B15D-B1C1-816D-997C7C4AD49C}"/>
                </a:ext>
              </a:extLst>
            </p:cNvPr>
            <p:cNvPicPr>
              <a:picLocks noChangeAspect="1"/>
            </p:cNvPicPr>
            <p:nvPr/>
          </p:nvPicPr>
          <p:blipFill>
            <a:blip r:embed="rId3"/>
            <a:stretch>
              <a:fillRect/>
            </a:stretch>
          </p:blipFill>
          <p:spPr>
            <a:xfrm>
              <a:off x="5606715" y="2303675"/>
              <a:ext cx="2786582" cy="2800189"/>
            </a:xfrm>
            <a:prstGeom prst="rect">
              <a:avLst/>
            </a:prstGeom>
          </p:spPr>
        </p:pic>
      </p:grpSp>
      <p:sp>
        <p:nvSpPr>
          <p:cNvPr id="2" name="标题 1">
            <a:extLst>
              <a:ext uri="{FF2B5EF4-FFF2-40B4-BE49-F238E27FC236}">
                <a16:creationId xmlns:a16="http://schemas.microsoft.com/office/drawing/2014/main" id="{97AC6E36-B50C-6C92-D22F-9CA09ED83F06}"/>
              </a:ext>
            </a:extLst>
          </p:cNvPr>
          <p:cNvSpPr>
            <a:spLocks noGrp="1"/>
          </p:cNvSpPr>
          <p:nvPr>
            <p:ph type="title"/>
          </p:nvPr>
        </p:nvSpPr>
        <p:spPr/>
        <p:txBody>
          <a:bodyPr/>
          <a:lstStyle/>
          <a:p>
            <a:r>
              <a:rPr kumimoji="1" lang="zh-CN" altLang="en-US" dirty="0"/>
              <a:t>恐龙化石里的软组织和胶原蛋白</a:t>
            </a:r>
            <a:br>
              <a:rPr kumimoji="1" lang="en-US" altLang="zh-CN" dirty="0"/>
            </a:br>
            <a:r>
              <a:rPr kumimoji="1" lang="zh-CN" altLang="en-US" dirty="0"/>
              <a:t>科学合理的推测</a:t>
            </a:r>
            <a:br>
              <a:rPr kumimoji="1" lang="en-US" altLang="zh-CN" dirty="0"/>
            </a:br>
            <a:endParaRPr lang="zh-CN" altLang="en-US" dirty="0"/>
          </a:p>
        </p:txBody>
      </p:sp>
      <p:grpSp>
        <p:nvGrpSpPr>
          <p:cNvPr id="16" name="组合 15">
            <a:extLst>
              <a:ext uri="{FF2B5EF4-FFF2-40B4-BE49-F238E27FC236}">
                <a16:creationId xmlns:a16="http://schemas.microsoft.com/office/drawing/2014/main" id="{582F56F5-9B01-275F-FEE1-EC63D1D6058B}"/>
              </a:ext>
            </a:extLst>
          </p:cNvPr>
          <p:cNvGrpSpPr/>
          <p:nvPr/>
        </p:nvGrpSpPr>
        <p:grpSpPr>
          <a:xfrm>
            <a:off x="998193" y="2060073"/>
            <a:ext cx="2882612" cy="4120219"/>
            <a:chOff x="750702" y="2036626"/>
            <a:chExt cx="2882612" cy="4120219"/>
          </a:xfrm>
        </p:grpSpPr>
        <p:sp>
          <p:nvSpPr>
            <p:cNvPr id="7" name="文本框 6">
              <a:extLst>
                <a:ext uri="{FF2B5EF4-FFF2-40B4-BE49-F238E27FC236}">
                  <a16:creationId xmlns:a16="http://schemas.microsoft.com/office/drawing/2014/main" id="{7CD3CE24-A87B-9C04-87BF-270A6CB52FEF}"/>
                </a:ext>
              </a:extLst>
            </p:cNvPr>
            <p:cNvSpPr txBox="1"/>
            <p:nvPr/>
          </p:nvSpPr>
          <p:spPr>
            <a:xfrm>
              <a:off x="1046409" y="5103864"/>
              <a:ext cx="2301313" cy="1052981"/>
            </a:xfrm>
            <a:prstGeom prst="rect">
              <a:avLst/>
            </a:prstGeom>
            <a:solidFill>
              <a:srgbClr val="FFC000"/>
            </a:solidFill>
          </p:spPr>
          <p:txBody>
            <a:bodyPr wrap="square" rtlCol="0">
              <a:spAutoFit/>
            </a:bodyPr>
            <a:lstStyle/>
            <a:p>
              <a:pPr algn="ctr">
                <a:lnSpc>
                  <a:spcPts val="3860"/>
                </a:lnSpc>
              </a:pPr>
              <a:r>
                <a:rPr kumimoji="1" lang="en-US" altLang="zh-CN" sz="2800" b="1" dirty="0">
                  <a:latin typeface="Microsoft YaHei" panose="020B0503020204020204" pitchFamily="34" charset="-122"/>
                  <a:ea typeface="Microsoft YaHei" panose="020B0503020204020204" pitchFamily="34" charset="-122"/>
                </a:rPr>
                <a:t>18</a:t>
              </a:r>
              <a:r>
                <a:rPr kumimoji="1" lang="zh-CN" altLang="en-US" sz="2800" b="1" dirty="0">
                  <a:latin typeface="Microsoft YaHei" panose="020B0503020204020204" pitchFamily="34" charset="-122"/>
                  <a:ea typeface="Microsoft YaHei" panose="020B0503020204020204" pitchFamily="34" charset="-122"/>
                </a:rPr>
                <a:t>万年</a:t>
              </a:r>
              <a:r>
                <a:rPr kumimoji="1" lang="zh-CN" altLang="en-US" sz="2800" dirty="0">
                  <a:latin typeface="Microsoft YaHei" panose="020B0503020204020204" pitchFamily="34" charset="-122"/>
                  <a:ea typeface="Microsoft YaHei" panose="020B0503020204020204" pitchFamily="34" charset="-122"/>
                </a:rPr>
                <a:t>以内的年轻地球</a:t>
              </a:r>
              <a:endParaRPr kumimoji="1" lang="en-US" altLang="zh-CN" sz="2800" dirty="0">
                <a:latin typeface="Microsoft YaHei" panose="020B0503020204020204" pitchFamily="34" charset="-122"/>
                <a:ea typeface="Microsoft YaHei" panose="020B0503020204020204" pitchFamily="34" charset="-122"/>
              </a:endParaRPr>
            </a:p>
          </p:txBody>
        </p:sp>
        <p:pic>
          <p:nvPicPr>
            <p:cNvPr id="5" name="图片 4" descr="卡通人物&#10;&#10;低可信度描述已自动生成">
              <a:extLst>
                <a:ext uri="{FF2B5EF4-FFF2-40B4-BE49-F238E27FC236}">
                  <a16:creationId xmlns:a16="http://schemas.microsoft.com/office/drawing/2014/main" id="{259B314B-C801-F0B8-D7C1-C45E094205BA}"/>
                </a:ext>
              </a:extLst>
            </p:cNvPr>
            <p:cNvPicPr>
              <a:picLocks noChangeAspect="1"/>
            </p:cNvPicPr>
            <p:nvPr/>
          </p:nvPicPr>
          <p:blipFill rotWithShape="1">
            <a:blip r:embed="rId4"/>
            <a:srcRect l="10914" t="7008" r="9345" b="6383"/>
            <a:stretch/>
          </p:blipFill>
          <p:spPr>
            <a:xfrm>
              <a:off x="750702" y="2036626"/>
              <a:ext cx="2882612" cy="3130898"/>
            </a:xfrm>
            <a:prstGeom prst="rect">
              <a:avLst/>
            </a:prstGeom>
          </p:spPr>
        </p:pic>
      </p:grpSp>
    </p:spTree>
    <p:extLst>
      <p:ext uri="{BB962C8B-B14F-4D97-AF65-F5344CB8AC3E}">
        <p14:creationId xmlns:p14="http://schemas.microsoft.com/office/powerpoint/2010/main" val="17914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4427 0.00255 L 0.24635 0.00278 " pathEditMode="relative" rAng="0" ptsTypes="AA">
                                      <p:cBhvr>
                                        <p:cTn id="6" dur="1000" fill="hold"/>
                                        <p:tgtEl>
                                          <p:spTgt spid="16"/>
                                        </p:tgtEl>
                                        <p:attrNameLst>
                                          <p:attrName>ppt_x</p:attrName>
                                          <p:attrName>ppt_y</p:attrName>
                                        </p:attrNameLst>
                                      </p:cBhvr>
                                      <p:rCtr x="14531" y="0"/>
                                    </p:animMotion>
                                  </p:childTnLst>
                                </p:cTn>
                              </p:par>
                              <p:par>
                                <p:cTn id="7" presetID="2" presetClass="exit" presetSubtype="2" fill="hold" nodeType="withEffect">
                                  <p:stCondLst>
                                    <p:cond delay="0"/>
                                  </p:stCondLst>
                                  <p:childTnLst>
                                    <p:anim calcmode="lin" valueType="num">
                                      <p:cBhvr additive="base">
                                        <p:cTn id="8" dur="500"/>
                                        <p:tgtEl>
                                          <p:spTgt spid="17"/>
                                        </p:tgtEl>
                                        <p:attrNameLst>
                                          <p:attrName>ppt_x</p:attrName>
                                        </p:attrNameLst>
                                      </p:cBhvr>
                                      <p:tavLst>
                                        <p:tav tm="0">
                                          <p:val>
                                            <p:strVal val="ppt_x"/>
                                          </p:val>
                                        </p:tav>
                                        <p:tav tm="100000">
                                          <p:val>
                                            <p:strVal val="1+ppt_w/2"/>
                                          </p:val>
                                        </p:tav>
                                      </p:tavLst>
                                    </p:anim>
                                    <p:anim calcmode="lin" valueType="num">
                                      <p:cBhvr additive="base">
                                        <p:cTn id="9" dur="500"/>
                                        <p:tgtEl>
                                          <p:spTgt spid="17"/>
                                        </p:tgtEl>
                                        <p:attrNameLst>
                                          <p:attrName>ppt_y</p:attrName>
                                        </p:attrNameLst>
                                      </p:cBhvr>
                                      <p:tavLst>
                                        <p:tav tm="0">
                                          <p:val>
                                            <p:strVal val="ppt_y"/>
                                          </p:val>
                                        </p:tav>
                                        <p:tav tm="100000">
                                          <p:val>
                                            <p:strVal val="ppt_y"/>
                                          </p:val>
                                        </p:tav>
                                      </p:tavLst>
                                    </p:anim>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5742B9-FBC8-5108-8F7B-1741156458A8}"/>
              </a:ext>
            </a:extLst>
          </p:cNvPr>
          <p:cNvGrpSpPr/>
          <p:nvPr/>
        </p:nvGrpSpPr>
        <p:grpSpPr>
          <a:xfrm>
            <a:off x="0" y="2841197"/>
            <a:ext cx="9143999" cy="3631025"/>
            <a:chOff x="202517" y="3423269"/>
            <a:chExt cx="7678168" cy="3048953"/>
          </a:xfrm>
        </p:grpSpPr>
        <p:grpSp>
          <p:nvGrpSpPr>
            <p:cNvPr id="5" name="组合 4">
              <a:extLst>
                <a:ext uri="{FF2B5EF4-FFF2-40B4-BE49-F238E27FC236}">
                  <a16:creationId xmlns:a16="http://schemas.microsoft.com/office/drawing/2014/main" id="{C2E3D73D-1D7B-72B9-FF85-F45CDF3BC08B}"/>
                </a:ext>
              </a:extLst>
            </p:cNvPr>
            <p:cNvGrpSpPr/>
            <p:nvPr/>
          </p:nvGrpSpPr>
          <p:grpSpPr>
            <a:xfrm>
              <a:off x="202517" y="3423269"/>
              <a:ext cx="7678168" cy="3048953"/>
              <a:chOff x="202517" y="3428999"/>
              <a:chExt cx="7678168" cy="3048953"/>
            </a:xfrm>
          </p:grpSpPr>
          <p:pic>
            <p:nvPicPr>
              <p:cNvPr id="8" name="图片 7" descr="一群人在沙滩上跳起来&#10;&#10;低可信度描述已自动生成">
                <a:extLst>
                  <a:ext uri="{FF2B5EF4-FFF2-40B4-BE49-F238E27FC236}">
                    <a16:creationId xmlns:a16="http://schemas.microsoft.com/office/drawing/2014/main" id="{9F00374C-03CA-8931-9F3D-7B827A7613F8}"/>
                  </a:ext>
                </a:extLst>
              </p:cNvPr>
              <p:cNvPicPr>
                <a:picLocks noChangeAspect="1"/>
              </p:cNvPicPr>
              <p:nvPr/>
            </p:nvPicPr>
            <p:blipFill rotWithShape="1">
              <a:blip r:embed="rId3"/>
              <a:srcRect l="4430" r="1"/>
              <a:stretch/>
            </p:blipFill>
            <p:spPr>
              <a:xfrm>
                <a:off x="202517" y="3428999"/>
                <a:ext cx="4369483" cy="3048952"/>
              </a:xfrm>
              <a:prstGeom prst="rect">
                <a:avLst/>
              </a:prstGeom>
            </p:spPr>
          </p:pic>
          <p:pic>
            <p:nvPicPr>
              <p:cNvPr id="10" name="图片 9" descr="日落下的建筑&#10;&#10;描述已自动生成">
                <a:extLst>
                  <a:ext uri="{FF2B5EF4-FFF2-40B4-BE49-F238E27FC236}">
                    <a16:creationId xmlns:a16="http://schemas.microsoft.com/office/drawing/2014/main" id="{6ACE5209-CD69-CD0B-C476-789C2447AE7A}"/>
                  </a:ext>
                </a:extLst>
              </p:cNvPr>
              <p:cNvPicPr>
                <a:picLocks noChangeAspect="1"/>
              </p:cNvPicPr>
              <p:nvPr/>
            </p:nvPicPr>
            <p:blipFill rotWithShape="1">
              <a:blip r:embed="rId4"/>
              <a:srcRect l="13462" r="14191"/>
              <a:stretch/>
            </p:blipFill>
            <p:spPr>
              <a:xfrm>
                <a:off x="4572000" y="3428999"/>
                <a:ext cx="3308685" cy="3048953"/>
              </a:xfrm>
              <a:prstGeom prst="rect">
                <a:avLst/>
              </a:prstGeom>
            </p:spPr>
          </p:pic>
        </p:grpSp>
        <p:sp>
          <p:nvSpPr>
            <p:cNvPr id="6" name="文本框 5">
              <a:extLst>
                <a:ext uri="{FF2B5EF4-FFF2-40B4-BE49-F238E27FC236}">
                  <a16:creationId xmlns:a16="http://schemas.microsoft.com/office/drawing/2014/main" id="{EE0641AE-D7C0-25B4-227C-3C5E658A5B74}"/>
                </a:ext>
              </a:extLst>
            </p:cNvPr>
            <p:cNvSpPr txBox="1"/>
            <p:nvPr/>
          </p:nvSpPr>
          <p:spPr>
            <a:xfrm>
              <a:off x="3354871" y="5735672"/>
              <a:ext cx="844232" cy="491033"/>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煤矿</a:t>
              </a:r>
            </a:p>
          </p:txBody>
        </p:sp>
        <p:sp>
          <p:nvSpPr>
            <p:cNvPr id="7" name="文本框 6">
              <a:extLst>
                <a:ext uri="{FF2B5EF4-FFF2-40B4-BE49-F238E27FC236}">
                  <a16:creationId xmlns:a16="http://schemas.microsoft.com/office/drawing/2014/main" id="{6AFC2485-AD67-649C-9DE2-1423682D1C67}"/>
                </a:ext>
              </a:extLst>
            </p:cNvPr>
            <p:cNvSpPr txBox="1"/>
            <p:nvPr/>
          </p:nvSpPr>
          <p:spPr>
            <a:xfrm>
              <a:off x="5459642" y="3533119"/>
              <a:ext cx="1533401" cy="491033"/>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石油钻探</a:t>
              </a:r>
            </a:p>
          </p:txBody>
        </p:sp>
      </p:grpSp>
      <p:sp>
        <p:nvSpPr>
          <p:cNvPr id="3" name="标题 2">
            <a:extLst>
              <a:ext uri="{FF2B5EF4-FFF2-40B4-BE49-F238E27FC236}">
                <a16:creationId xmlns:a16="http://schemas.microsoft.com/office/drawing/2014/main" id="{99E2E875-45F4-75F1-2A65-9D82D5406364}"/>
              </a:ext>
            </a:extLst>
          </p:cNvPr>
          <p:cNvSpPr>
            <a:spLocks noGrp="1"/>
          </p:cNvSpPr>
          <p:nvPr>
            <p:ph type="title"/>
          </p:nvPr>
        </p:nvSpPr>
        <p:spPr>
          <a:xfrm>
            <a:off x="0" y="550320"/>
            <a:ext cx="9144000" cy="1830886"/>
          </a:xfrm>
        </p:spPr>
        <p:txBody>
          <a:bodyPr/>
          <a:lstStyle/>
          <a:p>
            <a:pPr>
              <a:lnSpc>
                <a:spcPts val="4020"/>
              </a:lnSpc>
            </a:pPr>
            <a:r>
              <a:rPr lang="zh-CN" altLang="en-US" dirty="0"/>
              <a:t>煤和石油</a:t>
            </a:r>
            <a:br>
              <a:rPr lang="en-US" altLang="zh-CN" dirty="0"/>
            </a:br>
            <a:r>
              <a:rPr lang="zh-CN" altLang="en-US" dirty="0"/>
              <a:t>是年老地球的的证明</a:t>
            </a:r>
            <a:br>
              <a:rPr lang="en-US" altLang="zh-CN" dirty="0"/>
            </a:br>
            <a:r>
              <a:rPr lang="zh-CN" altLang="en-US" dirty="0">
                <a:solidFill>
                  <a:srgbClr val="FF0000"/>
                </a:solidFill>
              </a:rPr>
              <a:t>合理吗？</a:t>
            </a:r>
          </a:p>
        </p:txBody>
      </p:sp>
      <p:sp>
        <p:nvSpPr>
          <p:cNvPr id="11" name="矩形 10">
            <a:extLst>
              <a:ext uri="{FF2B5EF4-FFF2-40B4-BE49-F238E27FC236}">
                <a16:creationId xmlns:a16="http://schemas.microsoft.com/office/drawing/2014/main" id="{01858895-7BC9-9D9D-5A37-C459E56D355C}"/>
              </a:ext>
            </a:extLst>
          </p:cNvPr>
          <p:cNvSpPr/>
          <p:nvPr/>
        </p:nvSpPr>
        <p:spPr>
          <a:xfrm>
            <a:off x="0" y="2841197"/>
            <a:ext cx="9144000" cy="363102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卡通人物&#10;&#10;描述已自动生成">
            <a:extLst>
              <a:ext uri="{FF2B5EF4-FFF2-40B4-BE49-F238E27FC236}">
                <a16:creationId xmlns:a16="http://schemas.microsoft.com/office/drawing/2014/main" id="{19A013C1-433B-26D7-FA1E-AE194AFF1925}"/>
              </a:ext>
            </a:extLst>
          </p:cNvPr>
          <p:cNvPicPr>
            <a:picLocks noChangeAspect="1"/>
          </p:cNvPicPr>
          <p:nvPr/>
        </p:nvPicPr>
        <p:blipFill>
          <a:blip r:embed="rId5"/>
          <a:stretch>
            <a:fillRect/>
          </a:stretch>
        </p:blipFill>
        <p:spPr>
          <a:xfrm>
            <a:off x="-826518" y="1823876"/>
            <a:ext cx="3958891" cy="3958891"/>
          </a:xfrm>
          <a:prstGeom prst="rect">
            <a:avLst/>
          </a:prstGeom>
        </p:spPr>
      </p:pic>
    </p:spTree>
    <p:extLst>
      <p:ext uri="{BB962C8B-B14F-4D97-AF65-F5344CB8AC3E}">
        <p14:creationId xmlns:p14="http://schemas.microsoft.com/office/powerpoint/2010/main" val="153187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DCED4534-2F00-1CB9-4238-50A48FA83377}"/>
              </a:ext>
            </a:extLst>
          </p:cNvPr>
          <p:cNvSpPr/>
          <p:nvPr/>
        </p:nvSpPr>
        <p:spPr>
          <a:xfrm>
            <a:off x="-1" y="3091906"/>
            <a:ext cx="9143999" cy="3133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1" name="组合 10">
            <a:extLst>
              <a:ext uri="{FF2B5EF4-FFF2-40B4-BE49-F238E27FC236}">
                <a16:creationId xmlns:a16="http://schemas.microsoft.com/office/drawing/2014/main" id="{35A690CB-D6B4-BE49-EE19-F3F3C908D8F4}"/>
              </a:ext>
            </a:extLst>
          </p:cNvPr>
          <p:cNvGrpSpPr/>
          <p:nvPr/>
        </p:nvGrpSpPr>
        <p:grpSpPr>
          <a:xfrm>
            <a:off x="250342" y="3251120"/>
            <a:ext cx="4239631" cy="2835330"/>
            <a:chOff x="250342" y="3410790"/>
            <a:chExt cx="4239631" cy="2835330"/>
          </a:xfrm>
        </p:grpSpPr>
        <p:pic>
          <p:nvPicPr>
            <p:cNvPr id="2" name="图片 1">
              <a:extLst>
                <a:ext uri="{FF2B5EF4-FFF2-40B4-BE49-F238E27FC236}">
                  <a16:creationId xmlns:a16="http://schemas.microsoft.com/office/drawing/2014/main" id="{12F7F9AA-3828-D783-726F-A02F322A8E0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0342" y="3410790"/>
              <a:ext cx="4239631" cy="2835330"/>
            </a:xfrm>
            <a:prstGeom prst="rect">
              <a:avLst/>
            </a:prstGeom>
          </p:spPr>
        </p:pic>
        <p:sp>
          <p:nvSpPr>
            <p:cNvPr id="4" name="矩形 3">
              <a:extLst>
                <a:ext uri="{FF2B5EF4-FFF2-40B4-BE49-F238E27FC236}">
                  <a16:creationId xmlns:a16="http://schemas.microsoft.com/office/drawing/2014/main" id="{B05932CE-4779-1BB1-8F60-E01932CF8228}"/>
                </a:ext>
              </a:extLst>
            </p:cNvPr>
            <p:cNvSpPr/>
            <p:nvPr/>
          </p:nvSpPr>
          <p:spPr>
            <a:xfrm>
              <a:off x="250343" y="5800951"/>
              <a:ext cx="4212402" cy="42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箭头: 右 4">
            <a:extLst>
              <a:ext uri="{FF2B5EF4-FFF2-40B4-BE49-F238E27FC236}">
                <a16:creationId xmlns:a16="http://schemas.microsoft.com/office/drawing/2014/main" id="{E12ADA07-EC19-1012-B202-FBB54F373E0A}"/>
              </a:ext>
            </a:extLst>
          </p:cNvPr>
          <p:cNvSpPr/>
          <p:nvPr/>
        </p:nvSpPr>
        <p:spPr>
          <a:xfrm>
            <a:off x="1081917" y="5522159"/>
            <a:ext cx="2549253" cy="542947"/>
          </a:xfrm>
          <a:prstGeom prst="rightArrow">
            <a:avLst>
              <a:gd name="adj1" fmla="val 70339"/>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漫长的时间</a:t>
            </a:r>
          </a:p>
        </p:txBody>
      </p:sp>
      <p:sp>
        <p:nvSpPr>
          <p:cNvPr id="7" name="文本框 6">
            <a:extLst>
              <a:ext uri="{FF2B5EF4-FFF2-40B4-BE49-F238E27FC236}">
                <a16:creationId xmlns:a16="http://schemas.microsoft.com/office/drawing/2014/main" id="{CFBE1F13-A782-FD3F-71FE-1B82526D682A}"/>
              </a:ext>
            </a:extLst>
          </p:cNvPr>
          <p:cNvSpPr txBox="1"/>
          <p:nvPr/>
        </p:nvSpPr>
        <p:spPr>
          <a:xfrm>
            <a:off x="695979" y="1815549"/>
            <a:ext cx="6422859" cy="1052981"/>
          </a:xfrm>
          <a:prstGeom prst="rect">
            <a:avLst/>
          </a:prstGeom>
          <a:noFill/>
        </p:spPr>
        <p:txBody>
          <a:bodyPr wrap="square">
            <a:spAutoFit/>
          </a:bodyPr>
          <a:lstStyle/>
          <a:p>
            <a:pPr fontAlgn="base">
              <a:lnSpc>
                <a:spcPts val="3860"/>
              </a:lnSpc>
              <a:spcBef>
                <a:spcPct val="0"/>
              </a:spcBef>
              <a:spcAft>
                <a:spcPct val="0"/>
              </a:spcAft>
              <a:buNone/>
              <a:defRPr/>
            </a:pPr>
            <a:r>
              <a:rPr lang="zh-CN" altLang="en-US" sz="2800" dirty="0">
                <a:latin typeface="微软雅黑" panose="020B0503020204020204" pitchFamily="34" charset="-122"/>
                <a:ea typeface="微软雅黑" panose="020B0503020204020204" pitchFamily="34" charset="-122"/>
              </a:rPr>
              <a:t>煤和石油是</a:t>
            </a:r>
            <a:r>
              <a:rPr lang="zh-CN" altLang="en-US" sz="2800" b="1" dirty="0">
                <a:latin typeface="微软雅黑" panose="020B0503020204020204" pitchFamily="34" charset="-122"/>
                <a:ea typeface="微软雅黑" panose="020B0503020204020204" pitchFamily="34" charset="-122"/>
              </a:rPr>
              <a:t>亿万年前</a:t>
            </a:r>
            <a:r>
              <a:rPr lang="zh-CN" altLang="en-US" sz="2800" dirty="0">
                <a:latin typeface="微软雅黑" panose="020B0503020204020204" pitchFamily="34" charset="-122"/>
                <a:ea typeface="微软雅黑" panose="020B0503020204020204" pitchFamily="34" charset="-122"/>
              </a:rPr>
              <a:t>的原始森林或海洋生物被埋葬，经过</a:t>
            </a:r>
            <a:r>
              <a:rPr lang="zh-CN" altLang="en-US" sz="2800" b="1" dirty="0">
                <a:latin typeface="微软雅黑" panose="020B0503020204020204" pitchFamily="34" charset="-122"/>
                <a:ea typeface="微软雅黑" panose="020B0503020204020204" pitchFamily="34" charset="-122"/>
              </a:rPr>
              <a:t>长期高温高压而成</a:t>
            </a:r>
            <a:r>
              <a:rPr lang="zh-CN" altLang="en-US"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p:txBody>
      </p:sp>
      <p:sp>
        <p:nvSpPr>
          <p:cNvPr id="8" name="标题 7">
            <a:extLst>
              <a:ext uri="{FF2B5EF4-FFF2-40B4-BE49-F238E27FC236}">
                <a16:creationId xmlns:a16="http://schemas.microsoft.com/office/drawing/2014/main" id="{173282F7-3840-B63C-1CB5-5A1BAA18FE87}"/>
              </a:ext>
            </a:extLst>
          </p:cNvPr>
          <p:cNvSpPr>
            <a:spLocks noGrp="1"/>
          </p:cNvSpPr>
          <p:nvPr>
            <p:ph type="title"/>
          </p:nvPr>
        </p:nvSpPr>
        <p:spPr/>
        <p:txBody>
          <a:bodyPr/>
          <a:lstStyle/>
          <a:p>
            <a:r>
              <a:rPr lang="zh-CN" altLang="en-US" dirty="0"/>
              <a:t>主流科学家认为</a:t>
            </a:r>
          </a:p>
        </p:txBody>
      </p:sp>
      <p:grpSp>
        <p:nvGrpSpPr>
          <p:cNvPr id="12" name="组合 11">
            <a:extLst>
              <a:ext uri="{FF2B5EF4-FFF2-40B4-BE49-F238E27FC236}">
                <a16:creationId xmlns:a16="http://schemas.microsoft.com/office/drawing/2014/main" id="{217B3A86-7549-D9C5-788B-C7CDFFAD5F24}"/>
              </a:ext>
            </a:extLst>
          </p:cNvPr>
          <p:cNvGrpSpPr/>
          <p:nvPr/>
        </p:nvGrpSpPr>
        <p:grpSpPr>
          <a:xfrm>
            <a:off x="4674268" y="3255490"/>
            <a:ext cx="4239632" cy="2811060"/>
            <a:chOff x="4674268" y="3415160"/>
            <a:chExt cx="4239632" cy="2811060"/>
          </a:xfrm>
        </p:grpSpPr>
        <p:pic>
          <p:nvPicPr>
            <p:cNvPr id="3" name="图片 2">
              <a:extLst>
                <a:ext uri="{FF2B5EF4-FFF2-40B4-BE49-F238E27FC236}">
                  <a16:creationId xmlns:a16="http://schemas.microsoft.com/office/drawing/2014/main" id="{55867974-07C9-C5D5-1CE5-8DB5E1FEE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268" y="3415160"/>
              <a:ext cx="4239632" cy="2811060"/>
            </a:xfrm>
            <a:prstGeom prst="rect">
              <a:avLst/>
            </a:prstGeom>
          </p:spPr>
        </p:pic>
        <p:sp>
          <p:nvSpPr>
            <p:cNvPr id="9" name="矩形 8">
              <a:extLst>
                <a:ext uri="{FF2B5EF4-FFF2-40B4-BE49-F238E27FC236}">
                  <a16:creationId xmlns:a16="http://schemas.microsoft.com/office/drawing/2014/main" id="{82D78347-0445-56A1-67CD-B67DF0176366}"/>
                </a:ext>
              </a:extLst>
            </p:cNvPr>
            <p:cNvSpPr/>
            <p:nvPr/>
          </p:nvSpPr>
          <p:spPr>
            <a:xfrm>
              <a:off x="4687883" y="5799507"/>
              <a:ext cx="4212402" cy="42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箭头: 右 5">
            <a:extLst>
              <a:ext uri="{FF2B5EF4-FFF2-40B4-BE49-F238E27FC236}">
                <a16:creationId xmlns:a16="http://schemas.microsoft.com/office/drawing/2014/main" id="{DE6D1228-51D8-027C-DC01-4F264581D017}"/>
              </a:ext>
            </a:extLst>
          </p:cNvPr>
          <p:cNvSpPr/>
          <p:nvPr/>
        </p:nvSpPr>
        <p:spPr>
          <a:xfrm>
            <a:off x="5604294" y="5543503"/>
            <a:ext cx="2549253" cy="542947"/>
          </a:xfrm>
          <a:prstGeom prst="rightArrow">
            <a:avLst>
              <a:gd name="adj1" fmla="val 70339"/>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漫长的时间</a:t>
            </a:r>
          </a:p>
        </p:txBody>
      </p:sp>
      <p:pic>
        <p:nvPicPr>
          <p:cNvPr id="10" name="图片 3" descr="徽标, 图标&#10;&#10;描述已自动生成">
            <a:extLst>
              <a:ext uri="{FF2B5EF4-FFF2-40B4-BE49-F238E27FC236}">
                <a16:creationId xmlns:a16="http://schemas.microsoft.com/office/drawing/2014/main" id="{006E3917-39B3-7812-98A5-E1F484A50CE0}"/>
              </a:ext>
            </a:extLst>
          </p:cNvPr>
          <p:cNvPicPr>
            <a:picLocks noChangeAspect="1"/>
          </p:cNvPicPr>
          <p:nvPr/>
        </p:nvPicPr>
        <p:blipFill>
          <a:blip r:embed="rId5"/>
          <a:stretch>
            <a:fillRect/>
          </a:stretch>
        </p:blipFill>
        <p:spPr>
          <a:xfrm>
            <a:off x="7118838" y="1277194"/>
            <a:ext cx="1770150" cy="17787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2312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1E7DA-C0DE-7CC7-B70D-4C1CA5763915}"/>
              </a:ext>
            </a:extLst>
          </p:cNvPr>
          <p:cNvSpPr>
            <a:spLocks noGrp="1"/>
          </p:cNvSpPr>
          <p:nvPr>
            <p:ph type="title"/>
          </p:nvPr>
        </p:nvSpPr>
        <p:spPr/>
        <p:txBody>
          <a:bodyPr/>
          <a:lstStyle/>
          <a:p>
            <a:r>
              <a:rPr lang="zh-CN" altLang="en-US" dirty="0"/>
              <a:t>科学家的分歧只在时间</a:t>
            </a:r>
          </a:p>
        </p:txBody>
      </p:sp>
      <p:sp>
        <p:nvSpPr>
          <p:cNvPr id="3" name="文本框 2">
            <a:extLst>
              <a:ext uri="{FF2B5EF4-FFF2-40B4-BE49-F238E27FC236}">
                <a16:creationId xmlns:a16="http://schemas.microsoft.com/office/drawing/2014/main" id="{4D8459AF-494C-A0BF-D2B2-A06DC3689334}"/>
              </a:ext>
            </a:extLst>
          </p:cNvPr>
          <p:cNvSpPr txBox="1"/>
          <p:nvPr/>
        </p:nvSpPr>
        <p:spPr>
          <a:xfrm>
            <a:off x="754155" y="2183555"/>
            <a:ext cx="6359182" cy="1052981"/>
          </a:xfrm>
          <a:prstGeom prst="rect">
            <a:avLst/>
          </a:prstGeom>
          <a:noFill/>
        </p:spPr>
        <p:txBody>
          <a:bodyPr wrap="square">
            <a:spAutoFit/>
          </a:bodyPr>
          <a:lstStyle/>
          <a:p>
            <a:pPr fontAlgn="base">
              <a:lnSpc>
                <a:spcPts val="3860"/>
              </a:lnSpc>
              <a:spcBef>
                <a:spcPct val="0"/>
              </a:spcBef>
              <a:spcAft>
                <a:spcPct val="0"/>
              </a:spcAft>
              <a:buNone/>
              <a:defRPr/>
            </a:pPr>
            <a:r>
              <a:rPr lang="zh-CN" altLang="en-US" sz="2800" b="1" dirty="0">
                <a:latin typeface="微软雅黑" panose="020B0503020204020204" pitchFamily="34" charset="-122"/>
                <a:ea typeface="微软雅黑" panose="020B0503020204020204" pitchFamily="34" charset="-122"/>
              </a:rPr>
              <a:t>年轻地球论科学家同意：</a:t>
            </a:r>
            <a:endParaRPr lang="en-US" altLang="zh-CN" sz="2800" b="1" dirty="0">
              <a:latin typeface="微软雅黑" panose="020B0503020204020204" pitchFamily="34" charset="-122"/>
              <a:ea typeface="微软雅黑" panose="020B0503020204020204" pitchFamily="34" charset="-122"/>
            </a:endParaRPr>
          </a:p>
          <a:p>
            <a:pPr fontAlgn="base">
              <a:lnSpc>
                <a:spcPts val="3860"/>
              </a:lnSpc>
              <a:spcBef>
                <a:spcPct val="0"/>
              </a:spcBef>
              <a:spcAft>
                <a:spcPct val="0"/>
              </a:spcAft>
              <a:buNone/>
              <a:defRPr/>
            </a:pPr>
            <a:r>
              <a:rPr lang="zh-CN" altLang="en-US" sz="2800" dirty="0">
                <a:latin typeface="微软雅黑" panose="020B0503020204020204" pitchFamily="34" charset="-122"/>
                <a:ea typeface="微软雅黑" panose="020B0503020204020204" pitchFamily="34" charset="-122"/>
              </a:rPr>
              <a:t>煤和石油是在高温和高压条件下而成。</a:t>
            </a:r>
            <a:endParaRPr lang="en-US" altLang="zh-CN" sz="2800" dirty="0">
              <a:latin typeface="微软雅黑" panose="020B0503020204020204" pitchFamily="34" charset="-122"/>
              <a:ea typeface="微软雅黑" panose="020B0503020204020204" pitchFamily="34" charset="-122"/>
            </a:endParaRPr>
          </a:p>
        </p:txBody>
      </p:sp>
      <p:pic>
        <p:nvPicPr>
          <p:cNvPr id="5" name="图片 4" descr="图标&#10;&#10;描述已自动生成">
            <a:extLst>
              <a:ext uri="{FF2B5EF4-FFF2-40B4-BE49-F238E27FC236}">
                <a16:creationId xmlns:a16="http://schemas.microsoft.com/office/drawing/2014/main" id="{91C98282-B665-3B88-CF0A-496FFFC8A86B}"/>
              </a:ext>
            </a:extLst>
          </p:cNvPr>
          <p:cNvPicPr>
            <a:picLocks noChangeAspect="1"/>
          </p:cNvPicPr>
          <p:nvPr/>
        </p:nvPicPr>
        <p:blipFill>
          <a:blip r:embed="rId3"/>
          <a:stretch>
            <a:fillRect/>
          </a:stretch>
        </p:blipFill>
        <p:spPr>
          <a:xfrm>
            <a:off x="3457692" y="3751707"/>
            <a:ext cx="4768618" cy="1995435"/>
          </a:xfrm>
          <a:prstGeom prst="rect">
            <a:avLst/>
          </a:prstGeom>
        </p:spPr>
      </p:pic>
      <p:sp>
        <p:nvSpPr>
          <p:cNvPr id="8" name="文本框 7">
            <a:extLst>
              <a:ext uri="{FF2B5EF4-FFF2-40B4-BE49-F238E27FC236}">
                <a16:creationId xmlns:a16="http://schemas.microsoft.com/office/drawing/2014/main" id="{E843E382-9774-5163-56ED-E22A74DD67C8}"/>
              </a:ext>
            </a:extLst>
          </p:cNvPr>
          <p:cNvSpPr txBox="1"/>
          <p:nvPr/>
        </p:nvSpPr>
        <p:spPr>
          <a:xfrm>
            <a:off x="754155" y="5677538"/>
            <a:ext cx="7676640" cy="584775"/>
          </a:xfrm>
          <a:prstGeom prst="rect">
            <a:avLst/>
          </a:prstGeom>
          <a:noFill/>
        </p:spPr>
        <p:txBody>
          <a:bodyPr wrap="square">
            <a:spAutoFit/>
          </a:bodyPr>
          <a:lstStyle/>
          <a:p>
            <a:pPr fontAlgn="base">
              <a:spcBef>
                <a:spcPct val="0"/>
              </a:spcBef>
              <a:spcAft>
                <a:spcPct val="0"/>
              </a:spcAft>
              <a:buNone/>
              <a:defRPr/>
            </a:pPr>
            <a:r>
              <a:rPr lang="zh-CN" altLang="en-US" sz="3200" b="1" dirty="0">
                <a:solidFill>
                  <a:srgbClr val="FF0000"/>
                </a:solidFill>
                <a:latin typeface="微软雅黑" panose="020B0503020204020204" pitchFamily="34" charset="-122"/>
                <a:ea typeface="微软雅黑" panose="020B0503020204020204" pitchFamily="34" charset="-122"/>
              </a:rPr>
              <a:t>不同意：需要亿万年的漫长时间。</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pic>
        <p:nvPicPr>
          <p:cNvPr id="4" name="图片 4" descr="卡通人物&#10;&#10;低可信度描述已自动生成">
            <a:extLst>
              <a:ext uri="{FF2B5EF4-FFF2-40B4-BE49-F238E27FC236}">
                <a16:creationId xmlns:a16="http://schemas.microsoft.com/office/drawing/2014/main" id="{27A9CCC3-48CD-355F-6A18-86D8295C5F7C}"/>
              </a:ext>
            </a:extLst>
          </p:cNvPr>
          <p:cNvPicPr>
            <a:picLocks noChangeAspect="1"/>
          </p:cNvPicPr>
          <p:nvPr/>
        </p:nvPicPr>
        <p:blipFill rotWithShape="1">
          <a:blip r:embed="rId4"/>
          <a:srcRect l="10914" t="7008" r="9345" b="6383"/>
          <a:stretch/>
        </p:blipFill>
        <p:spPr>
          <a:xfrm>
            <a:off x="6820216" y="1612678"/>
            <a:ext cx="2031365" cy="2206331"/>
          </a:xfrm>
          <a:prstGeom prst="rect">
            <a:avLst/>
          </a:prstGeom>
          <a:effectLst>
            <a:outerShdw blurRad="50800" dist="38100" dir="2700000" algn="tl" rotWithShape="0">
              <a:prstClr val="black">
                <a:alpha val="40000"/>
              </a:prstClr>
            </a:outerShdw>
          </a:effectLst>
        </p:spPr>
      </p:pic>
      <p:pic>
        <p:nvPicPr>
          <p:cNvPr id="11" name="图片 10" descr="图片包含 设备, 游戏机, 测量&#10;&#10;描述已自动生成">
            <a:extLst>
              <a:ext uri="{FF2B5EF4-FFF2-40B4-BE49-F238E27FC236}">
                <a16:creationId xmlns:a16="http://schemas.microsoft.com/office/drawing/2014/main" id="{D9EAF846-FD8D-E9D4-A607-FF308F525528}"/>
              </a:ext>
            </a:extLst>
          </p:cNvPr>
          <p:cNvPicPr>
            <a:picLocks noChangeAspect="1"/>
          </p:cNvPicPr>
          <p:nvPr/>
        </p:nvPicPr>
        <p:blipFill>
          <a:blip r:embed="rId5"/>
          <a:stretch>
            <a:fillRect/>
          </a:stretch>
        </p:blipFill>
        <p:spPr>
          <a:xfrm>
            <a:off x="1308101" y="3517398"/>
            <a:ext cx="1993900" cy="1993900"/>
          </a:xfrm>
          <a:prstGeom prst="rect">
            <a:avLst/>
          </a:prstGeom>
        </p:spPr>
      </p:pic>
    </p:spTree>
    <p:extLst>
      <p:ext uri="{BB962C8B-B14F-4D97-AF65-F5344CB8AC3E}">
        <p14:creationId xmlns:p14="http://schemas.microsoft.com/office/powerpoint/2010/main" val="34192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实验证明煤的形成不需要漫长时间</a:t>
            </a:r>
          </a:p>
        </p:txBody>
      </p:sp>
      <p:pic>
        <p:nvPicPr>
          <p:cNvPr id="5" name="图片 4" descr="一群人在沙滩上跳起来&#10;&#10;低可信度描述已自动生成">
            <a:extLst>
              <a:ext uri="{FF2B5EF4-FFF2-40B4-BE49-F238E27FC236}">
                <a16:creationId xmlns:a16="http://schemas.microsoft.com/office/drawing/2014/main" id="{014D1025-A8F7-14BF-CDCF-F5DF1E9D9435}"/>
              </a:ext>
            </a:extLst>
          </p:cNvPr>
          <p:cNvPicPr>
            <a:picLocks noChangeAspect="1"/>
          </p:cNvPicPr>
          <p:nvPr/>
        </p:nvPicPr>
        <p:blipFill>
          <a:blip r:embed="rId3"/>
          <a:stretch>
            <a:fillRect/>
          </a:stretch>
        </p:blipFill>
        <p:spPr>
          <a:xfrm>
            <a:off x="1804737" y="1779631"/>
            <a:ext cx="7339263" cy="4894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E5528D4D-D1E2-46D5-8E57-6DF32756B180}"/>
              </a:ext>
            </a:extLst>
          </p:cNvPr>
          <p:cNvPicPr>
            <a:picLocks noChangeAspect="1"/>
          </p:cNvPicPr>
          <p:nvPr/>
        </p:nvPicPr>
        <p:blipFill>
          <a:blip r:embed="rId4"/>
          <a:stretch>
            <a:fillRect/>
          </a:stretch>
        </p:blipFill>
        <p:spPr>
          <a:xfrm>
            <a:off x="0" y="1474054"/>
            <a:ext cx="3471484" cy="23125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31190FC8-C64D-C59E-FDA9-A2D0E7A0C4C6}"/>
              </a:ext>
            </a:extLst>
          </p:cNvPr>
          <p:cNvSpPr txBox="1"/>
          <p:nvPr/>
        </p:nvSpPr>
        <p:spPr>
          <a:xfrm>
            <a:off x="1412576" y="2307138"/>
            <a:ext cx="595035" cy="584775"/>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煤</a:t>
            </a:r>
          </a:p>
        </p:txBody>
      </p:sp>
      <p:sp>
        <p:nvSpPr>
          <p:cNvPr id="7" name="文本框 6">
            <a:extLst>
              <a:ext uri="{FF2B5EF4-FFF2-40B4-BE49-F238E27FC236}">
                <a16:creationId xmlns:a16="http://schemas.microsoft.com/office/drawing/2014/main" id="{767D50F9-215D-9D7F-9FAB-BD583BB15719}"/>
              </a:ext>
            </a:extLst>
          </p:cNvPr>
          <p:cNvSpPr txBox="1"/>
          <p:nvPr/>
        </p:nvSpPr>
        <p:spPr>
          <a:xfrm>
            <a:off x="5088590" y="3804785"/>
            <a:ext cx="1005403" cy="584775"/>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煤矿</a:t>
            </a:r>
          </a:p>
        </p:txBody>
      </p:sp>
    </p:spTree>
    <p:extLst>
      <p:ext uri="{BB962C8B-B14F-4D97-AF65-F5344CB8AC3E}">
        <p14:creationId xmlns:p14="http://schemas.microsoft.com/office/powerpoint/2010/main" val="44568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574722" y="1846122"/>
            <a:ext cx="8114746" cy="543290"/>
          </a:xfrm>
          <a:prstGeom prst="rect">
            <a:avLst/>
          </a:prstGeom>
        </p:spPr>
        <p:txBody>
          <a:bodyPr wrap="square">
            <a:spAutoFit/>
          </a:bodyPr>
          <a:lstStyle/>
          <a:p>
            <a:pPr>
              <a:lnSpc>
                <a:spcPts val="3800"/>
              </a:lnSpc>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实验材料：</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天然木材</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粘土催化剂（煤矿中很常见）</a:t>
            </a: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煤可以快速形成</a:t>
            </a:r>
          </a:p>
        </p:txBody>
      </p:sp>
      <p:pic>
        <p:nvPicPr>
          <p:cNvPr id="19" name="图片 18">
            <a:extLst>
              <a:ext uri="{FF2B5EF4-FFF2-40B4-BE49-F238E27FC236}">
                <a16:creationId xmlns:a16="http://schemas.microsoft.com/office/drawing/2014/main" id="{8440911D-B8A2-9A4A-A563-7BB7EA3B14DA}"/>
              </a:ext>
            </a:extLst>
          </p:cNvPr>
          <p:cNvPicPr>
            <a:picLocks noChangeAspect="1"/>
          </p:cNvPicPr>
          <p:nvPr/>
        </p:nvPicPr>
        <p:blipFill rotWithShape="1">
          <a:blip r:embed="rId3"/>
          <a:srcRect l="25838"/>
          <a:stretch/>
        </p:blipFill>
        <p:spPr>
          <a:xfrm>
            <a:off x="3062856" y="2693949"/>
            <a:ext cx="5321156" cy="33832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descr="图标&#10;&#10;描述已自动生成">
            <a:extLst>
              <a:ext uri="{FF2B5EF4-FFF2-40B4-BE49-F238E27FC236}">
                <a16:creationId xmlns:a16="http://schemas.microsoft.com/office/drawing/2014/main" id="{30CC5C6B-540D-830F-D720-608E964A3098}"/>
              </a:ext>
            </a:extLst>
          </p:cNvPr>
          <p:cNvPicPr>
            <a:picLocks noChangeAspect="1"/>
          </p:cNvPicPr>
          <p:nvPr/>
        </p:nvPicPr>
        <p:blipFill>
          <a:blip r:embed="rId4"/>
          <a:stretch>
            <a:fillRect/>
          </a:stretch>
        </p:blipFill>
        <p:spPr>
          <a:xfrm>
            <a:off x="4511555" y="4468588"/>
            <a:ext cx="3872457" cy="1620435"/>
          </a:xfrm>
          <a:prstGeom prst="rect">
            <a:avLst/>
          </a:prstGeom>
        </p:spPr>
      </p:pic>
      <p:sp>
        <p:nvSpPr>
          <p:cNvPr id="6" name="文本框 5">
            <a:extLst>
              <a:ext uri="{FF2B5EF4-FFF2-40B4-BE49-F238E27FC236}">
                <a16:creationId xmlns:a16="http://schemas.microsoft.com/office/drawing/2014/main" id="{6E722717-D3B0-D972-7B2B-D031992E6E7C}"/>
              </a:ext>
            </a:extLst>
          </p:cNvPr>
          <p:cNvSpPr txBox="1"/>
          <p:nvPr/>
        </p:nvSpPr>
        <p:spPr>
          <a:xfrm>
            <a:off x="574722" y="2883714"/>
            <a:ext cx="2397078" cy="2861168"/>
          </a:xfrm>
          <a:prstGeom prst="rect">
            <a:avLst/>
          </a:prstGeom>
        </p:spPr>
        <p:txBody>
          <a:bodyPr wrap="square">
            <a:spAutoFit/>
          </a:bodyPr>
          <a:lstStyle>
            <a:defPPr>
              <a:defRPr lang="zh-CN"/>
            </a:defPPr>
            <a:lvl1pPr>
              <a:lnSpc>
                <a:spcPts val="3800"/>
              </a:lnSpc>
              <a:defRPr sz="2800">
                <a:solidFill>
                  <a:prstClr val="black"/>
                </a:solidFill>
                <a:latin typeface="微软雅黑" panose="020B0503020204020204" pitchFamily="34" charset="-122"/>
                <a:ea typeface="微软雅黑" panose="020B0503020204020204" pitchFamily="34" charset="-122"/>
                <a:cs typeface="Arial" panose="020B0604020202020204" pitchFamily="34" charset="0"/>
              </a:defRPr>
            </a:lvl1pPr>
          </a:lstStyle>
          <a:p>
            <a:pPr>
              <a:lnSpc>
                <a:spcPts val="3860"/>
              </a:lnSpc>
              <a:spcBef>
                <a:spcPts val="1200"/>
              </a:spcBef>
            </a:pPr>
            <a:r>
              <a:rPr lang="zh-CN" altLang="en-US" b="1" dirty="0"/>
              <a:t>实验方法：</a:t>
            </a:r>
            <a:endParaRPr lang="en-US" altLang="zh-CN" b="1" dirty="0"/>
          </a:p>
          <a:p>
            <a:pPr>
              <a:lnSpc>
                <a:spcPts val="3860"/>
              </a:lnSpc>
              <a:spcBef>
                <a:spcPts val="1200"/>
              </a:spcBef>
            </a:pPr>
            <a:r>
              <a:rPr lang="zh-CN" altLang="en-US" dirty="0"/>
              <a:t>就像大自然形成煤，给木材施加同等</a:t>
            </a:r>
            <a:endParaRPr lang="en-US" altLang="zh-CN" dirty="0"/>
          </a:p>
          <a:p>
            <a:pPr>
              <a:lnSpc>
                <a:spcPts val="3860"/>
              </a:lnSpc>
              <a:spcBef>
                <a:spcPts val="1200"/>
              </a:spcBef>
            </a:pPr>
            <a:r>
              <a:rPr lang="zh-CN" altLang="en-US" b="1" dirty="0">
                <a:solidFill>
                  <a:srgbClr val="FF0000"/>
                </a:solidFill>
              </a:rPr>
              <a:t>高温和高压</a:t>
            </a:r>
          </a:p>
        </p:txBody>
      </p:sp>
      <p:pic>
        <p:nvPicPr>
          <p:cNvPr id="3" name="图片 2" descr="图片包含 设备, 游戏机, 测量&#10;&#10;描述已自动生成">
            <a:extLst>
              <a:ext uri="{FF2B5EF4-FFF2-40B4-BE49-F238E27FC236}">
                <a16:creationId xmlns:a16="http://schemas.microsoft.com/office/drawing/2014/main" id="{CAE4084D-5D4D-03CC-F560-2B89FD0DB619}"/>
              </a:ext>
            </a:extLst>
          </p:cNvPr>
          <p:cNvPicPr>
            <a:picLocks noChangeAspect="1"/>
          </p:cNvPicPr>
          <p:nvPr/>
        </p:nvPicPr>
        <p:blipFill>
          <a:blip r:embed="rId5"/>
          <a:stretch>
            <a:fillRect/>
          </a:stretch>
        </p:blipFill>
        <p:spPr>
          <a:xfrm>
            <a:off x="3141138" y="4432128"/>
            <a:ext cx="1621362" cy="1621362"/>
          </a:xfrm>
          <a:prstGeom prst="rect">
            <a:avLst/>
          </a:prstGeom>
        </p:spPr>
      </p:pic>
    </p:spTree>
    <p:extLst>
      <p:ext uri="{BB962C8B-B14F-4D97-AF65-F5344CB8AC3E}">
        <p14:creationId xmlns:p14="http://schemas.microsoft.com/office/powerpoint/2010/main" val="41813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733079" y="2409991"/>
            <a:ext cx="4607082" cy="3207417"/>
          </a:xfrm>
          <a:prstGeom prst="rect">
            <a:avLst/>
          </a:prstGeom>
        </p:spPr>
        <p:txBody>
          <a:bodyPr wrap="square">
            <a:spAutoFit/>
          </a:bodyPr>
          <a:lstStyle/>
          <a:p>
            <a:pPr>
              <a:lnSpc>
                <a:spcPts val="3860"/>
              </a:lnSpc>
              <a:spcBef>
                <a:spcPts val="1200"/>
              </a:spcBef>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a:t>
            </a:r>
          </a:p>
          <a:p>
            <a:pPr marL="457200" indent="-457200">
              <a:lnSpc>
                <a:spcPts val="3860"/>
              </a:lnSpc>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150°</a:t>
            </a:r>
            <a:r>
              <a:rPr lang="en"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a:t>
            </a:r>
            <a:r>
              <a:rPr lang="zh-CN" altLang="e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产生煤</a:t>
            </a:r>
          </a:p>
          <a:p>
            <a:pPr marL="457200" indent="-457200">
              <a:lnSpc>
                <a:spcPts val="3860"/>
              </a:lnSpc>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300-400°</a:t>
            </a:r>
            <a:r>
              <a:rPr lang="en"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a:t>
            </a:r>
            <a:r>
              <a:rPr lang="zh-CN" altLang="e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产生更好、更黑的煤</a:t>
            </a:r>
            <a:endParaRPr lang="zh-CN" altLang="en-US"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spcBef>
                <a:spcPts val="1200"/>
              </a:spcBef>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煤的形成时间：</a:t>
            </a:r>
            <a:endPar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pPr>
            <a:r>
              <a:rPr lang="en-US" altLang="zh-CN"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4-36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周（</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年不到）</a:t>
            </a: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煤可以快速形成</a:t>
            </a:r>
          </a:p>
        </p:txBody>
      </p:sp>
      <p:pic>
        <p:nvPicPr>
          <p:cNvPr id="2" name="图片 1">
            <a:extLst>
              <a:ext uri="{FF2B5EF4-FFF2-40B4-BE49-F238E27FC236}">
                <a16:creationId xmlns:a16="http://schemas.microsoft.com/office/drawing/2014/main" id="{3D74DA67-1E29-0535-4AB7-6DB601B55C70}"/>
              </a:ext>
            </a:extLst>
          </p:cNvPr>
          <p:cNvPicPr>
            <a:picLocks noChangeAspect="1"/>
          </p:cNvPicPr>
          <p:nvPr/>
        </p:nvPicPr>
        <p:blipFill>
          <a:blip r:embed="rId3"/>
          <a:stretch>
            <a:fillRect/>
          </a:stretch>
        </p:blipFill>
        <p:spPr>
          <a:xfrm>
            <a:off x="5581907" y="4013699"/>
            <a:ext cx="3138965" cy="20909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5">
            <a:extLst>
              <a:ext uri="{FF2B5EF4-FFF2-40B4-BE49-F238E27FC236}">
                <a16:creationId xmlns:a16="http://schemas.microsoft.com/office/drawing/2014/main" id="{8C3C5BFC-BED9-C3E3-D472-1CB010FF8B8A}"/>
              </a:ext>
            </a:extLst>
          </p:cNvPr>
          <p:cNvGrpSpPr/>
          <p:nvPr/>
        </p:nvGrpSpPr>
        <p:grpSpPr>
          <a:xfrm>
            <a:off x="5581908" y="1936918"/>
            <a:ext cx="3138966" cy="1995778"/>
            <a:chOff x="3062856" y="2693949"/>
            <a:chExt cx="5321156" cy="3383230"/>
          </a:xfrm>
        </p:grpSpPr>
        <p:pic>
          <p:nvPicPr>
            <p:cNvPr id="3" name="图片 2">
              <a:extLst>
                <a:ext uri="{FF2B5EF4-FFF2-40B4-BE49-F238E27FC236}">
                  <a16:creationId xmlns:a16="http://schemas.microsoft.com/office/drawing/2014/main" id="{0FBC77CA-CD5D-5578-971C-6D46D26C980C}"/>
                </a:ext>
              </a:extLst>
            </p:cNvPr>
            <p:cNvPicPr>
              <a:picLocks noChangeAspect="1"/>
            </p:cNvPicPr>
            <p:nvPr/>
          </p:nvPicPr>
          <p:blipFill rotWithShape="1">
            <a:blip r:embed="rId4"/>
            <a:srcRect l="25838"/>
            <a:stretch/>
          </p:blipFill>
          <p:spPr>
            <a:xfrm>
              <a:off x="3062856" y="2693949"/>
              <a:ext cx="5321156" cy="33832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descr="图标&#10;&#10;描述已自动生成">
              <a:extLst>
                <a:ext uri="{FF2B5EF4-FFF2-40B4-BE49-F238E27FC236}">
                  <a16:creationId xmlns:a16="http://schemas.microsoft.com/office/drawing/2014/main" id="{1BF107CD-1610-ED0F-42BE-0A2BD51A5A43}"/>
                </a:ext>
              </a:extLst>
            </p:cNvPr>
            <p:cNvPicPr>
              <a:picLocks noChangeAspect="1"/>
            </p:cNvPicPr>
            <p:nvPr/>
          </p:nvPicPr>
          <p:blipFill>
            <a:blip r:embed="rId5"/>
            <a:stretch>
              <a:fillRect/>
            </a:stretch>
          </p:blipFill>
          <p:spPr>
            <a:xfrm>
              <a:off x="4271678" y="4388110"/>
              <a:ext cx="4036478" cy="1689069"/>
            </a:xfrm>
            <a:prstGeom prst="rect">
              <a:avLst/>
            </a:prstGeom>
          </p:spPr>
        </p:pic>
      </p:grpSp>
      <p:sp>
        <p:nvSpPr>
          <p:cNvPr id="9" name="文本框 8">
            <a:extLst>
              <a:ext uri="{FF2B5EF4-FFF2-40B4-BE49-F238E27FC236}">
                <a16:creationId xmlns:a16="http://schemas.microsoft.com/office/drawing/2014/main" id="{4FC00BA2-23DC-572D-0E2B-0794D6A8C629}"/>
              </a:ext>
            </a:extLst>
          </p:cNvPr>
          <p:cNvSpPr txBox="1"/>
          <p:nvPr/>
        </p:nvSpPr>
        <p:spPr>
          <a:xfrm>
            <a:off x="625143" y="6401656"/>
            <a:ext cx="7111989" cy="377411"/>
          </a:xfrm>
          <a:prstGeom prst="rect">
            <a:avLst/>
          </a:prstGeom>
          <a:noFill/>
        </p:spPr>
        <p:txBody>
          <a:bodyPr wrap="square">
            <a:spAutoFit/>
          </a:bodyPr>
          <a:lstStyle/>
          <a:p>
            <a:pPr>
              <a:lnSpc>
                <a:spcPct val="150000"/>
              </a:lnSpc>
            </a:pPr>
            <a:r>
              <a:rPr lang="en"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https://answersingenesis.org/the-flood/coal-volcanism-and-noahs-flood/</a:t>
            </a:r>
            <a:endPar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65C549DC-A61B-2358-B292-5AD3BA9EF79C}"/>
              </a:ext>
            </a:extLst>
          </p:cNvPr>
          <p:cNvSpPr txBox="1"/>
          <p:nvPr/>
        </p:nvSpPr>
        <p:spPr>
          <a:xfrm>
            <a:off x="6957984" y="4840682"/>
            <a:ext cx="595035" cy="584775"/>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煤</a:t>
            </a:r>
          </a:p>
        </p:txBody>
      </p:sp>
      <p:pic>
        <p:nvPicPr>
          <p:cNvPr id="8" name="图片 7" descr="图片包含 设备, 游戏机, 测量&#10;&#10;描述已自动生成">
            <a:extLst>
              <a:ext uri="{FF2B5EF4-FFF2-40B4-BE49-F238E27FC236}">
                <a16:creationId xmlns:a16="http://schemas.microsoft.com/office/drawing/2014/main" id="{615D1C46-F31E-946D-9DB9-8C551816EBE6}"/>
              </a:ext>
            </a:extLst>
          </p:cNvPr>
          <p:cNvPicPr>
            <a:picLocks noChangeAspect="1"/>
          </p:cNvPicPr>
          <p:nvPr/>
        </p:nvPicPr>
        <p:blipFill>
          <a:blip r:embed="rId6"/>
          <a:stretch>
            <a:fillRect/>
          </a:stretch>
        </p:blipFill>
        <p:spPr>
          <a:xfrm>
            <a:off x="5658439" y="2976933"/>
            <a:ext cx="920453" cy="920453"/>
          </a:xfrm>
          <a:prstGeom prst="rect">
            <a:avLst/>
          </a:prstGeom>
        </p:spPr>
      </p:pic>
    </p:spTree>
    <p:extLst>
      <p:ext uri="{BB962C8B-B14F-4D97-AF65-F5344CB8AC3E}">
        <p14:creationId xmlns:p14="http://schemas.microsoft.com/office/powerpoint/2010/main" val="2445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6D3-5C46-07AB-A3C7-CECB5BC75BEE}"/>
              </a:ext>
            </a:extLst>
          </p:cNvPr>
          <p:cNvSpPr>
            <a:spLocks noGrp="1"/>
          </p:cNvSpPr>
          <p:nvPr>
            <p:ph type="title"/>
          </p:nvPr>
        </p:nvSpPr>
        <p:spPr/>
        <p:txBody>
          <a:bodyPr/>
          <a:lstStyle/>
          <a:p>
            <a:r>
              <a:rPr lang="zh-CN" altLang="en-US" dirty="0"/>
              <a:t>煤的形成并不需要漫长时间</a:t>
            </a:r>
            <a:endParaRPr lang="en-US" dirty="0"/>
          </a:p>
        </p:txBody>
      </p:sp>
      <p:pic>
        <p:nvPicPr>
          <p:cNvPr id="4" name="图片 3">
            <a:extLst>
              <a:ext uri="{FF2B5EF4-FFF2-40B4-BE49-F238E27FC236}">
                <a16:creationId xmlns:a16="http://schemas.microsoft.com/office/drawing/2014/main" id="{FC744DFA-2D25-72A9-E813-47386E3F44D1}"/>
              </a:ext>
            </a:extLst>
          </p:cNvPr>
          <p:cNvPicPr>
            <a:picLocks noChangeAspect="1"/>
          </p:cNvPicPr>
          <p:nvPr/>
        </p:nvPicPr>
        <p:blipFill>
          <a:blip r:embed="rId3"/>
          <a:stretch>
            <a:fillRect/>
          </a:stretch>
        </p:blipFill>
        <p:spPr>
          <a:xfrm>
            <a:off x="1555965" y="1597781"/>
            <a:ext cx="6032069" cy="401821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BE82BD71-5E84-7F2B-0D09-19F8102A995F}"/>
              </a:ext>
            </a:extLst>
          </p:cNvPr>
          <p:cNvSpPr txBox="1"/>
          <p:nvPr/>
        </p:nvSpPr>
        <p:spPr>
          <a:xfrm>
            <a:off x="2126449" y="5720058"/>
            <a:ext cx="4344459"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不用</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年，更不用亿万年！</a:t>
            </a:r>
          </a:p>
        </p:txBody>
      </p:sp>
    </p:spTree>
    <p:extLst>
      <p:ext uri="{BB962C8B-B14F-4D97-AF65-F5344CB8AC3E}">
        <p14:creationId xmlns:p14="http://schemas.microsoft.com/office/powerpoint/2010/main" val="28687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1">
            <a:extLst>
              <a:ext uri="{FF2B5EF4-FFF2-40B4-BE49-F238E27FC236}">
                <a16:creationId xmlns:a16="http://schemas.microsoft.com/office/drawing/2014/main" id="{C0DA2221-FD77-B511-4032-862841DA3DA0}"/>
              </a:ext>
            </a:extLst>
          </p:cNvPr>
          <p:cNvSpPr>
            <a:spLocks noGrp="1"/>
          </p:cNvSpPr>
          <p:nvPr>
            <p:ph type="title"/>
          </p:nvPr>
        </p:nvSpPr>
        <p:spPr>
          <a:xfrm>
            <a:off x="0" y="454068"/>
            <a:ext cx="9144000" cy="1325563"/>
          </a:xfrm>
        </p:spPr>
        <p:txBody>
          <a:bodyPr/>
          <a:lstStyle/>
          <a:p>
            <a:r>
              <a:rPr lang="zh-CN" altLang="en-US" dirty="0"/>
              <a:t>实验证明石油的形成不需要漫长时间</a:t>
            </a:r>
          </a:p>
        </p:txBody>
      </p:sp>
      <p:pic>
        <p:nvPicPr>
          <p:cNvPr id="8" name="图片 7" descr="日落下的建筑&#10;&#10;描述已自动生成">
            <a:extLst>
              <a:ext uri="{FF2B5EF4-FFF2-40B4-BE49-F238E27FC236}">
                <a16:creationId xmlns:a16="http://schemas.microsoft.com/office/drawing/2014/main" id="{067C6DDC-15EF-74A0-9C84-9C4B0F2DE58C}"/>
              </a:ext>
            </a:extLst>
          </p:cNvPr>
          <p:cNvPicPr>
            <a:picLocks noChangeAspect="1"/>
          </p:cNvPicPr>
          <p:nvPr/>
        </p:nvPicPr>
        <p:blipFill>
          <a:blip r:embed="rId3"/>
          <a:stretch>
            <a:fillRect/>
          </a:stretch>
        </p:blipFill>
        <p:spPr>
          <a:xfrm>
            <a:off x="614269" y="1581026"/>
            <a:ext cx="7915461" cy="52769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10">
            <a:extLst>
              <a:ext uri="{FF2B5EF4-FFF2-40B4-BE49-F238E27FC236}">
                <a16:creationId xmlns:a16="http://schemas.microsoft.com/office/drawing/2014/main" id="{DC8252BE-F5CD-5309-B534-551EF3ECA391}"/>
              </a:ext>
            </a:extLst>
          </p:cNvPr>
          <p:cNvSpPr txBox="1"/>
          <p:nvPr/>
        </p:nvSpPr>
        <p:spPr>
          <a:xfrm>
            <a:off x="983150" y="2086186"/>
            <a:ext cx="1620957" cy="523220"/>
          </a:xfrm>
          <a:prstGeom prst="rect">
            <a:avLst/>
          </a:prstGeom>
          <a:noFill/>
        </p:spPr>
        <p:txBody>
          <a:bodyPr wrap="non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石油钻探</a:t>
            </a:r>
          </a:p>
        </p:txBody>
      </p:sp>
      <p:pic>
        <p:nvPicPr>
          <p:cNvPr id="3" name="图片 2">
            <a:extLst>
              <a:ext uri="{FF2B5EF4-FFF2-40B4-BE49-F238E27FC236}">
                <a16:creationId xmlns:a16="http://schemas.microsoft.com/office/drawing/2014/main" id="{84FC728B-0688-3F22-F35E-11BE06BE2F55}"/>
              </a:ext>
            </a:extLst>
          </p:cNvPr>
          <p:cNvPicPr>
            <a:picLocks noChangeAspect="1"/>
          </p:cNvPicPr>
          <p:nvPr/>
        </p:nvPicPr>
        <p:blipFill>
          <a:blip r:embed="rId4"/>
          <a:stretch>
            <a:fillRect/>
          </a:stretch>
        </p:blipFill>
        <p:spPr>
          <a:xfrm>
            <a:off x="5602800" y="964407"/>
            <a:ext cx="3558489" cy="29979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003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CDCBB807-0808-FA63-6866-46495D1E28B4}"/>
              </a:ext>
            </a:extLst>
          </p:cNvPr>
          <p:cNvSpPr>
            <a:spLocks noGrp="1"/>
          </p:cNvSpPr>
          <p:nvPr>
            <p:ph type="title"/>
          </p:nvPr>
        </p:nvSpPr>
        <p:spPr/>
        <p:txBody>
          <a:bodyPr/>
          <a:lstStyle/>
          <a:p>
            <a:r>
              <a:rPr lang="zh-CN" altLang="en-US" dirty="0"/>
              <a:t>创世记</a:t>
            </a:r>
            <a:r>
              <a:rPr lang="en-US" altLang="zh-CN" dirty="0"/>
              <a:t>1:1 </a:t>
            </a:r>
            <a:r>
              <a:rPr lang="zh-CN" altLang="en-US" dirty="0"/>
              <a:t>起初，神创造天地。</a:t>
            </a:r>
          </a:p>
        </p:txBody>
      </p:sp>
      <p:pic>
        <p:nvPicPr>
          <p:cNvPr id="4" name="图片 3" descr="桌子上放着蓝色的星球&#10;&#10;中度可信度描述已自动生成">
            <a:extLst>
              <a:ext uri="{FF2B5EF4-FFF2-40B4-BE49-F238E27FC236}">
                <a16:creationId xmlns:a16="http://schemas.microsoft.com/office/drawing/2014/main" id="{ADDC4C25-34CB-8911-8F06-2F5EA6F8A288}"/>
              </a:ext>
            </a:extLst>
          </p:cNvPr>
          <p:cNvPicPr>
            <a:picLocks noChangeAspect="1"/>
          </p:cNvPicPr>
          <p:nvPr/>
        </p:nvPicPr>
        <p:blipFill>
          <a:blip r:embed="rId3"/>
          <a:stretch>
            <a:fillRect/>
          </a:stretch>
        </p:blipFill>
        <p:spPr>
          <a:xfrm>
            <a:off x="785446" y="1385247"/>
            <a:ext cx="7573108" cy="54727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D943C108-9B1D-128B-0E00-08CAAFDFCABE}"/>
              </a:ext>
            </a:extLst>
          </p:cNvPr>
          <p:cNvSpPr txBox="1"/>
          <p:nvPr/>
        </p:nvSpPr>
        <p:spPr>
          <a:xfrm>
            <a:off x="1555036" y="1779631"/>
            <a:ext cx="6288901" cy="523220"/>
          </a:xfrm>
          <a:prstGeom prst="rect">
            <a:avLst/>
          </a:prstGeom>
          <a:noFill/>
        </p:spPr>
        <p:txBody>
          <a:bodyPr wrap="none" rtlCol="0">
            <a:spAutoFit/>
          </a:body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地球出现的时候，创造天地的神在场！</a:t>
            </a:r>
          </a:p>
        </p:txBody>
      </p:sp>
    </p:spTree>
    <p:extLst>
      <p:ext uri="{BB962C8B-B14F-4D97-AF65-F5344CB8AC3E}">
        <p14:creationId xmlns:p14="http://schemas.microsoft.com/office/powerpoint/2010/main" val="39362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3921CE-1D0E-09B6-BF80-A3EA54C1D0F1}"/>
              </a:ext>
            </a:extLst>
          </p:cNvPr>
          <p:cNvPicPr>
            <a:picLocks noChangeAspect="1"/>
          </p:cNvPicPr>
          <p:nvPr/>
        </p:nvPicPr>
        <p:blipFill>
          <a:blip r:embed="rId3"/>
          <a:stretch>
            <a:fillRect/>
          </a:stretch>
        </p:blipFill>
        <p:spPr>
          <a:xfrm>
            <a:off x="4086118" y="4200581"/>
            <a:ext cx="4957198" cy="2190578"/>
          </a:xfrm>
          <a:prstGeom prst="rect">
            <a:avLst/>
          </a:prstGeom>
        </p:spPr>
      </p:pic>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石油能快速产生</a:t>
            </a:r>
          </a:p>
        </p:txBody>
      </p:sp>
      <p:sp>
        <p:nvSpPr>
          <p:cNvPr id="10" name="Text Placeholder 2">
            <a:extLst>
              <a:ext uri="{FF2B5EF4-FFF2-40B4-BE49-F238E27FC236}">
                <a16:creationId xmlns:a16="http://schemas.microsoft.com/office/drawing/2014/main" id="{C31E6DC6-EB01-49A8-A714-44E698FE8666}"/>
              </a:ext>
            </a:extLst>
          </p:cNvPr>
          <p:cNvSpPr txBox="1">
            <a:spLocks/>
          </p:cNvSpPr>
          <p:nvPr/>
        </p:nvSpPr>
        <p:spPr>
          <a:xfrm>
            <a:off x="864073" y="2259237"/>
            <a:ext cx="4917125" cy="731380"/>
          </a:xfrm>
          <a:prstGeom prst="rect">
            <a:avLst/>
          </a:prstGeom>
          <a:ln w="3175">
            <a:noFill/>
            <a:prstDash val="dash"/>
          </a:ln>
        </p:spPr>
        <p:txBody>
          <a:bodyPr vert="horz">
            <a:noAutofit/>
          </a:bodyPr>
          <a:lstStyle/>
          <a:p>
            <a:pPr indent="-360000">
              <a:lnSpc>
                <a:spcPts val="3460"/>
              </a:lnSpc>
              <a:spcBef>
                <a:spcPts val="600"/>
              </a:spcBef>
              <a:buSzPct val="100000"/>
              <a:defRPr/>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实验材料：</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油页岩、褐煤</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91C12A98-7409-C36A-8830-3D49ECA577C4}"/>
              </a:ext>
            </a:extLst>
          </p:cNvPr>
          <p:cNvSpPr txBox="1"/>
          <p:nvPr/>
        </p:nvSpPr>
        <p:spPr>
          <a:xfrm>
            <a:off x="861982" y="3162719"/>
            <a:ext cx="2806812" cy="2861168"/>
          </a:xfrm>
          <a:prstGeom prst="rect">
            <a:avLst/>
          </a:prstGeom>
        </p:spPr>
        <p:txBody>
          <a:bodyPr wrap="square">
            <a:spAutoFit/>
          </a:bodyPr>
          <a:lstStyle>
            <a:defPPr>
              <a:defRPr lang="zh-CN"/>
            </a:defPPr>
            <a:lvl1pPr>
              <a:lnSpc>
                <a:spcPts val="3800"/>
              </a:lnSpc>
              <a:defRPr sz="2800">
                <a:solidFill>
                  <a:prstClr val="black"/>
                </a:solidFill>
                <a:latin typeface="微软雅黑" panose="020B0503020204020204" pitchFamily="34" charset="-122"/>
                <a:ea typeface="微软雅黑" panose="020B0503020204020204" pitchFamily="34" charset="-122"/>
                <a:cs typeface="Arial" panose="020B0604020202020204" pitchFamily="34" charset="0"/>
              </a:defRPr>
            </a:lvl1pPr>
          </a:lstStyle>
          <a:p>
            <a:pPr>
              <a:lnSpc>
                <a:spcPts val="3860"/>
              </a:lnSpc>
              <a:spcBef>
                <a:spcPts val="1200"/>
              </a:spcBef>
            </a:pPr>
            <a:r>
              <a:rPr lang="zh-CN" altLang="en-US" b="1" dirty="0"/>
              <a:t>实验方法：</a:t>
            </a:r>
            <a:endParaRPr lang="en-US" altLang="zh-CN" b="1" dirty="0"/>
          </a:p>
          <a:p>
            <a:pPr>
              <a:lnSpc>
                <a:spcPts val="3860"/>
              </a:lnSpc>
              <a:spcBef>
                <a:spcPts val="1200"/>
              </a:spcBef>
            </a:pPr>
            <a:r>
              <a:rPr lang="zh-CN" altLang="en-US" dirty="0"/>
              <a:t>如同大自然形成石油，给油页岩和褐煤施加同等</a:t>
            </a:r>
            <a:endParaRPr lang="en-US" altLang="zh-CN" dirty="0"/>
          </a:p>
          <a:p>
            <a:pPr>
              <a:lnSpc>
                <a:spcPts val="3860"/>
              </a:lnSpc>
              <a:spcBef>
                <a:spcPts val="1200"/>
              </a:spcBef>
            </a:pPr>
            <a:r>
              <a:rPr lang="zh-CN" altLang="en-US" b="1" dirty="0">
                <a:solidFill>
                  <a:srgbClr val="FF0000"/>
                </a:solidFill>
              </a:rPr>
              <a:t>高温和高压</a:t>
            </a:r>
          </a:p>
        </p:txBody>
      </p:sp>
      <p:pic>
        <p:nvPicPr>
          <p:cNvPr id="11" name="图片 10" descr="岩石上的植物&#10;&#10;中度可信度描述已自动生成">
            <a:extLst>
              <a:ext uri="{FF2B5EF4-FFF2-40B4-BE49-F238E27FC236}">
                <a16:creationId xmlns:a16="http://schemas.microsoft.com/office/drawing/2014/main" id="{FBA4C6EF-88AA-0766-1899-38B6165AF7CC}"/>
              </a:ext>
            </a:extLst>
          </p:cNvPr>
          <p:cNvPicPr>
            <a:picLocks noChangeAspect="1"/>
          </p:cNvPicPr>
          <p:nvPr/>
        </p:nvPicPr>
        <p:blipFill>
          <a:blip r:embed="rId4"/>
          <a:stretch>
            <a:fillRect/>
          </a:stretch>
        </p:blipFill>
        <p:spPr>
          <a:xfrm>
            <a:off x="5819180" y="1570680"/>
            <a:ext cx="2806812" cy="26608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7EEDEF66-4376-8067-EE0A-1D14EAD0FE9B}"/>
              </a:ext>
            </a:extLst>
          </p:cNvPr>
          <p:cNvSpPr txBox="1"/>
          <p:nvPr/>
        </p:nvSpPr>
        <p:spPr>
          <a:xfrm>
            <a:off x="6591644" y="2639499"/>
            <a:ext cx="1261884" cy="523220"/>
          </a:xfrm>
          <a:prstGeom prst="rect">
            <a:avLst/>
          </a:prstGeom>
          <a:noFill/>
        </p:spPr>
        <p:txBody>
          <a:bodyPr wrap="none" rtlCol="0">
            <a:spAutoFit/>
          </a:body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油页岩</a:t>
            </a:r>
          </a:p>
        </p:txBody>
      </p:sp>
      <p:sp>
        <p:nvSpPr>
          <p:cNvPr id="5" name="文本框 4">
            <a:extLst>
              <a:ext uri="{FF2B5EF4-FFF2-40B4-BE49-F238E27FC236}">
                <a16:creationId xmlns:a16="http://schemas.microsoft.com/office/drawing/2014/main" id="{7F2C0881-6532-3B64-4137-F1DCD8F20A81}"/>
              </a:ext>
            </a:extLst>
          </p:cNvPr>
          <p:cNvSpPr txBox="1"/>
          <p:nvPr/>
        </p:nvSpPr>
        <p:spPr>
          <a:xfrm>
            <a:off x="6341362" y="5034260"/>
            <a:ext cx="902811" cy="523220"/>
          </a:xfrm>
          <a:prstGeom prst="rect">
            <a:avLst/>
          </a:prstGeom>
          <a:noFill/>
        </p:spPr>
        <p:txBody>
          <a:bodyPr wrap="none" rtlCol="0">
            <a:spAutoFit/>
          </a:body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褐煤</a:t>
            </a:r>
          </a:p>
        </p:txBody>
      </p:sp>
    </p:spTree>
    <p:extLst>
      <p:ext uri="{BB962C8B-B14F-4D97-AF65-F5344CB8AC3E}">
        <p14:creationId xmlns:p14="http://schemas.microsoft.com/office/powerpoint/2010/main" val="365308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石油能快速产生</a:t>
            </a:r>
          </a:p>
        </p:txBody>
      </p:sp>
      <p:sp>
        <p:nvSpPr>
          <p:cNvPr id="10" name="Text Placeholder 2">
            <a:extLst>
              <a:ext uri="{FF2B5EF4-FFF2-40B4-BE49-F238E27FC236}">
                <a16:creationId xmlns:a16="http://schemas.microsoft.com/office/drawing/2014/main" id="{C31E6DC6-EB01-49A8-A714-44E698FE8666}"/>
              </a:ext>
            </a:extLst>
          </p:cNvPr>
          <p:cNvSpPr txBox="1">
            <a:spLocks/>
          </p:cNvSpPr>
          <p:nvPr/>
        </p:nvSpPr>
        <p:spPr>
          <a:xfrm>
            <a:off x="841062" y="2758321"/>
            <a:ext cx="3977124" cy="2127954"/>
          </a:xfrm>
          <a:prstGeom prst="rect">
            <a:avLst/>
          </a:prstGeom>
          <a:ln w="3175">
            <a:noFill/>
            <a:prstDash val="dash"/>
          </a:ln>
        </p:spPr>
        <p:txBody>
          <a:bodyPr vert="horz">
            <a:noAutofit/>
          </a:bodyPr>
          <a:lstStyle/>
          <a:p>
            <a:pPr>
              <a:lnSpc>
                <a:spcPts val="3860"/>
              </a:lnSpc>
              <a:spcBef>
                <a:spcPts val="1200"/>
              </a:spcBef>
              <a:buSzPct val="100000"/>
              <a:defRPr/>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实验结果：</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石油在</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6</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年之内</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形成，根本不用亿万年！</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3EB85AF0-0C0A-0B53-DB80-9685A594AFF4}"/>
              </a:ext>
            </a:extLst>
          </p:cNvPr>
          <p:cNvSpPr txBox="1"/>
          <p:nvPr/>
        </p:nvSpPr>
        <p:spPr>
          <a:xfrm>
            <a:off x="841062" y="5955965"/>
            <a:ext cx="4572000" cy="338554"/>
          </a:xfrm>
          <a:prstGeom prst="rect">
            <a:avLst/>
          </a:prstGeom>
          <a:noFill/>
        </p:spPr>
        <p:txBody>
          <a:bodyPr wrap="square">
            <a:spAutoFit/>
          </a:bodyPr>
          <a:lstStyle/>
          <a:p>
            <a:r>
              <a:rPr lang="en-US" altLang="zh-CN" sz="16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creation.com/how-fast-can-oil-form</a:t>
            </a:r>
            <a:endParaRPr lang="zh-CN" altLang="en-US" sz="1600" dirty="0"/>
          </a:p>
        </p:txBody>
      </p:sp>
      <p:pic>
        <p:nvPicPr>
          <p:cNvPr id="8" name="图片 7" descr="图片包含 游戏机, 自然, 岩石&#10;&#10;描述已自动生成">
            <a:extLst>
              <a:ext uri="{FF2B5EF4-FFF2-40B4-BE49-F238E27FC236}">
                <a16:creationId xmlns:a16="http://schemas.microsoft.com/office/drawing/2014/main" id="{91D9D993-9A00-23A2-D0EE-8C9DC4E19234}"/>
              </a:ext>
            </a:extLst>
          </p:cNvPr>
          <p:cNvPicPr>
            <a:picLocks noChangeAspect="1"/>
          </p:cNvPicPr>
          <p:nvPr/>
        </p:nvPicPr>
        <p:blipFill rotWithShape="1">
          <a:blip r:embed="rId3"/>
          <a:srcRect l="4970" t="20084" r="57788" b="10106"/>
          <a:stretch/>
        </p:blipFill>
        <p:spPr>
          <a:xfrm>
            <a:off x="5026532" y="1779631"/>
            <a:ext cx="3405361" cy="40853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92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石油在自然界可以快速形成</a:t>
            </a:r>
          </a:p>
        </p:txBody>
      </p:sp>
      <p:pic>
        <p:nvPicPr>
          <p:cNvPr id="12" name="图片 11" descr="山上的风景&#10;&#10;描述已自动生成">
            <a:extLst>
              <a:ext uri="{FF2B5EF4-FFF2-40B4-BE49-F238E27FC236}">
                <a16:creationId xmlns:a16="http://schemas.microsoft.com/office/drawing/2014/main" id="{1E4FA0EF-3469-C44D-BBA6-8A7AC9BE5DE1}"/>
              </a:ext>
            </a:extLst>
          </p:cNvPr>
          <p:cNvPicPr>
            <a:picLocks noChangeAspect="1"/>
          </p:cNvPicPr>
          <p:nvPr/>
        </p:nvPicPr>
        <p:blipFill>
          <a:blip r:embed="rId3"/>
          <a:stretch>
            <a:fillRect/>
          </a:stretch>
        </p:blipFill>
        <p:spPr>
          <a:xfrm>
            <a:off x="2159746" y="1441075"/>
            <a:ext cx="4970532" cy="331368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2">
            <a:extLst>
              <a:ext uri="{FF2B5EF4-FFF2-40B4-BE49-F238E27FC236}">
                <a16:creationId xmlns:a16="http://schemas.microsoft.com/office/drawing/2014/main" id="{132A219B-85C8-B743-A46A-3BCC72CCB363}"/>
              </a:ext>
            </a:extLst>
          </p:cNvPr>
          <p:cNvSpPr txBox="1">
            <a:spLocks/>
          </p:cNvSpPr>
          <p:nvPr/>
        </p:nvSpPr>
        <p:spPr>
          <a:xfrm>
            <a:off x="575756" y="4964617"/>
            <a:ext cx="8138512" cy="1723352"/>
          </a:xfrm>
          <a:prstGeom prst="rect">
            <a:avLst/>
          </a:prstGeom>
          <a:ln w="3175">
            <a:noFill/>
            <a:prstDash val="dash"/>
          </a:ln>
        </p:spPr>
        <p:txBody>
          <a:bodyPr vert="horz">
            <a:noAutofit/>
          </a:bodyPr>
          <a:lstStyle/>
          <a:p>
            <a:pPr>
              <a:lnSpc>
                <a:spcPts val="3380"/>
              </a:lnSpc>
              <a:buSzPct val="100000"/>
              <a:defRPr/>
            </a:pPr>
            <a:r>
              <a:rPr lang="en-US" altLang="zh-CN"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2010</a:t>
            </a:r>
            <a:r>
              <a:rPr lang="zh-CN" altLang="en-US"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年俄国科学家报告：</a:t>
            </a:r>
            <a:endParaRPr lang="en-US" altLang="zh-CN"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380"/>
              </a:lnSpc>
              <a:buSzPct val="100000"/>
              <a:defRPr/>
            </a:pPr>
            <a:r>
              <a:rPr lang="zh-CN" altLang="en-US"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一座火山附近的热水泉在过去</a:t>
            </a:r>
            <a:r>
              <a:rPr lang="en-US" altLang="zh-CN"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50</a:t>
            </a:r>
            <a:r>
              <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，没有任何人为因素，就</a:t>
            </a:r>
            <a:r>
              <a:rPr lang="zh-CN" altLang="en-US"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形成了少量石油。（这不是一个实验）</a:t>
            </a:r>
            <a:endParaRPr lang="en-US" altLang="zh-CN" sz="2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380"/>
              </a:lnSpc>
              <a:buSzPct val="100000"/>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https://</a:t>
            </a:r>
            <a:r>
              <a:rPr lang="en-US" altLang="zh-CN" sz="1400" dirty="0" err="1">
                <a:latin typeface="Arial" panose="020B0604020202020204" pitchFamily="34" charset="0"/>
                <a:ea typeface="微软雅黑" panose="020B0503020204020204" pitchFamily="34" charset="-122"/>
                <a:cs typeface="Arial" panose="020B0604020202020204" pitchFamily="34" charset="0"/>
              </a:rPr>
              <a:t>www.deepdyve.com</a:t>
            </a:r>
            <a:r>
              <a:rPr lang="en-US" altLang="zh-CN" sz="1400" dirty="0">
                <a:latin typeface="Arial" panose="020B0604020202020204" pitchFamily="34" charset="0"/>
                <a:ea typeface="微软雅黑" panose="020B0503020204020204" pitchFamily="34" charset="-122"/>
                <a:cs typeface="Arial" panose="020B0604020202020204" pitchFamily="34" charset="0"/>
              </a:rPr>
              <a:t>/</a:t>
            </a:r>
            <a:r>
              <a:rPr lang="en-US" altLang="zh-CN" sz="1400" dirty="0" err="1">
                <a:latin typeface="Arial" panose="020B0604020202020204" pitchFamily="34" charset="0"/>
                <a:ea typeface="微软雅黑" panose="020B0503020204020204" pitchFamily="34" charset="-122"/>
                <a:cs typeface="Arial" panose="020B0604020202020204" pitchFamily="34" charset="0"/>
              </a:rPr>
              <a:t>lp</a:t>
            </a:r>
            <a:r>
              <a:rPr lang="en-US" altLang="zh-CN" sz="1400" dirty="0">
                <a:latin typeface="Arial" panose="020B0604020202020204" pitchFamily="34" charset="0"/>
                <a:ea typeface="微软雅黑" panose="020B0503020204020204" pitchFamily="34" charset="-122"/>
                <a:cs typeface="Arial" panose="020B0604020202020204" pitchFamily="34" charset="0"/>
              </a:rPr>
              <a:t>/springer-journals/the-youngest-natural-oil-on-earth-CPakE6l1RR</a:t>
            </a:r>
            <a:endParaRPr lang="en-US" altLang="zh-CN" sz="1400" dirty="0">
              <a:solidFill>
                <a:prstClr val="black"/>
              </a:solidFill>
              <a:latin typeface="+mj-ea"/>
              <a:cs typeface="Arial" panose="020B0604020202020204" pitchFamily="34" charset="0"/>
            </a:endParaRPr>
          </a:p>
        </p:txBody>
      </p:sp>
    </p:spTree>
    <p:extLst>
      <p:ext uri="{BB962C8B-B14F-4D97-AF65-F5344CB8AC3E}">
        <p14:creationId xmlns:p14="http://schemas.microsoft.com/office/powerpoint/2010/main" val="1614531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2B6068-C86F-58A6-9032-441B366DD1F7}"/>
              </a:ext>
            </a:extLst>
          </p:cNvPr>
          <p:cNvSpPr>
            <a:spLocks noGrp="1"/>
          </p:cNvSpPr>
          <p:nvPr>
            <p:ph type="title"/>
          </p:nvPr>
        </p:nvSpPr>
        <p:spPr/>
        <p:txBody>
          <a:bodyPr/>
          <a:lstStyle/>
          <a:p>
            <a:r>
              <a:rPr lang="zh-CN" altLang="en-US" dirty="0"/>
              <a:t>结论</a:t>
            </a:r>
          </a:p>
        </p:txBody>
      </p:sp>
      <p:sp>
        <p:nvSpPr>
          <p:cNvPr id="11" name="文本框 10">
            <a:extLst>
              <a:ext uri="{FF2B5EF4-FFF2-40B4-BE49-F238E27FC236}">
                <a16:creationId xmlns:a16="http://schemas.microsoft.com/office/drawing/2014/main" id="{3DE0D952-5339-27C2-066C-547E56C9AA7F}"/>
              </a:ext>
            </a:extLst>
          </p:cNvPr>
          <p:cNvSpPr txBox="1"/>
          <p:nvPr/>
        </p:nvSpPr>
        <p:spPr>
          <a:xfrm>
            <a:off x="3148427" y="3899202"/>
            <a:ext cx="5293783" cy="1052981"/>
          </a:xfrm>
          <a:prstGeom prst="rect">
            <a:avLst/>
          </a:prstGeom>
          <a:noFill/>
        </p:spPr>
        <p:txBody>
          <a:bodyPr wrap="square" rtlCol="0">
            <a:spAutoFit/>
          </a:bodyPr>
          <a:lstStyle/>
          <a:p>
            <a:pPr>
              <a:lnSpc>
                <a:spcPts val="3860"/>
              </a:lnSpc>
            </a:pPr>
            <a:r>
              <a:rPr kumimoji="1" lang="zh-CN" altLang="en-US" sz="2800" dirty="0">
                <a:latin typeface="Microsoft YaHei" panose="020B0503020204020204" pitchFamily="34" charset="-122"/>
                <a:ea typeface="Microsoft YaHei" panose="020B0503020204020204" pitchFamily="34" charset="-122"/>
              </a:rPr>
              <a:t>科学家断言煤和石油是亿万年形成的，对吗？</a:t>
            </a:r>
          </a:p>
        </p:txBody>
      </p:sp>
      <p:cxnSp>
        <p:nvCxnSpPr>
          <p:cNvPr id="12" name="直接连接符 11">
            <a:extLst>
              <a:ext uri="{FF2B5EF4-FFF2-40B4-BE49-F238E27FC236}">
                <a16:creationId xmlns:a16="http://schemas.microsoft.com/office/drawing/2014/main" id="{51D66322-C2BD-FAC6-4AA6-B2DA7DB76A39}"/>
              </a:ext>
            </a:extLst>
          </p:cNvPr>
          <p:cNvCxnSpPr>
            <a:cxnSpLocks/>
          </p:cNvCxnSpPr>
          <p:nvPr/>
        </p:nvCxnSpPr>
        <p:spPr>
          <a:xfrm>
            <a:off x="3268120" y="5494990"/>
            <a:ext cx="1932710"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A8B52A4B-A3B6-B6A9-B7C5-D50ADAF9C4C6}"/>
              </a:ext>
            </a:extLst>
          </p:cNvPr>
          <p:cNvSpPr txBox="1"/>
          <p:nvPr/>
        </p:nvSpPr>
        <p:spPr>
          <a:xfrm>
            <a:off x="3268120" y="497177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不对</a:t>
            </a:r>
          </a:p>
        </p:txBody>
      </p:sp>
      <p:pic>
        <p:nvPicPr>
          <p:cNvPr id="14" name="图片 13">
            <a:extLst>
              <a:ext uri="{FF2B5EF4-FFF2-40B4-BE49-F238E27FC236}">
                <a16:creationId xmlns:a16="http://schemas.microsoft.com/office/drawing/2014/main" id="{BD90F1C0-15E2-53A1-EEB2-67BF7D108DA6}"/>
              </a:ext>
            </a:extLst>
          </p:cNvPr>
          <p:cNvPicPr>
            <a:picLocks noChangeAspect="1"/>
          </p:cNvPicPr>
          <p:nvPr/>
        </p:nvPicPr>
        <p:blipFill>
          <a:blip r:embed="rId3"/>
          <a:stretch>
            <a:fillRect/>
          </a:stretch>
        </p:blipFill>
        <p:spPr>
          <a:xfrm>
            <a:off x="621569" y="3530685"/>
            <a:ext cx="2163331" cy="14410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6E8BA3B1-8B54-5C68-C778-1C772598E09F}"/>
              </a:ext>
            </a:extLst>
          </p:cNvPr>
          <p:cNvSpPr txBox="1"/>
          <p:nvPr/>
        </p:nvSpPr>
        <p:spPr>
          <a:xfrm>
            <a:off x="1523699" y="4002725"/>
            <a:ext cx="359073" cy="430887"/>
          </a:xfrm>
          <a:prstGeom prst="rect">
            <a:avLst/>
          </a:prstGeom>
          <a:noFill/>
        </p:spPr>
        <p:txBody>
          <a:bodyPr wrap="none" lIns="0" tIns="0" rIns="0" bIns="0"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煤</a:t>
            </a:r>
          </a:p>
        </p:txBody>
      </p:sp>
      <p:pic>
        <p:nvPicPr>
          <p:cNvPr id="5" name="图片 4">
            <a:extLst>
              <a:ext uri="{FF2B5EF4-FFF2-40B4-BE49-F238E27FC236}">
                <a16:creationId xmlns:a16="http://schemas.microsoft.com/office/drawing/2014/main" id="{5B926C6E-3A03-4FDF-85D6-26584E5FFBA0}"/>
              </a:ext>
            </a:extLst>
          </p:cNvPr>
          <p:cNvPicPr>
            <a:picLocks noChangeAspect="1"/>
          </p:cNvPicPr>
          <p:nvPr/>
        </p:nvPicPr>
        <p:blipFill>
          <a:blip r:embed="rId4"/>
          <a:stretch>
            <a:fillRect/>
          </a:stretch>
        </p:blipFill>
        <p:spPr>
          <a:xfrm>
            <a:off x="541351" y="4958853"/>
            <a:ext cx="2323770" cy="1957755"/>
          </a:xfrm>
          <a:prstGeom prst="rect">
            <a:avLst/>
          </a:prstGeom>
          <a:effectLst>
            <a:outerShdw blurRad="50800" dist="38100" dir="2700000" algn="tl" rotWithShape="0">
              <a:prstClr val="black">
                <a:alpha val="40000"/>
              </a:prstClr>
            </a:outerShdw>
          </a:effectLst>
        </p:spPr>
      </p:pic>
      <p:sp>
        <p:nvSpPr>
          <p:cNvPr id="6" name="Rectangle 2">
            <a:extLst>
              <a:ext uri="{FF2B5EF4-FFF2-40B4-BE49-F238E27FC236}">
                <a16:creationId xmlns:a16="http://schemas.microsoft.com/office/drawing/2014/main" id="{D8B6314A-0236-E737-B5AD-A81858071B20}"/>
              </a:ext>
            </a:extLst>
          </p:cNvPr>
          <p:cNvSpPr/>
          <p:nvPr/>
        </p:nvSpPr>
        <p:spPr>
          <a:xfrm>
            <a:off x="944273" y="1697538"/>
            <a:ext cx="8415333" cy="1553117"/>
          </a:xfrm>
          <a:prstGeom prst="rect">
            <a:avLst/>
          </a:prstGeom>
        </p:spPr>
        <p:txBody>
          <a:bodyPr wrap="square">
            <a:spAutoFit/>
          </a:bodyPr>
          <a:lstStyle/>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实验结果：煤形成的时间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&lt;1</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4~36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周）</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实验结果：石油形成的时间：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自然界观察：石油形成的时间：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50</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年（俄国）</a:t>
            </a:r>
          </a:p>
        </p:txBody>
      </p:sp>
    </p:spTree>
    <p:extLst>
      <p:ext uri="{BB962C8B-B14F-4D97-AF65-F5344CB8AC3E}">
        <p14:creationId xmlns:p14="http://schemas.microsoft.com/office/powerpoint/2010/main" val="19369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39D0D75-853B-2F7D-D4C0-E4112F9AD818}"/>
              </a:ext>
            </a:extLst>
          </p:cNvPr>
          <p:cNvSpPr txBox="1"/>
          <p:nvPr/>
        </p:nvSpPr>
        <p:spPr>
          <a:xfrm>
            <a:off x="6054461" y="6059668"/>
            <a:ext cx="1378997" cy="523220"/>
          </a:xfrm>
          <a:prstGeom prst="rect">
            <a:avLst/>
          </a:prstGeom>
          <a:solidFill>
            <a:srgbClr val="FFC000"/>
          </a:solid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46</a:t>
            </a:r>
            <a:r>
              <a:rPr lang="zh-CN" altLang="en-US" sz="2800" b="1" dirty="0">
                <a:latin typeface="微软雅黑" panose="020B0503020204020204" pitchFamily="34" charset="-122"/>
                <a:ea typeface="微软雅黑" panose="020B0503020204020204" pitchFamily="34" charset="-122"/>
              </a:rPr>
              <a:t>亿年</a:t>
            </a:r>
          </a:p>
        </p:txBody>
      </p:sp>
      <p:sp>
        <p:nvSpPr>
          <p:cNvPr id="2" name="标题 1">
            <a:extLst>
              <a:ext uri="{FF2B5EF4-FFF2-40B4-BE49-F238E27FC236}">
                <a16:creationId xmlns:a16="http://schemas.microsoft.com/office/drawing/2014/main" id="{5F2B6068-C86F-58A6-9032-441B366DD1F7}"/>
              </a:ext>
            </a:extLst>
          </p:cNvPr>
          <p:cNvSpPr>
            <a:spLocks noGrp="1"/>
          </p:cNvSpPr>
          <p:nvPr>
            <p:ph type="title"/>
          </p:nvPr>
        </p:nvSpPr>
        <p:spPr/>
        <p:txBody>
          <a:bodyPr/>
          <a:lstStyle/>
          <a:p>
            <a:r>
              <a:rPr lang="zh-CN" altLang="en-US" dirty="0"/>
              <a:t>结论</a:t>
            </a:r>
          </a:p>
        </p:txBody>
      </p:sp>
      <p:sp>
        <p:nvSpPr>
          <p:cNvPr id="3" name="Rectangle 2">
            <a:extLst>
              <a:ext uri="{FF2B5EF4-FFF2-40B4-BE49-F238E27FC236}">
                <a16:creationId xmlns:a16="http://schemas.microsoft.com/office/drawing/2014/main" id="{D54316BB-1FCF-7F54-BCE8-86640BEF9DFE}"/>
              </a:ext>
            </a:extLst>
          </p:cNvPr>
          <p:cNvSpPr/>
          <p:nvPr/>
        </p:nvSpPr>
        <p:spPr>
          <a:xfrm>
            <a:off x="944273" y="1697538"/>
            <a:ext cx="8415333" cy="1553117"/>
          </a:xfrm>
          <a:prstGeom prst="rect">
            <a:avLst/>
          </a:prstGeom>
        </p:spPr>
        <p:txBody>
          <a:bodyPr wrap="square">
            <a:spAutoFit/>
          </a:bodyPr>
          <a:lstStyle/>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实验结果：煤形成的时间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&lt;1</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4~36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周）</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实验结果：石油形成的时间：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39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自然界观察：石油形成的时间：</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50</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年（俄国）</a:t>
            </a:r>
          </a:p>
        </p:txBody>
      </p:sp>
      <p:sp>
        <p:nvSpPr>
          <p:cNvPr id="4" name="箭头: 右 3">
            <a:extLst>
              <a:ext uri="{FF2B5EF4-FFF2-40B4-BE49-F238E27FC236}">
                <a16:creationId xmlns:a16="http://schemas.microsoft.com/office/drawing/2014/main" id="{76E1D31D-7152-7721-2D09-C4412727830F}"/>
              </a:ext>
            </a:extLst>
          </p:cNvPr>
          <p:cNvSpPr/>
          <p:nvPr/>
        </p:nvSpPr>
        <p:spPr>
          <a:xfrm>
            <a:off x="3304726" y="4123857"/>
            <a:ext cx="1847214" cy="165897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chemeClr val="tx1"/>
                </a:solidFill>
                <a:latin typeface="微软雅黑" panose="020B0503020204020204" pitchFamily="34" charset="-122"/>
                <a:ea typeface="微软雅黑" panose="020B0503020204020204" pitchFamily="34" charset="-122"/>
              </a:rPr>
              <a:t>支持</a:t>
            </a:r>
          </a:p>
        </p:txBody>
      </p:sp>
      <p:pic>
        <p:nvPicPr>
          <p:cNvPr id="6" name="图片 5" descr="徽标, 图标&#10;&#10;描述已自动生成">
            <a:extLst>
              <a:ext uri="{FF2B5EF4-FFF2-40B4-BE49-F238E27FC236}">
                <a16:creationId xmlns:a16="http://schemas.microsoft.com/office/drawing/2014/main" id="{D747FFA9-AC3A-41EE-E644-3C8C4021D532}"/>
              </a:ext>
            </a:extLst>
          </p:cNvPr>
          <p:cNvPicPr>
            <a:picLocks noChangeAspect="1"/>
          </p:cNvPicPr>
          <p:nvPr/>
        </p:nvPicPr>
        <p:blipFill>
          <a:blip r:embed="rId3"/>
          <a:stretch>
            <a:fillRect/>
          </a:stretch>
        </p:blipFill>
        <p:spPr>
          <a:xfrm>
            <a:off x="5427090" y="3513038"/>
            <a:ext cx="2633740" cy="2593909"/>
          </a:xfrm>
          <a:prstGeom prst="rect">
            <a:avLst/>
          </a:prstGeom>
        </p:spPr>
      </p:pic>
      <p:pic>
        <p:nvPicPr>
          <p:cNvPr id="9" name="图片 8" descr="徽标, 图标&#10;&#10;描述已自动生成">
            <a:extLst>
              <a:ext uri="{FF2B5EF4-FFF2-40B4-BE49-F238E27FC236}">
                <a16:creationId xmlns:a16="http://schemas.microsoft.com/office/drawing/2014/main" id="{B9B3D84E-CC65-1C84-6030-44CBD2773070}"/>
              </a:ext>
            </a:extLst>
          </p:cNvPr>
          <p:cNvPicPr>
            <a:picLocks noChangeAspect="1"/>
          </p:cNvPicPr>
          <p:nvPr/>
        </p:nvPicPr>
        <p:blipFill>
          <a:blip r:embed="rId4"/>
          <a:stretch>
            <a:fillRect/>
          </a:stretch>
        </p:blipFill>
        <p:spPr>
          <a:xfrm>
            <a:off x="3222498" y="4048162"/>
            <a:ext cx="1847215" cy="1847215"/>
          </a:xfrm>
          <a:prstGeom prst="rect">
            <a:avLst/>
          </a:prstGeom>
        </p:spPr>
      </p:pic>
      <p:pic>
        <p:nvPicPr>
          <p:cNvPr id="10" name="图片 9" descr="徽标, 图标&#10;&#10;描述已自动生成">
            <a:extLst>
              <a:ext uri="{FF2B5EF4-FFF2-40B4-BE49-F238E27FC236}">
                <a16:creationId xmlns:a16="http://schemas.microsoft.com/office/drawing/2014/main" id="{FF21D6FC-05EA-4E35-00CE-BDA5E2982F8E}"/>
              </a:ext>
            </a:extLst>
          </p:cNvPr>
          <p:cNvPicPr>
            <a:picLocks noChangeAspect="1"/>
          </p:cNvPicPr>
          <p:nvPr/>
        </p:nvPicPr>
        <p:blipFill>
          <a:blip r:embed="rId4"/>
          <a:stretch>
            <a:fillRect/>
          </a:stretch>
        </p:blipFill>
        <p:spPr>
          <a:xfrm>
            <a:off x="5604617" y="3670650"/>
            <a:ext cx="2278683" cy="2278683"/>
          </a:xfrm>
          <a:prstGeom prst="rect">
            <a:avLst/>
          </a:prstGeom>
        </p:spPr>
      </p:pic>
      <p:pic>
        <p:nvPicPr>
          <p:cNvPr id="7" name="图片 6">
            <a:extLst>
              <a:ext uri="{FF2B5EF4-FFF2-40B4-BE49-F238E27FC236}">
                <a16:creationId xmlns:a16="http://schemas.microsoft.com/office/drawing/2014/main" id="{A8145ED8-0C73-D970-A54A-ACDECF0ECA4A}"/>
              </a:ext>
            </a:extLst>
          </p:cNvPr>
          <p:cNvPicPr>
            <a:picLocks noChangeAspect="1"/>
          </p:cNvPicPr>
          <p:nvPr/>
        </p:nvPicPr>
        <p:blipFill>
          <a:blip r:embed="rId5"/>
          <a:stretch>
            <a:fillRect/>
          </a:stretch>
        </p:blipFill>
        <p:spPr>
          <a:xfrm>
            <a:off x="621569" y="3530685"/>
            <a:ext cx="2163331" cy="14410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AA80FEC1-7AFB-7107-2980-8AE2BF3A1365}"/>
              </a:ext>
            </a:extLst>
          </p:cNvPr>
          <p:cNvSpPr txBox="1"/>
          <p:nvPr/>
        </p:nvSpPr>
        <p:spPr>
          <a:xfrm>
            <a:off x="1523699" y="4002725"/>
            <a:ext cx="359073" cy="430887"/>
          </a:xfrm>
          <a:prstGeom prst="rect">
            <a:avLst/>
          </a:prstGeom>
          <a:noFill/>
        </p:spPr>
        <p:txBody>
          <a:bodyPr wrap="none" lIns="0" tIns="0" rIns="0" bIns="0"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煤</a:t>
            </a:r>
          </a:p>
        </p:txBody>
      </p:sp>
      <p:pic>
        <p:nvPicPr>
          <p:cNvPr id="11" name="图片 10">
            <a:extLst>
              <a:ext uri="{FF2B5EF4-FFF2-40B4-BE49-F238E27FC236}">
                <a16:creationId xmlns:a16="http://schemas.microsoft.com/office/drawing/2014/main" id="{01561A48-EB62-FD80-B3A9-86BE854685D0}"/>
              </a:ext>
            </a:extLst>
          </p:cNvPr>
          <p:cNvPicPr>
            <a:picLocks noChangeAspect="1"/>
          </p:cNvPicPr>
          <p:nvPr/>
        </p:nvPicPr>
        <p:blipFill>
          <a:blip r:embed="rId6"/>
          <a:stretch>
            <a:fillRect/>
          </a:stretch>
        </p:blipFill>
        <p:spPr>
          <a:xfrm>
            <a:off x="541351" y="4958853"/>
            <a:ext cx="2323770" cy="1957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5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AC6E36-B50C-6C92-D22F-9CA09ED83F06}"/>
              </a:ext>
            </a:extLst>
          </p:cNvPr>
          <p:cNvSpPr>
            <a:spLocks noGrp="1"/>
          </p:cNvSpPr>
          <p:nvPr>
            <p:ph type="title"/>
          </p:nvPr>
        </p:nvSpPr>
        <p:spPr/>
        <p:txBody>
          <a:bodyPr/>
          <a:lstStyle/>
          <a:p>
            <a:r>
              <a:rPr lang="zh-CN" altLang="en-US" dirty="0"/>
              <a:t>结论</a:t>
            </a:r>
          </a:p>
        </p:txBody>
      </p:sp>
      <p:grpSp>
        <p:nvGrpSpPr>
          <p:cNvPr id="4" name="组合 3">
            <a:extLst>
              <a:ext uri="{FF2B5EF4-FFF2-40B4-BE49-F238E27FC236}">
                <a16:creationId xmlns:a16="http://schemas.microsoft.com/office/drawing/2014/main" id="{2F63A022-296E-65DB-2E46-ADE705510C45}"/>
              </a:ext>
            </a:extLst>
          </p:cNvPr>
          <p:cNvGrpSpPr/>
          <p:nvPr/>
        </p:nvGrpSpPr>
        <p:grpSpPr>
          <a:xfrm>
            <a:off x="859554" y="1972966"/>
            <a:ext cx="2882612" cy="4086209"/>
            <a:chOff x="859554" y="1972966"/>
            <a:chExt cx="2882612" cy="4086209"/>
          </a:xfrm>
        </p:grpSpPr>
        <p:sp>
          <p:nvSpPr>
            <p:cNvPr id="7" name="文本框 6">
              <a:extLst>
                <a:ext uri="{FF2B5EF4-FFF2-40B4-BE49-F238E27FC236}">
                  <a16:creationId xmlns:a16="http://schemas.microsoft.com/office/drawing/2014/main" id="{BC491A8E-15F4-3247-9174-716001F294E9}"/>
                </a:ext>
              </a:extLst>
            </p:cNvPr>
            <p:cNvSpPr txBox="1"/>
            <p:nvPr/>
          </p:nvSpPr>
          <p:spPr>
            <a:xfrm>
              <a:off x="1150203" y="5006194"/>
              <a:ext cx="2301313" cy="1052981"/>
            </a:xfrm>
            <a:prstGeom prst="rect">
              <a:avLst/>
            </a:prstGeom>
            <a:solidFill>
              <a:srgbClr val="FFC000"/>
            </a:solidFill>
          </p:spPr>
          <p:txBody>
            <a:bodyPr wrap="square" rtlCol="0">
              <a:spAutoFit/>
            </a:bodyPr>
            <a:lstStyle/>
            <a:p>
              <a:pPr algn="ctr">
                <a:lnSpc>
                  <a:spcPts val="3860"/>
                </a:lnSpc>
              </a:pPr>
              <a:r>
                <a:rPr kumimoji="1" lang="zh-CN" altLang="en-US" sz="2800" b="1" dirty="0">
                  <a:latin typeface="Microsoft YaHei" panose="020B0503020204020204" pitchFamily="34" charset="-122"/>
                  <a:ea typeface="Microsoft YaHei" panose="020B0503020204020204" pitchFamily="34" charset="-122"/>
                </a:rPr>
                <a:t>年轻地球</a:t>
              </a:r>
              <a:endParaRPr kumimoji="1" lang="en-US" altLang="zh-CN" sz="2800" b="1" dirty="0">
                <a:latin typeface="Microsoft YaHei" panose="020B0503020204020204" pitchFamily="34" charset="-122"/>
                <a:ea typeface="Microsoft YaHei" panose="020B0503020204020204" pitchFamily="34" charset="-122"/>
              </a:endParaRPr>
            </a:p>
            <a:p>
              <a:pPr algn="ctr">
                <a:lnSpc>
                  <a:spcPts val="3860"/>
                </a:lnSpc>
              </a:pPr>
              <a:r>
                <a:rPr kumimoji="1" lang="en-US" altLang="zh-CN" sz="2800" b="1" dirty="0">
                  <a:latin typeface="Microsoft YaHei" panose="020B0503020204020204" pitchFamily="34" charset="-122"/>
                  <a:ea typeface="Microsoft YaHei" panose="020B0503020204020204" pitchFamily="34" charset="-122"/>
                </a:rPr>
                <a:t>6</a:t>
              </a:r>
              <a:r>
                <a:rPr kumimoji="1" lang="zh-CN" altLang="en-US" sz="2800" b="1" dirty="0">
                  <a:latin typeface="Microsoft YaHei" panose="020B0503020204020204" pitchFamily="34" charset="-122"/>
                  <a:ea typeface="Microsoft YaHei" panose="020B0503020204020204" pitchFamily="34" charset="-122"/>
                </a:rPr>
                <a:t>千</a:t>
              </a:r>
              <a:r>
                <a:rPr kumimoji="1" lang="en-US" altLang="zh-CN" sz="2800" b="1" dirty="0">
                  <a:latin typeface="Microsoft YaHei" panose="020B0503020204020204" pitchFamily="34" charset="-122"/>
                  <a:ea typeface="Microsoft YaHei" panose="020B0503020204020204" pitchFamily="34" charset="-122"/>
                </a:rPr>
                <a:t>~1</a:t>
              </a:r>
              <a:r>
                <a:rPr kumimoji="1" lang="zh-CN" altLang="en-US" sz="2800" b="1" dirty="0">
                  <a:latin typeface="Microsoft YaHei" panose="020B0503020204020204" pitchFamily="34" charset="-122"/>
                  <a:ea typeface="Microsoft YaHei" panose="020B0503020204020204" pitchFamily="34" charset="-122"/>
                </a:rPr>
                <a:t>万年</a:t>
              </a:r>
              <a:endParaRPr kumimoji="1" lang="en-US" altLang="zh-CN" sz="2800" b="1" dirty="0">
                <a:latin typeface="Microsoft YaHei" panose="020B0503020204020204" pitchFamily="34" charset="-122"/>
                <a:ea typeface="Microsoft YaHei" panose="020B0503020204020204" pitchFamily="34" charset="-122"/>
              </a:endParaRPr>
            </a:p>
          </p:txBody>
        </p:sp>
        <p:pic>
          <p:nvPicPr>
            <p:cNvPr id="5" name="图片 4" descr="卡通人物&#10;&#10;低可信度描述已自动生成">
              <a:extLst>
                <a:ext uri="{FF2B5EF4-FFF2-40B4-BE49-F238E27FC236}">
                  <a16:creationId xmlns:a16="http://schemas.microsoft.com/office/drawing/2014/main" id="{534BB178-03C1-B38B-BA1F-2A256C34F846}"/>
                </a:ext>
              </a:extLst>
            </p:cNvPr>
            <p:cNvPicPr>
              <a:picLocks noChangeAspect="1"/>
            </p:cNvPicPr>
            <p:nvPr/>
          </p:nvPicPr>
          <p:blipFill rotWithShape="1">
            <a:blip r:embed="rId3"/>
            <a:srcRect l="10914" t="7008" r="9345" b="6383"/>
            <a:stretch/>
          </p:blipFill>
          <p:spPr>
            <a:xfrm>
              <a:off x="859554" y="1972966"/>
              <a:ext cx="2882612" cy="3130898"/>
            </a:xfrm>
            <a:prstGeom prst="rect">
              <a:avLst/>
            </a:prstGeom>
          </p:spPr>
        </p:pic>
      </p:grpSp>
      <p:pic>
        <p:nvPicPr>
          <p:cNvPr id="6" name="图片 5">
            <a:extLst>
              <a:ext uri="{FF2B5EF4-FFF2-40B4-BE49-F238E27FC236}">
                <a16:creationId xmlns:a16="http://schemas.microsoft.com/office/drawing/2014/main" id="{BD1183C3-F5F4-8DD8-0181-4575A79DFF47}"/>
              </a:ext>
            </a:extLst>
          </p:cNvPr>
          <p:cNvPicPr>
            <a:picLocks noChangeAspect="1"/>
          </p:cNvPicPr>
          <p:nvPr/>
        </p:nvPicPr>
        <p:blipFill>
          <a:blip r:embed="rId4"/>
          <a:stretch>
            <a:fillRect/>
          </a:stretch>
        </p:blipFill>
        <p:spPr>
          <a:xfrm>
            <a:off x="5351174" y="2182134"/>
            <a:ext cx="2882612" cy="19202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36C69CAC-D681-5852-16BB-2EC705C10F82}"/>
              </a:ext>
            </a:extLst>
          </p:cNvPr>
          <p:cNvSpPr txBox="1"/>
          <p:nvPr/>
        </p:nvSpPr>
        <p:spPr>
          <a:xfrm>
            <a:off x="6679458" y="2889568"/>
            <a:ext cx="410369" cy="492443"/>
          </a:xfrm>
          <a:prstGeom prst="rect">
            <a:avLst/>
          </a:prstGeom>
          <a:noFill/>
        </p:spPr>
        <p:txBody>
          <a:bodyPr wrap="none" lIns="0" tIns="0" rIns="0" bIns="0"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煤</a:t>
            </a:r>
          </a:p>
        </p:txBody>
      </p:sp>
      <p:pic>
        <p:nvPicPr>
          <p:cNvPr id="9" name="图片 8">
            <a:extLst>
              <a:ext uri="{FF2B5EF4-FFF2-40B4-BE49-F238E27FC236}">
                <a16:creationId xmlns:a16="http://schemas.microsoft.com/office/drawing/2014/main" id="{1789CCB1-7595-4447-F9BA-D8A4F5E1454B}"/>
              </a:ext>
            </a:extLst>
          </p:cNvPr>
          <p:cNvPicPr>
            <a:picLocks noChangeAspect="1"/>
          </p:cNvPicPr>
          <p:nvPr/>
        </p:nvPicPr>
        <p:blipFill>
          <a:blip r:embed="rId5"/>
          <a:stretch>
            <a:fillRect/>
          </a:stretch>
        </p:blipFill>
        <p:spPr>
          <a:xfrm>
            <a:off x="5449272" y="4108764"/>
            <a:ext cx="2753968" cy="2320193"/>
          </a:xfrm>
          <a:prstGeom prst="rect">
            <a:avLst/>
          </a:prstGeom>
          <a:effectLst>
            <a:outerShdw blurRad="50800" dist="38100" dir="2700000" algn="tl" rotWithShape="0">
              <a:prstClr val="black">
                <a:alpha val="40000"/>
              </a:prstClr>
            </a:outerShdw>
          </a:effectLst>
        </p:spPr>
      </p:pic>
      <p:pic>
        <p:nvPicPr>
          <p:cNvPr id="12" name="图片 11" descr="徽标&#10;&#10;描述已自动生成">
            <a:extLst>
              <a:ext uri="{FF2B5EF4-FFF2-40B4-BE49-F238E27FC236}">
                <a16:creationId xmlns:a16="http://schemas.microsoft.com/office/drawing/2014/main" id="{47FDE1FE-07A7-C1D7-276D-3FEE335B3049}"/>
              </a:ext>
            </a:extLst>
          </p:cNvPr>
          <p:cNvPicPr>
            <a:picLocks noChangeAspect="1"/>
          </p:cNvPicPr>
          <p:nvPr/>
        </p:nvPicPr>
        <p:blipFill>
          <a:blip r:embed="rId6"/>
          <a:stretch>
            <a:fillRect/>
          </a:stretch>
        </p:blipFill>
        <p:spPr>
          <a:xfrm>
            <a:off x="2967940" y="2231628"/>
            <a:ext cx="3781039" cy="3363574"/>
          </a:xfrm>
          <a:prstGeom prst="rect">
            <a:avLst/>
          </a:prstGeom>
        </p:spPr>
      </p:pic>
    </p:spTree>
    <p:extLst>
      <p:ext uri="{BB962C8B-B14F-4D97-AF65-F5344CB8AC3E}">
        <p14:creationId xmlns:p14="http://schemas.microsoft.com/office/powerpoint/2010/main" val="22593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沙滩上有人在水里&#10;&#10;中度可信度描述已自动生成">
            <a:extLst>
              <a:ext uri="{FF2B5EF4-FFF2-40B4-BE49-F238E27FC236}">
                <a16:creationId xmlns:a16="http://schemas.microsoft.com/office/drawing/2014/main" id="{2B995D09-4B96-D0F2-F103-B2E22BD339ED}"/>
              </a:ext>
            </a:extLst>
          </p:cNvPr>
          <p:cNvPicPr>
            <a:picLocks noChangeAspect="1"/>
          </p:cNvPicPr>
          <p:nvPr/>
        </p:nvPicPr>
        <p:blipFill rotWithShape="1">
          <a:blip r:embed="rId3"/>
          <a:srcRect t="8485" r="531" b="19556"/>
          <a:stretch/>
        </p:blipFill>
        <p:spPr>
          <a:xfrm>
            <a:off x="0" y="2455124"/>
            <a:ext cx="9143999" cy="4402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99E2E875-45F4-75F1-2A65-9D82D5406364}"/>
              </a:ext>
            </a:extLst>
          </p:cNvPr>
          <p:cNvSpPr>
            <a:spLocks noGrp="1"/>
          </p:cNvSpPr>
          <p:nvPr>
            <p:ph type="title"/>
          </p:nvPr>
        </p:nvSpPr>
        <p:spPr>
          <a:xfrm>
            <a:off x="0" y="550320"/>
            <a:ext cx="9144000" cy="1830886"/>
          </a:xfrm>
        </p:spPr>
        <p:txBody>
          <a:bodyPr/>
          <a:lstStyle/>
          <a:p>
            <a:pPr>
              <a:lnSpc>
                <a:spcPts val="4020"/>
              </a:lnSpc>
            </a:pPr>
            <a:r>
              <a:rPr lang="zh-CN" altLang="en-US" dirty="0"/>
              <a:t>海洋年龄有</a:t>
            </a:r>
            <a:r>
              <a:rPr lang="en-US" altLang="zh-CN" dirty="0"/>
              <a:t>35</a:t>
            </a:r>
            <a:r>
              <a:rPr lang="zh-CN" altLang="en-US" dirty="0"/>
              <a:t>亿年</a:t>
            </a:r>
            <a:br>
              <a:rPr lang="en-US" altLang="zh-CN" dirty="0"/>
            </a:br>
            <a:r>
              <a:rPr lang="zh-CN" altLang="en-US" dirty="0"/>
              <a:t>是年老地球的证明</a:t>
            </a:r>
            <a:br>
              <a:rPr lang="en-US" altLang="zh-CN" dirty="0"/>
            </a:br>
            <a:r>
              <a:rPr lang="zh-CN" altLang="en-US" dirty="0">
                <a:solidFill>
                  <a:srgbClr val="FF0000"/>
                </a:solidFill>
              </a:rPr>
              <a:t>合理吗？</a:t>
            </a:r>
          </a:p>
        </p:txBody>
      </p:sp>
      <p:pic>
        <p:nvPicPr>
          <p:cNvPr id="9" name="图片 8" descr="卡通人物&#10;&#10;描述已自动生成">
            <a:extLst>
              <a:ext uri="{FF2B5EF4-FFF2-40B4-BE49-F238E27FC236}">
                <a16:creationId xmlns:a16="http://schemas.microsoft.com/office/drawing/2014/main" id="{19A013C1-433B-26D7-FA1E-AE194AFF1925}"/>
              </a:ext>
            </a:extLst>
          </p:cNvPr>
          <p:cNvPicPr>
            <a:picLocks noChangeAspect="1"/>
          </p:cNvPicPr>
          <p:nvPr/>
        </p:nvPicPr>
        <p:blipFill>
          <a:blip r:embed="rId4"/>
          <a:stretch>
            <a:fillRect/>
          </a:stretch>
        </p:blipFill>
        <p:spPr>
          <a:xfrm>
            <a:off x="-857829" y="1728958"/>
            <a:ext cx="3958891" cy="3958891"/>
          </a:xfrm>
          <a:prstGeom prst="rect">
            <a:avLst/>
          </a:prstGeom>
        </p:spPr>
      </p:pic>
    </p:spTree>
    <p:extLst>
      <p:ext uri="{BB962C8B-B14F-4D97-AF65-F5344CB8AC3E}">
        <p14:creationId xmlns:p14="http://schemas.microsoft.com/office/powerpoint/2010/main" val="977859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8AE6A-D716-9745-6E7C-00BEC6597602}"/>
              </a:ext>
            </a:extLst>
          </p:cNvPr>
          <p:cNvSpPr>
            <a:spLocks noGrp="1"/>
          </p:cNvSpPr>
          <p:nvPr>
            <p:ph type="title"/>
          </p:nvPr>
        </p:nvSpPr>
        <p:spPr/>
        <p:txBody>
          <a:bodyPr/>
          <a:lstStyle/>
          <a:p>
            <a:r>
              <a:rPr lang="zh-CN" altLang="en-US" dirty="0"/>
              <a:t>海的味道</a:t>
            </a:r>
          </a:p>
        </p:txBody>
      </p:sp>
      <p:pic>
        <p:nvPicPr>
          <p:cNvPr id="4" name="图片 3" descr="乌龟在水里&#10;&#10;描述已自动生成">
            <a:extLst>
              <a:ext uri="{FF2B5EF4-FFF2-40B4-BE49-F238E27FC236}">
                <a16:creationId xmlns:a16="http://schemas.microsoft.com/office/drawing/2014/main" id="{5BA37C73-C9E8-DF57-8D3B-53017D28FE83}"/>
              </a:ext>
            </a:extLst>
          </p:cNvPr>
          <p:cNvPicPr>
            <a:picLocks noChangeAspect="1"/>
          </p:cNvPicPr>
          <p:nvPr/>
        </p:nvPicPr>
        <p:blipFill rotWithShape="1">
          <a:blip r:embed="rId3"/>
          <a:srcRect t="14286"/>
          <a:stretch/>
        </p:blipFill>
        <p:spPr>
          <a:xfrm>
            <a:off x="1335186" y="1579392"/>
            <a:ext cx="6473627" cy="36992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副标题 1">
            <a:extLst>
              <a:ext uri="{FF2B5EF4-FFF2-40B4-BE49-F238E27FC236}">
                <a16:creationId xmlns:a16="http://schemas.microsoft.com/office/drawing/2014/main" id="{74F66049-ECBB-264C-5465-9E943BA2D5CE}"/>
              </a:ext>
            </a:extLst>
          </p:cNvPr>
          <p:cNvSpPr txBox="1">
            <a:spLocks/>
          </p:cNvSpPr>
          <p:nvPr/>
        </p:nvSpPr>
        <p:spPr>
          <a:xfrm>
            <a:off x="445168" y="4773615"/>
            <a:ext cx="8277727" cy="1233980"/>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defTabSz="914400">
              <a:lnSpc>
                <a:spcPts val="4240"/>
              </a:lnSpc>
              <a:spcBef>
                <a:spcPts val="1200"/>
              </a:spcBef>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0" indent="0" defTabSz="914400">
              <a:lnSpc>
                <a:spcPts val="424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海水是 </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（咸</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甜）的，因为里面有 </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（盐</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糖）。</a:t>
            </a:r>
            <a:endParaRPr lang="zh-CN" altLang="zh-CN" sz="28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730EE1E0-AE25-B096-F945-F832A3C8F3FE}"/>
              </a:ext>
            </a:extLst>
          </p:cNvPr>
          <p:cNvSpPr txBox="1"/>
          <p:nvPr/>
        </p:nvSpPr>
        <p:spPr>
          <a:xfrm>
            <a:off x="1720516" y="5472062"/>
            <a:ext cx="54373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咸</a:t>
            </a:r>
          </a:p>
        </p:txBody>
      </p:sp>
      <p:sp>
        <p:nvSpPr>
          <p:cNvPr id="7" name="文本框 6">
            <a:extLst>
              <a:ext uri="{FF2B5EF4-FFF2-40B4-BE49-F238E27FC236}">
                <a16:creationId xmlns:a16="http://schemas.microsoft.com/office/drawing/2014/main" id="{682B6DF3-AFA4-C109-BB83-1FF8CAAB5770}"/>
              </a:ext>
            </a:extLst>
          </p:cNvPr>
          <p:cNvSpPr txBox="1"/>
          <p:nvPr/>
        </p:nvSpPr>
        <p:spPr>
          <a:xfrm>
            <a:off x="6400800" y="5472062"/>
            <a:ext cx="54373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盐</a:t>
            </a:r>
          </a:p>
        </p:txBody>
      </p:sp>
    </p:spTree>
    <p:extLst>
      <p:ext uri="{BB962C8B-B14F-4D97-AF65-F5344CB8AC3E}">
        <p14:creationId xmlns:p14="http://schemas.microsoft.com/office/powerpoint/2010/main" val="15251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id="{A4C2676D-D494-F34B-8200-D9DDDAF0B69A}"/>
              </a:ext>
            </a:extLst>
          </p:cNvPr>
          <p:cNvSpPr/>
          <p:nvPr/>
        </p:nvSpPr>
        <p:spPr>
          <a:xfrm>
            <a:off x="2646199" y="5531591"/>
            <a:ext cx="4367415" cy="579902"/>
          </a:xfrm>
          <a:prstGeom prst="rect">
            <a:avLst/>
          </a:prstGeom>
        </p:spPr>
        <p:txBody>
          <a:bodyPr wrap="square">
            <a:spAutoFit/>
          </a:bodyPr>
          <a:lstStyle/>
          <a:p>
            <a:pPr>
              <a:lnSpc>
                <a:spcPts val="3800"/>
              </a:lnSpc>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盐越多，菜越咸！</a:t>
            </a:r>
          </a:p>
        </p:txBody>
      </p:sp>
      <p:pic>
        <p:nvPicPr>
          <p:cNvPr id="4" name="图片 3">
            <a:extLst>
              <a:ext uri="{FF2B5EF4-FFF2-40B4-BE49-F238E27FC236}">
                <a16:creationId xmlns:a16="http://schemas.microsoft.com/office/drawing/2014/main" id="{97384E66-0BA9-414C-A267-E5C93FBF47F6}"/>
              </a:ext>
            </a:extLst>
          </p:cNvPr>
          <p:cNvPicPr>
            <a:picLocks noChangeAspect="1"/>
          </p:cNvPicPr>
          <p:nvPr/>
        </p:nvPicPr>
        <p:blipFill>
          <a:blip r:embed="rId3"/>
          <a:stretch>
            <a:fillRect/>
          </a:stretch>
        </p:blipFill>
        <p:spPr>
          <a:xfrm>
            <a:off x="830722" y="1036458"/>
            <a:ext cx="7482556" cy="42034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588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id="{A4C2676D-D494-F34B-8200-D9DDDAF0B69A}"/>
              </a:ext>
            </a:extLst>
          </p:cNvPr>
          <p:cNvSpPr/>
          <p:nvPr/>
        </p:nvSpPr>
        <p:spPr>
          <a:xfrm>
            <a:off x="1203158" y="5558436"/>
            <a:ext cx="6737684" cy="543226"/>
          </a:xfrm>
          <a:prstGeom prst="rect">
            <a:avLst/>
          </a:prstGeom>
        </p:spPr>
        <p:txBody>
          <a:bodyPr wrap="square">
            <a:spAutoFit/>
          </a:bodyPr>
          <a:lstStyle/>
          <a:p>
            <a:pPr algn="ct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死海 </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没有海洋动植物可以生存</a:t>
            </a:r>
          </a:p>
        </p:txBody>
      </p:sp>
      <p:sp>
        <p:nvSpPr>
          <p:cNvPr id="11" name="标题 10">
            <a:extLst>
              <a:ext uri="{FF2B5EF4-FFF2-40B4-BE49-F238E27FC236}">
                <a16:creationId xmlns:a16="http://schemas.microsoft.com/office/drawing/2014/main" id="{D9F79DDE-63E2-E24A-92E8-DB6A8C519D78}"/>
              </a:ext>
            </a:extLst>
          </p:cNvPr>
          <p:cNvSpPr>
            <a:spLocks noGrp="1"/>
          </p:cNvSpPr>
          <p:nvPr>
            <p:ph type="title"/>
          </p:nvPr>
        </p:nvSpPr>
        <p:spPr/>
        <p:txBody>
          <a:bodyPr/>
          <a:lstStyle/>
          <a:p>
            <a:r>
              <a:rPr lang="zh-CN" altLang="en-US" dirty="0"/>
              <a:t>盐越多，海越咸</a:t>
            </a:r>
          </a:p>
        </p:txBody>
      </p:sp>
      <p:pic>
        <p:nvPicPr>
          <p:cNvPr id="15" name="图片 14" descr="在水里游泳&#10;&#10;描述已自动生成">
            <a:extLst>
              <a:ext uri="{FF2B5EF4-FFF2-40B4-BE49-F238E27FC236}">
                <a16:creationId xmlns:a16="http://schemas.microsoft.com/office/drawing/2014/main" id="{487E68C2-EACB-F5A6-1BFD-A8BB1D56ADBD}"/>
              </a:ext>
            </a:extLst>
          </p:cNvPr>
          <p:cNvPicPr>
            <a:picLocks noChangeAspect="1"/>
          </p:cNvPicPr>
          <p:nvPr/>
        </p:nvPicPr>
        <p:blipFill>
          <a:blip r:embed="rId3"/>
          <a:stretch>
            <a:fillRect/>
          </a:stretch>
        </p:blipFill>
        <p:spPr>
          <a:xfrm>
            <a:off x="1203158" y="1534026"/>
            <a:ext cx="6737684" cy="37899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51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30AD1-BC8A-9970-FE9D-BA64897809D4}"/>
              </a:ext>
            </a:extLst>
          </p:cNvPr>
          <p:cNvSpPr>
            <a:spLocks noGrp="1"/>
          </p:cNvSpPr>
          <p:nvPr>
            <p:ph type="title"/>
          </p:nvPr>
        </p:nvSpPr>
        <p:spPr/>
        <p:txBody>
          <a:bodyPr/>
          <a:lstStyle/>
          <a:p>
            <a:r>
              <a:rPr lang="zh-CN" altLang="en-US" dirty="0"/>
              <a:t>地球的年龄</a:t>
            </a:r>
          </a:p>
        </p:txBody>
      </p:sp>
      <p:sp>
        <p:nvSpPr>
          <p:cNvPr id="3" name="文本框 2">
            <a:extLst>
              <a:ext uri="{FF2B5EF4-FFF2-40B4-BE49-F238E27FC236}">
                <a16:creationId xmlns:a16="http://schemas.microsoft.com/office/drawing/2014/main" id="{6E8DFE9D-5A1C-C07C-08F9-D344699245B7}"/>
              </a:ext>
            </a:extLst>
          </p:cNvPr>
          <p:cNvSpPr txBox="1"/>
          <p:nvPr/>
        </p:nvSpPr>
        <p:spPr>
          <a:xfrm>
            <a:off x="917594" y="2370249"/>
            <a:ext cx="7571303" cy="3513975"/>
          </a:xfrm>
          <a:prstGeom prst="rect">
            <a:avLst/>
          </a:prstGeom>
          <a:noFill/>
        </p:spPr>
        <p:txBody>
          <a:bodyPr wrap="none" rtlCol="0">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神通过家谱启示我们地球的</a:t>
            </a:r>
            <a:r>
              <a:rPr lang="zh-CN" altLang="en-US" sz="3200" b="1" dirty="0">
                <a:latin typeface="微软雅黑" panose="020B0503020204020204" pitchFamily="34" charset="-122"/>
                <a:ea typeface="微软雅黑" panose="020B0503020204020204" pitchFamily="34" charset="-122"/>
              </a:rPr>
              <a:t>具体年龄</a:t>
            </a:r>
            <a:endParaRPr lang="en-US" altLang="zh-CN" sz="3200" b="1" dirty="0">
              <a:latin typeface="微软雅黑" panose="020B0503020204020204" pitchFamily="34" charset="-122"/>
              <a:ea typeface="微软雅黑" panose="020B0503020204020204" pitchFamily="34" charset="-122"/>
            </a:endParaRPr>
          </a:p>
          <a:p>
            <a:pPr>
              <a:lnSpc>
                <a:spcPct val="150000"/>
              </a:lnSpc>
            </a:pPr>
            <a:r>
              <a:rPr lang="en-US" altLang="zh-CN" sz="3200" b="1" dirty="0">
                <a:latin typeface="微软雅黑" panose="020B0503020204020204" pitchFamily="34" charset="-122"/>
                <a:ea typeface="微软雅黑" panose="020B0503020204020204" pitchFamily="34" charset="-122"/>
              </a:rPr>
              <a:t>—— 6000</a:t>
            </a:r>
            <a:r>
              <a:rPr lang="zh-CN" altLang="en-US" sz="3200" b="1" dirty="0">
                <a:latin typeface="微软雅黑" panose="020B0503020204020204" pitchFamily="34" charset="-122"/>
                <a:ea typeface="微软雅黑" panose="020B0503020204020204" pitchFamily="34" charset="-122"/>
              </a:rPr>
              <a:t>岁左右。 </a:t>
            </a:r>
            <a:endParaRPr lang="en-US" altLang="zh-CN" sz="3200" b="1" dirty="0">
              <a:latin typeface="微软雅黑" panose="020B0503020204020204" pitchFamily="34" charset="-122"/>
              <a:ea typeface="微软雅黑" panose="020B0503020204020204" pitchFamily="34" charset="-122"/>
            </a:endParaRPr>
          </a:p>
          <a:p>
            <a:pPr>
              <a:lnSpc>
                <a:spcPct val="150000"/>
              </a:lnSpc>
            </a:pP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3200" dirty="0">
                <a:latin typeface="微软雅黑" panose="020B0503020204020204" pitchFamily="34" charset="-122"/>
                <a:ea typeface="微软雅黑" panose="020B0503020204020204" pitchFamily="34" charset="-122"/>
              </a:rPr>
              <a:t>现代科学只能</a:t>
            </a:r>
            <a:r>
              <a:rPr lang="zh-CN" altLang="en-US" sz="3200" b="1" dirty="0">
                <a:latin typeface="微软雅黑" panose="020B0503020204020204" pitchFamily="34" charset="-122"/>
                <a:ea typeface="微软雅黑" panose="020B0503020204020204" pitchFamily="34" charset="-122"/>
              </a:rPr>
              <a:t>推测出</a:t>
            </a:r>
            <a:r>
              <a:rPr lang="zh-CN" altLang="en-US" sz="3200" dirty="0">
                <a:latin typeface="微软雅黑" panose="020B0503020204020204" pitchFamily="34" charset="-122"/>
                <a:ea typeface="微软雅黑" panose="020B0503020204020204" pitchFamily="34" charset="-122"/>
              </a:rPr>
              <a:t>地球的</a:t>
            </a:r>
            <a:r>
              <a:rPr lang="zh-CN" altLang="en-US" sz="3200" b="1" dirty="0">
                <a:latin typeface="微软雅黑" panose="020B0503020204020204" pitchFamily="34" charset="-122"/>
                <a:ea typeface="微软雅黑" panose="020B0503020204020204" pitchFamily="34" charset="-122"/>
              </a:rPr>
              <a:t>大致年龄</a:t>
            </a:r>
            <a:endParaRPr lang="en-US" altLang="zh-CN" sz="3200" b="1" dirty="0">
              <a:latin typeface="微软雅黑" panose="020B0503020204020204" pitchFamily="34" charset="-122"/>
              <a:ea typeface="微软雅黑" panose="020B0503020204020204" pitchFamily="34" charset="-122"/>
            </a:endParaRPr>
          </a:p>
          <a:p>
            <a:pPr>
              <a:lnSpc>
                <a:spcPct val="150000"/>
              </a:lnSpc>
            </a:pPr>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主流认为</a:t>
            </a:r>
            <a:r>
              <a:rPr lang="en-US" altLang="zh-CN" sz="3200" b="1" dirty="0">
                <a:latin typeface="微软雅黑" panose="020B0503020204020204" pitchFamily="34" charset="-122"/>
                <a:ea typeface="微软雅黑" panose="020B0503020204020204" pitchFamily="34" charset="-122"/>
              </a:rPr>
              <a:t>46</a:t>
            </a:r>
            <a:r>
              <a:rPr lang="zh-CN" altLang="en-US" sz="3200" b="1" dirty="0">
                <a:latin typeface="微软雅黑" panose="020B0503020204020204" pitchFamily="34" charset="-122"/>
                <a:ea typeface="微软雅黑" panose="020B0503020204020204" pitchFamily="34" charset="-122"/>
              </a:rPr>
              <a:t>亿年（不符合圣经）。 </a:t>
            </a:r>
            <a:endParaRPr lang="en-US" altLang="zh-CN"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850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6F019-5223-01C5-8736-F72C410BE88E}"/>
              </a:ext>
            </a:extLst>
          </p:cNvPr>
          <p:cNvSpPr>
            <a:spLocks noGrp="1"/>
          </p:cNvSpPr>
          <p:nvPr>
            <p:ph type="title"/>
          </p:nvPr>
        </p:nvSpPr>
        <p:spPr/>
        <p:txBody>
          <a:bodyPr/>
          <a:lstStyle/>
          <a:p>
            <a:r>
              <a:rPr lang="zh-CN" altLang="en-US" dirty="0"/>
              <a:t>科学检测海洋的年龄</a:t>
            </a:r>
          </a:p>
        </p:txBody>
      </p:sp>
      <p:grpSp>
        <p:nvGrpSpPr>
          <p:cNvPr id="3" name="组合 2">
            <a:extLst>
              <a:ext uri="{FF2B5EF4-FFF2-40B4-BE49-F238E27FC236}">
                <a16:creationId xmlns:a16="http://schemas.microsoft.com/office/drawing/2014/main" id="{B4622200-F3BB-6319-9F7E-24D258413880}"/>
              </a:ext>
            </a:extLst>
          </p:cNvPr>
          <p:cNvGrpSpPr/>
          <p:nvPr/>
        </p:nvGrpSpPr>
        <p:grpSpPr>
          <a:xfrm>
            <a:off x="1329342" y="1551032"/>
            <a:ext cx="6485314" cy="2254859"/>
            <a:chOff x="2658686" y="2797049"/>
            <a:chExt cx="6485314" cy="2254859"/>
          </a:xfrm>
        </p:grpSpPr>
        <p:grpSp>
          <p:nvGrpSpPr>
            <p:cNvPr id="4" name="组合 3">
              <a:extLst>
                <a:ext uri="{FF2B5EF4-FFF2-40B4-BE49-F238E27FC236}">
                  <a16:creationId xmlns:a16="http://schemas.microsoft.com/office/drawing/2014/main" id="{F9AE2752-6C74-323F-AF20-DEFE145D4153}"/>
                </a:ext>
              </a:extLst>
            </p:cNvPr>
            <p:cNvGrpSpPr/>
            <p:nvPr/>
          </p:nvGrpSpPr>
          <p:grpSpPr>
            <a:xfrm>
              <a:off x="2658686" y="2797049"/>
              <a:ext cx="6485314" cy="2181286"/>
              <a:chOff x="1379946" y="1855736"/>
              <a:chExt cx="6777203" cy="2279461"/>
            </a:xfrm>
          </p:grpSpPr>
          <p:grpSp>
            <p:nvGrpSpPr>
              <p:cNvPr id="6" name="组合 4">
                <a:extLst>
                  <a:ext uri="{FF2B5EF4-FFF2-40B4-BE49-F238E27FC236}">
                    <a16:creationId xmlns:a16="http://schemas.microsoft.com/office/drawing/2014/main" id="{DE43843C-CE01-7FED-A303-EEBD4D4C5CB4}"/>
                  </a:ext>
                </a:extLst>
              </p:cNvPr>
              <p:cNvGrpSpPr/>
              <p:nvPr/>
            </p:nvGrpSpPr>
            <p:grpSpPr>
              <a:xfrm>
                <a:off x="1379946" y="1855736"/>
                <a:ext cx="6777203" cy="2279461"/>
                <a:chOff x="107504" y="1916832"/>
                <a:chExt cx="8996059" cy="4176465"/>
              </a:xfrm>
            </p:grpSpPr>
            <p:pic>
              <p:nvPicPr>
                <p:cNvPr id="8" name="图片 7">
                  <a:extLst>
                    <a:ext uri="{FF2B5EF4-FFF2-40B4-BE49-F238E27FC236}">
                      <a16:creationId xmlns:a16="http://schemas.microsoft.com/office/drawing/2014/main" id="{75197539-EDD5-AB48-E339-1D4A5DA99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9" name="图片 8">
                  <a:extLst>
                    <a:ext uri="{FF2B5EF4-FFF2-40B4-BE49-F238E27FC236}">
                      <a16:creationId xmlns:a16="http://schemas.microsoft.com/office/drawing/2014/main" id="{D830D319-F97C-15FE-3283-6E57DC31C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7" name="矩形 6">
                <a:extLst>
                  <a:ext uri="{FF2B5EF4-FFF2-40B4-BE49-F238E27FC236}">
                    <a16:creationId xmlns:a16="http://schemas.microsoft.com/office/drawing/2014/main" id="{BAF59F02-FB3B-151A-B2DE-4D0CABC6AE70}"/>
                  </a:ext>
                </a:extLst>
              </p:cNvPr>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5" name="内容占位符 2">
              <a:extLst>
                <a:ext uri="{FF2B5EF4-FFF2-40B4-BE49-F238E27FC236}">
                  <a16:creationId xmlns:a16="http://schemas.microsoft.com/office/drawing/2014/main" id="{3BF15DEB-3D69-CE85-D6BC-A3BA2EDB3D72}"/>
                </a:ext>
              </a:extLst>
            </p:cNvPr>
            <p:cNvSpPr txBox="1">
              <a:spLocks/>
            </p:cNvSpPr>
            <p:nvPr/>
          </p:nvSpPr>
          <p:spPr>
            <a:xfrm>
              <a:off x="3782713" y="432879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海洋的盐分</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sp>
        <p:nvSpPr>
          <p:cNvPr id="11" name="文本框 10">
            <a:extLst>
              <a:ext uri="{FF2B5EF4-FFF2-40B4-BE49-F238E27FC236}">
                <a16:creationId xmlns:a16="http://schemas.microsoft.com/office/drawing/2014/main" id="{226C95FF-FA0C-57B1-1148-166E200D77D3}"/>
              </a:ext>
            </a:extLst>
          </p:cNvPr>
          <p:cNvSpPr txBox="1"/>
          <p:nvPr/>
        </p:nvSpPr>
        <p:spPr>
          <a:xfrm>
            <a:off x="767887" y="3889762"/>
            <a:ext cx="7608222" cy="1052981"/>
          </a:xfrm>
          <a:prstGeom prst="rect">
            <a:avLst/>
          </a:prstGeom>
          <a:noFill/>
        </p:spPr>
        <p:txBody>
          <a:bodyPr wrap="square">
            <a:spAutoFit/>
          </a:bodyPr>
          <a:lstStyle/>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海洋有盐，</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有</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生物。</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咸度</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适合</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生物生存。</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死海有盐，</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无</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生物。</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太咸</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不适合</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生物生存</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2" name="箭头: 下 11">
            <a:extLst>
              <a:ext uri="{FF2B5EF4-FFF2-40B4-BE49-F238E27FC236}">
                <a16:creationId xmlns:a16="http://schemas.microsoft.com/office/drawing/2014/main" id="{98D3F1F1-DFE4-4705-683B-D179F333B672}"/>
              </a:ext>
            </a:extLst>
          </p:cNvPr>
          <p:cNvSpPr/>
          <p:nvPr/>
        </p:nvSpPr>
        <p:spPr>
          <a:xfrm>
            <a:off x="4235116" y="5094247"/>
            <a:ext cx="673768" cy="46585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EE0A734A-E1FC-C45E-DD88-04811D3B084D}"/>
              </a:ext>
            </a:extLst>
          </p:cNvPr>
          <p:cNvSpPr txBox="1"/>
          <p:nvPr/>
        </p:nvSpPr>
        <p:spPr>
          <a:xfrm>
            <a:off x="452937" y="5688156"/>
            <a:ext cx="8238123" cy="523220"/>
          </a:xfrm>
          <a:prstGeom prst="rect">
            <a:avLst/>
          </a:prstGeom>
          <a:noFill/>
        </p:spPr>
        <p:txBody>
          <a:bodyPr wrap="square">
            <a:spAutoFit/>
          </a:bodyPr>
          <a:lstStyle/>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海洋越来越咸，有一天海洋生物不能存活。</a:t>
            </a:r>
            <a:endParaRPr lang="zh-CN" altLang="en-US" sz="2800" dirty="0"/>
          </a:p>
        </p:txBody>
      </p:sp>
    </p:spTree>
    <p:extLst>
      <p:ext uri="{BB962C8B-B14F-4D97-AF65-F5344CB8AC3E}">
        <p14:creationId xmlns:p14="http://schemas.microsoft.com/office/powerpoint/2010/main" val="13504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海洋为什么越来越咸？</a:t>
            </a:r>
          </a:p>
        </p:txBody>
      </p:sp>
      <p:pic>
        <p:nvPicPr>
          <p:cNvPr id="8" name="图片 7" descr="图形用户界面&#10;&#10;低可信度描述已自动生成">
            <a:extLst>
              <a:ext uri="{FF2B5EF4-FFF2-40B4-BE49-F238E27FC236}">
                <a16:creationId xmlns:a16="http://schemas.microsoft.com/office/drawing/2014/main" id="{1BAF4F3C-4F2E-6E78-6B5C-53EC05D32DD3}"/>
              </a:ext>
            </a:extLst>
          </p:cNvPr>
          <p:cNvPicPr>
            <a:picLocks noChangeAspect="1"/>
          </p:cNvPicPr>
          <p:nvPr/>
        </p:nvPicPr>
        <p:blipFill>
          <a:blip r:embed="rId3"/>
          <a:stretch>
            <a:fillRect/>
          </a:stretch>
        </p:blipFill>
        <p:spPr>
          <a:xfrm>
            <a:off x="0" y="1708126"/>
            <a:ext cx="9144000" cy="5149874"/>
          </a:xfrm>
          <a:prstGeom prst="rect">
            <a:avLst/>
          </a:prstGeom>
        </p:spPr>
      </p:pic>
      <p:pic>
        <p:nvPicPr>
          <p:cNvPr id="10" name="图片 9" descr="形状, 箭头&#10;&#10;描述已自动生成">
            <a:extLst>
              <a:ext uri="{FF2B5EF4-FFF2-40B4-BE49-F238E27FC236}">
                <a16:creationId xmlns:a16="http://schemas.microsoft.com/office/drawing/2014/main" id="{A930E7BE-9C4E-7EB7-F8D5-4378F7E76ABD}"/>
              </a:ext>
            </a:extLst>
          </p:cNvPr>
          <p:cNvPicPr>
            <a:picLocks noChangeAspect="1"/>
          </p:cNvPicPr>
          <p:nvPr/>
        </p:nvPicPr>
        <p:blipFill>
          <a:blip r:embed="rId4"/>
          <a:stretch>
            <a:fillRect/>
          </a:stretch>
        </p:blipFill>
        <p:spPr>
          <a:xfrm rot="20344410">
            <a:off x="941413" y="3233972"/>
            <a:ext cx="1394579" cy="1723699"/>
          </a:xfrm>
          <a:prstGeom prst="rect">
            <a:avLst/>
          </a:prstGeom>
        </p:spPr>
      </p:pic>
      <p:sp>
        <p:nvSpPr>
          <p:cNvPr id="11" name="文本框 10">
            <a:extLst>
              <a:ext uri="{FF2B5EF4-FFF2-40B4-BE49-F238E27FC236}">
                <a16:creationId xmlns:a16="http://schemas.microsoft.com/office/drawing/2014/main" id="{959068C1-3751-7A34-426D-C6C4F5A09A2F}"/>
              </a:ext>
            </a:extLst>
          </p:cNvPr>
          <p:cNvSpPr txBox="1"/>
          <p:nvPr/>
        </p:nvSpPr>
        <p:spPr>
          <a:xfrm>
            <a:off x="199948" y="2197216"/>
            <a:ext cx="2397878" cy="954107"/>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每年输入</a:t>
            </a:r>
            <a:endParaRPr kumimoji="1" lang="en-US" altLang="zh-CN" sz="2800" dirty="0">
              <a:latin typeface="Microsoft YaHei" panose="020B0503020204020204" pitchFamily="34" charset="-122"/>
              <a:ea typeface="Microsoft YaHei" panose="020B0503020204020204" pitchFamily="34" charset="-122"/>
            </a:endParaRPr>
          </a:p>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约</a:t>
            </a:r>
            <a:r>
              <a:rPr kumimoji="1" lang="en-US" altLang="zh-CN" sz="2800" b="1" dirty="0">
                <a:solidFill>
                  <a:srgbClr val="FF0000"/>
                </a:solidFill>
                <a:latin typeface="Microsoft YaHei" panose="020B0503020204020204" pitchFamily="34" charset="-122"/>
                <a:ea typeface="Microsoft YaHei" panose="020B0503020204020204" pitchFamily="34" charset="-122"/>
              </a:rPr>
              <a:t>4.5</a:t>
            </a:r>
            <a:r>
              <a:rPr kumimoji="1" lang="zh-CN" altLang="en-US" sz="2800" b="1" dirty="0">
                <a:solidFill>
                  <a:srgbClr val="FF0000"/>
                </a:solidFill>
                <a:latin typeface="Microsoft YaHei" panose="020B0503020204020204" pitchFamily="34" charset="-122"/>
                <a:ea typeface="Microsoft YaHei" panose="020B0503020204020204" pitchFamily="34" charset="-122"/>
              </a:rPr>
              <a:t>亿吨</a:t>
            </a:r>
          </a:p>
        </p:txBody>
      </p:sp>
      <p:pic>
        <p:nvPicPr>
          <p:cNvPr id="12" name="图片 11" descr="形状, 箭头&#10;&#10;描述已自动生成">
            <a:extLst>
              <a:ext uri="{FF2B5EF4-FFF2-40B4-BE49-F238E27FC236}">
                <a16:creationId xmlns:a16="http://schemas.microsoft.com/office/drawing/2014/main" id="{BBD3DB58-026C-0C7B-1A3A-22FE77680A96}"/>
              </a:ext>
            </a:extLst>
          </p:cNvPr>
          <p:cNvPicPr>
            <a:picLocks noChangeAspect="1"/>
          </p:cNvPicPr>
          <p:nvPr/>
        </p:nvPicPr>
        <p:blipFill>
          <a:blip r:embed="rId4"/>
          <a:stretch>
            <a:fillRect/>
          </a:stretch>
        </p:blipFill>
        <p:spPr>
          <a:xfrm rot="14318104">
            <a:off x="7522686" y="3505092"/>
            <a:ext cx="1394579" cy="1723699"/>
          </a:xfrm>
          <a:prstGeom prst="rect">
            <a:avLst/>
          </a:prstGeom>
        </p:spPr>
      </p:pic>
      <p:sp>
        <p:nvSpPr>
          <p:cNvPr id="13" name="文本框 12">
            <a:extLst>
              <a:ext uri="{FF2B5EF4-FFF2-40B4-BE49-F238E27FC236}">
                <a16:creationId xmlns:a16="http://schemas.microsoft.com/office/drawing/2014/main" id="{2D85CFD0-9371-02C4-1383-F12806DD9D2F}"/>
              </a:ext>
            </a:extLst>
          </p:cNvPr>
          <p:cNvSpPr txBox="1"/>
          <p:nvPr/>
        </p:nvSpPr>
        <p:spPr>
          <a:xfrm>
            <a:off x="6546176" y="2197216"/>
            <a:ext cx="2397878" cy="954107"/>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每年离开</a:t>
            </a:r>
            <a:endParaRPr kumimoji="1" lang="en-US" altLang="zh-CN" sz="2800" dirty="0">
              <a:latin typeface="Microsoft YaHei" panose="020B0503020204020204" pitchFamily="34" charset="-122"/>
              <a:ea typeface="Microsoft YaHei" panose="020B0503020204020204" pitchFamily="34" charset="-122"/>
            </a:endParaRPr>
          </a:p>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约</a:t>
            </a:r>
            <a:r>
              <a:rPr kumimoji="1" lang="en-US" altLang="zh-CN" sz="2800" b="1" dirty="0">
                <a:solidFill>
                  <a:srgbClr val="FF0000"/>
                </a:solidFill>
                <a:latin typeface="Microsoft YaHei" panose="020B0503020204020204" pitchFamily="34" charset="-122"/>
                <a:ea typeface="Microsoft YaHei" panose="020B0503020204020204" pitchFamily="34" charset="-122"/>
              </a:rPr>
              <a:t>1.1</a:t>
            </a:r>
            <a:r>
              <a:rPr kumimoji="1" lang="zh-CN" altLang="en-US" sz="2800" b="1" dirty="0">
                <a:solidFill>
                  <a:srgbClr val="FF0000"/>
                </a:solidFill>
                <a:latin typeface="Microsoft YaHei" panose="020B0503020204020204" pitchFamily="34" charset="-122"/>
                <a:ea typeface="Microsoft YaHei" panose="020B0503020204020204" pitchFamily="34" charset="-122"/>
              </a:rPr>
              <a:t>亿吨</a:t>
            </a:r>
          </a:p>
        </p:txBody>
      </p:sp>
      <p:sp>
        <p:nvSpPr>
          <p:cNvPr id="14" name="箭头: 下 13">
            <a:extLst>
              <a:ext uri="{FF2B5EF4-FFF2-40B4-BE49-F238E27FC236}">
                <a16:creationId xmlns:a16="http://schemas.microsoft.com/office/drawing/2014/main" id="{0FF804F7-7E49-73AC-8D5D-F353E4454696}"/>
              </a:ext>
            </a:extLst>
          </p:cNvPr>
          <p:cNvSpPr/>
          <p:nvPr/>
        </p:nvSpPr>
        <p:spPr>
          <a:xfrm>
            <a:off x="4321632" y="4584032"/>
            <a:ext cx="757989" cy="800212"/>
          </a:xfrm>
          <a:prstGeom prst="downArrow">
            <a:avLst/>
          </a:prstGeom>
          <a:solidFill>
            <a:srgbClr val="F87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85037F61-E81F-8508-8A1C-B9D64A2D4455}"/>
              </a:ext>
            </a:extLst>
          </p:cNvPr>
          <p:cNvSpPr txBox="1"/>
          <p:nvPr/>
        </p:nvSpPr>
        <p:spPr>
          <a:xfrm>
            <a:off x="3741503" y="3578879"/>
            <a:ext cx="1918246" cy="954107"/>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每年积存</a:t>
            </a:r>
            <a:endParaRPr kumimoji="1" lang="en-US" altLang="zh-CN" sz="2800" dirty="0">
              <a:latin typeface="Microsoft YaHei" panose="020B0503020204020204" pitchFamily="34" charset="-122"/>
              <a:ea typeface="Microsoft YaHei" panose="020B0503020204020204" pitchFamily="34" charset="-122"/>
            </a:endParaRPr>
          </a:p>
          <a:p>
            <a:pPr algn="ctr"/>
            <a:r>
              <a:rPr kumimoji="1" lang="en-US" altLang="zh-CN" sz="2800" b="1" dirty="0">
                <a:solidFill>
                  <a:srgbClr val="FF0000"/>
                </a:solidFill>
                <a:latin typeface="Microsoft YaHei" panose="020B0503020204020204" pitchFamily="34" charset="-122"/>
                <a:ea typeface="Microsoft YaHei" panose="020B0503020204020204" pitchFamily="34" charset="-122"/>
              </a:rPr>
              <a:t>3.4</a:t>
            </a:r>
            <a:r>
              <a:rPr kumimoji="1" lang="zh-CN" altLang="en-US" sz="2800" b="1" dirty="0">
                <a:solidFill>
                  <a:srgbClr val="FF0000"/>
                </a:solidFill>
                <a:latin typeface="Microsoft YaHei" panose="020B0503020204020204" pitchFamily="34" charset="-122"/>
                <a:ea typeface="Microsoft YaHei" panose="020B0503020204020204" pitchFamily="34" charset="-122"/>
              </a:rPr>
              <a:t>亿吨</a:t>
            </a:r>
          </a:p>
        </p:txBody>
      </p:sp>
      <p:sp>
        <p:nvSpPr>
          <p:cNvPr id="2" name="流程图: 过程 1">
            <a:extLst>
              <a:ext uri="{FF2B5EF4-FFF2-40B4-BE49-F238E27FC236}">
                <a16:creationId xmlns:a16="http://schemas.microsoft.com/office/drawing/2014/main" id="{333C863B-E5E2-AA8E-C3FD-B08AD2062D13}"/>
              </a:ext>
            </a:extLst>
          </p:cNvPr>
          <p:cNvSpPr/>
          <p:nvPr/>
        </p:nvSpPr>
        <p:spPr>
          <a:xfrm>
            <a:off x="289768" y="175175"/>
            <a:ext cx="8643265" cy="1325563"/>
          </a:xfrm>
          <a:prstGeom prst="flowChartProcess">
            <a:avLst/>
          </a:prstGeom>
          <a:solidFill>
            <a:srgbClr val="F7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457200" algn="ctr">
              <a:lnSpc>
                <a:spcPts val="3840"/>
              </a:lnSpc>
              <a:buFont typeface="Arial" panose="020B0604020202020204" pitchFamily="34" charset="0"/>
              <a:buChar char="•"/>
            </a:pPr>
            <a:r>
              <a:rPr lang="zh-CN" altLang="en-US" sz="2800" dirty="0">
                <a:solidFill>
                  <a:schemeClr val="tx1"/>
                </a:solidFill>
                <a:latin typeface="微软雅黑" panose="020B0503020204020204" pitchFamily="34" charset="-122"/>
                <a:ea typeface="微软雅黑" panose="020B0503020204020204" pitchFamily="34" charset="-122"/>
              </a:rPr>
              <a:t>海里的盐每一年都会增加</a:t>
            </a:r>
            <a:endParaRPr lang="en-US" altLang="zh-CN" sz="2800" dirty="0">
              <a:solidFill>
                <a:schemeClr val="tx1"/>
              </a:solidFill>
              <a:latin typeface="微软雅黑" panose="020B0503020204020204" pitchFamily="34" charset="-122"/>
              <a:ea typeface="微软雅黑" panose="020B0503020204020204" pitchFamily="34" charset="-122"/>
            </a:endParaRPr>
          </a:p>
          <a:p>
            <a:pPr marL="914400" indent="-457200" algn="ctr">
              <a:lnSpc>
                <a:spcPts val="3840"/>
              </a:lnSpc>
              <a:buFont typeface="Arial" panose="020B0604020202020204" pitchFamily="34" charset="0"/>
              <a:buChar char="•"/>
            </a:pPr>
            <a:r>
              <a:rPr lang="zh-CN" altLang="en-US" sz="2800" dirty="0">
                <a:solidFill>
                  <a:schemeClr val="tx1"/>
                </a:solidFill>
                <a:latin typeface="微软雅黑" panose="020B0503020204020204" pitchFamily="34" charset="-122"/>
                <a:ea typeface="微软雅黑" panose="020B0503020204020204" pitchFamily="34" charset="-122"/>
              </a:rPr>
              <a:t>海水每一年都会变得更咸</a:t>
            </a:r>
          </a:p>
        </p:txBody>
      </p:sp>
    </p:spTree>
    <p:extLst>
      <p:ext uri="{BB962C8B-B14F-4D97-AF65-F5344CB8AC3E}">
        <p14:creationId xmlns:p14="http://schemas.microsoft.com/office/powerpoint/2010/main" val="28541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 presetClass="exit" presetSubtype="0" fill="hold"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5"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8D2F8D0-63B0-4120-AB10-D9AEBAAAEB6A}"/>
              </a:ext>
            </a:extLst>
          </p:cNvPr>
          <p:cNvSpPr/>
          <p:nvPr/>
        </p:nvSpPr>
        <p:spPr>
          <a:xfrm>
            <a:off x="679784" y="2156101"/>
            <a:ext cx="7958890" cy="662554"/>
          </a:xfrm>
          <a:prstGeom prst="rect">
            <a:avLst/>
          </a:prstGeom>
        </p:spPr>
        <p:txBody>
          <a:bodyPr wrap="square">
            <a:spAutoFit/>
          </a:bodyPr>
          <a:lstStyle/>
          <a:p>
            <a:pPr>
              <a:lnSpc>
                <a:spcPct val="150000"/>
              </a:lnSpc>
              <a:spcBef>
                <a:spcPct val="500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按照海洋的盐分每年都会增加</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亿吨来计算，</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科学家计算发现</a:t>
            </a:r>
          </a:p>
        </p:txBody>
      </p:sp>
      <p:pic>
        <p:nvPicPr>
          <p:cNvPr id="5" name="图片 4" descr="乌龟在水里&#10;&#10;描述已自动生成">
            <a:extLst>
              <a:ext uri="{FF2B5EF4-FFF2-40B4-BE49-F238E27FC236}">
                <a16:creationId xmlns:a16="http://schemas.microsoft.com/office/drawing/2014/main" id="{2B776970-C7AE-AB8A-C4F3-72B15DBBCDDA}"/>
              </a:ext>
            </a:extLst>
          </p:cNvPr>
          <p:cNvPicPr>
            <a:picLocks noChangeAspect="1"/>
          </p:cNvPicPr>
          <p:nvPr/>
        </p:nvPicPr>
        <p:blipFill>
          <a:blip r:embed="rId3"/>
          <a:stretch>
            <a:fillRect/>
          </a:stretch>
        </p:blipFill>
        <p:spPr>
          <a:xfrm>
            <a:off x="4066674" y="3042994"/>
            <a:ext cx="4572000" cy="304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4415468B-B000-3B31-1445-CE7290CC4553}"/>
              </a:ext>
            </a:extLst>
          </p:cNvPr>
          <p:cNvSpPr txBox="1"/>
          <p:nvPr/>
        </p:nvSpPr>
        <p:spPr>
          <a:xfrm>
            <a:off x="679784" y="3365110"/>
            <a:ext cx="3296652" cy="2268698"/>
          </a:xfrm>
          <a:prstGeom prst="rect">
            <a:avLst/>
          </a:prstGeom>
        </p:spPr>
        <p:txBody>
          <a:bodyPr wrap="square">
            <a:spAutoFit/>
          </a:bodyPr>
          <a:lstStyle>
            <a:defPPr>
              <a:defRPr lang="zh-CN"/>
            </a:defPPr>
            <a:lvl1pPr marL="514350" indent="-514350">
              <a:lnSpc>
                <a:spcPct val="150000"/>
              </a:lnSpc>
              <a:spcBef>
                <a:spcPct val="50000"/>
              </a:spcBef>
              <a:buFont typeface="Arial" panose="020B0604020202020204" pitchFamily="34" charset="0"/>
              <a:buChar char="•"/>
              <a:defRPr sz="2800" kern="0">
                <a:latin typeface="Microsoft YaHei" panose="020B0503020204020204" pitchFamily="34" charset="-122"/>
                <a:ea typeface="Microsoft YaHei" panose="020B0503020204020204" pitchFamily="34" charset="-122"/>
                <a:cs typeface="Times New Roman" panose="02020603050405020304" pitchFamily="18" charset="0"/>
              </a:defRPr>
            </a:lvl1pPr>
          </a:lstStyle>
          <a:p>
            <a:pPr marL="0" indent="0">
              <a:lnSpc>
                <a:spcPts val="3860"/>
              </a:lnSpc>
              <a:buNone/>
            </a:pPr>
            <a:r>
              <a:rPr lang="zh-CN" altLang="en-US" b="1" dirty="0"/>
              <a:t>假设</a:t>
            </a:r>
            <a:r>
              <a:rPr lang="zh-CN" altLang="en-US" dirty="0"/>
              <a:t>海洋起初没有盐，海洋积存盐分至今</a:t>
            </a:r>
            <a:r>
              <a:rPr lang="zh-CN" altLang="en-US" b="1" dirty="0"/>
              <a:t>最多</a:t>
            </a:r>
            <a:r>
              <a:rPr lang="zh-CN" altLang="en-US" dirty="0"/>
              <a:t>只需要</a:t>
            </a:r>
            <a:endParaRPr lang="en-US" altLang="zh-CN" dirty="0"/>
          </a:p>
          <a:p>
            <a:pPr marL="0" indent="0">
              <a:lnSpc>
                <a:spcPts val="3860"/>
              </a:lnSpc>
              <a:buNone/>
            </a:pPr>
            <a:r>
              <a:rPr lang="zh-CN" altLang="en-US" b="1" dirty="0">
                <a:solidFill>
                  <a:srgbClr val="FF0000"/>
                </a:solidFill>
              </a:rPr>
              <a:t>约</a:t>
            </a:r>
            <a:r>
              <a:rPr lang="en-US" altLang="zh-CN" b="1" dirty="0">
                <a:solidFill>
                  <a:srgbClr val="FF0000"/>
                </a:solidFill>
              </a:rPr>
              <a:t>4200</a:t>
            </a:r>
            <a:r>
              <a:rPr lang="zh-CN" altLang="en-US" b="1" dirty="0">
                <a:solidFill>
                  <a:srgbClr val="FF0000"/>
                </a:solidFill>
              </a:rPr>
              <a:t>万年</a:t>
            </a:r>
          </a:p>
        </p:txBody>
      </p:sp>
    </p:spTree>
    <p:extLst>
      <p:ext uri="{BB962C8B-B14F-4D97-AF65-F5344CB8AC3E}">
        <p14:creationId xmlns:p14="http://schemas.microsoft.com/office/powerpoint/2010/main" val="14124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8D2F8D0-63B0-4120-AB10-D9AEBAAAEB6A}"/>
              </a:ext>
            </a:extLst>
          </p:cNvPr>
          <p:cNvSpPr/>
          <p:nvPr/>
        </p:nvSpPr>
        <p:spPr>
          <a:xfrm>
            <a:off x="1753601" y="4936674"/>
            <a:ext cx="5841331" cy="1169551"/>
          </a:xfrm>
          <a:prstGeom prst="rect">
            <a:avLst/>
          </a:prstGeom>
        </p:spPr>
        <p:txBody>
          <a:bodyPr wrap="square">
            <a:spAutoFit/>
          </a:bodyPr>
          <a:lstStyle/>
          <a:p>
            <a:pPr marL="457200" indent="-457200">
              <a:spcBef>
                <a:spcPct val="500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海洋盐分积累得会比死海更多，</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spcBef>
                <a:spcPct val="500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海洋太咸导致生物无法存活。</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如果海洋</a:t>
            </a:r>
            <a:r>
              <a:rPr lang="en-US" altLang="zh-CN" dirty="0"/>
              <a:t>35</a:t>
            </a:r>
            <a:r>
              <a:rPr lang="zh-CN" altLang="en-US" dirty="0"/>
              <a:t>亿年</a:t>
            </a:r>
            <a:r>
              <a:rPr lang="en-US" altLang="zh-CN" dirty="0"/>
              <a:t>……</a:t>
            </a:r>
            <a:endParaRPr lang="zh-CN" altLang="en-US" dirty="0"/>
          </a:p>
        </p:txBody>
      </p:sp>
      <p:pic>
        <p:nvPicPr>
          <p:cNvPr id="3" name="图片 2" descr="乌龟在水里&#10;&#10;描述已自动生成">
            <a:extLst>
              <a:ext uri="{FF2B5EF4-FFF2-40B4-BE49-F238E27FC236}">
                <a16:creationId xmlns:a16="http://schemas.microsoft.com/office/drawing/2014/main" id="{0B680C1E-88B6-AAD1-2CBE-D6466BA4EEB0}"/>
              </a:ext>
            </a:extLst>
          </p:cNvPr>
          <p:cNvPicPr>
            <a:picLocks noChangeAspect="1"/>
          </p:cNvPicPr>
          <p:nvPr/>
        </p:nvPicPr>
        <p:blipFill>
          <a:blip r:embed="rId3"/>
          <a:stretch>
            <a:fillRect/>
          </a:stretch>
        </p:blipFill>
        <p:spPr>
          <a:xfrm>
            <a:off x="928595" y="1875428"/>
            <a:ext cx="7110713" cy="47404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图片包含 游戏机, 镜子, 放大镜, 体育&#10;&#10;描述已自动生成">
            <a:extLst>
              <a:ext uri="{FF2B5EF4-FFF2-40B4-BE49-F238E27FC236}">
                <a16:creationId xmlns:a16="http://schemas.microsoft.com/office/drawing/2014/main" id="{1B5AD800-3E62-22BB-E012-8BFD1C38F0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6739" y1="30091" x2="48804" y2="50152"/>
                        <a14:foregroundMark x1="48804" y1="50152" x2="48804" y2="50152"/>
                        <a14:foregroundMark x1="57391" y1="26596" x2="40109" y2="27660"/>
                        <a14:foregroundMark x1="40109" y1="27660" x2="26087" y2="51520"/>
                        <a14:foregroundMark x1="26087" y1="51520" x2="50761" y2="75228"/>
                        <a14:foregroundMark x1="50761" y1="75228" x2="54674" y2="51520"/>
                        <a14:foregroundMark x1="54674" y1="51520" x2="44891" y2="37690"/>
                        <a14:foregroundMark x1="61957" y1="13678" x2="48478" y2="14286"/>
                        <a14:foregroundMark x1="48478" y1="14286" x2="32500" y2="23708"/>
                        <a14:foregroundMark x1="32500" y1="23708" x2="25870" y2="40578"/>
                        <a14:foregroundMark x1="25870" y1="40578" x2="23804" y2="60182"/>
                        <a14:foregroundMark x1="23804" y1="60182" x2="24891" y2="66565"/>
                        <a14:foregroundMark x1="32935" y1="70365" x2="60326" y2="74316"/>
                        <a14:foregroundMark x1="60326" y1="74316" x2="52826" y2="82523"/>
                        <a14:foregroundMark x1="52826" y1="82523" x2="46848" y2="80395"/>
                        <a14:foregroundMark x1="39891" y1="85258" x2="43152" y2="85562"/>
                        <a14:foregroundMark x1="38043" y1="39514" x2="48913" y2="36626"/>
                        <a14:foregroundMark x1="48913" y1="36626" x2="65761" y2="40881"/>
                        <a14:foregroundMark x1="65761" y1="40881" x2="66957" y2="58055"/>
                        <a14:foregroundMark x1="66957" y1="58055" x2="65217" y2="49392"/>
                        <a14:foregroundMark x1="65217" y1="49392" x2="70109" y2="36626"/>
                        <a14:foregroundMark x1="70109" y1="36626" x2="63696" y2="39818"/>
                        <a14:foregroundMark x1="63696" y1="39818" x2="63913" y2="42097"/>
                        <a14:foregroundMark x1="68152" y1="49392" x2="67174" y2="58511"/>
                        <a14:foregroundMark x1="67174" y1="58511" x2="60978" y2="72796"/>
                        <a14:foregroundMark x1="65109" y1="19453" x2="72826" y2="28571"/>
                        <a14:foregroundMark x1="72826" y1="28571" x2="77826" y2="45593"/>
                        <a14:foregroundMark x1="77826" y1="45593" x2="75326" y2="58511"/>
                        <a14:foregroundMark x1="75326" y1="58511" x2="69348" y2="69909"/>
                        <a14:foregroundMark x1="69348" y1="69909" x2="64022" y2="74924"/>
                        <a14:foregroundMark x1="40761" y1="79939" x2="22717" y2="61854"/>
                        <a14:foregroundMark x1="22717" y1="61854" x2="21522" y2="51824"/>
                        <a14:foregroundMark x1="21522" y1="51824" x2="27283" y2="25988"/>
                        <a14:foregroundMark x1="27283" y1="25988" x2="28152" y2="25076"/>
                      </a14:backgroundRemoval>
                    </a14:imgEffect>
                  </a14:imgLayer>
                </a14:imgProps>
              </a:ext>
            </a:extLst>
          </a:blip>
          <a:srcRect l="15503" t="7284" r="17837" b="9878"/>
          <a:stretch/>
        </p:blipFill>
        <p:spPr>
          <a:xfrm rot="1643242">
            <a:off x="4808185" y="1450883"/>
            <a:ext cx="3260794" cy="2898222"/>
          </a:xfrm>
          <a:prstGeom prst="rect">
            <a:avLst/>
          </a:prstGeom>
        </p:spPr>
      </p:pic>
      <p:sp>
        <p:nvSpPr>
          <p:cNvPr id="4" name="对话气泡: 椭圆形 3">
            <a:extLst>
              <a:ext uri="{FF2B5EF4-FFF2-40B4-BE49-F238E27FC236}">
                <a16:creationId xmlns:a16="http://schemas.microsoft.com/office/drawing/2014/main" id="{F3C49739-18C2-B335-C80A-8EB163EF015F}"/>
              </a:ext>
            </a:extLst>
          </p:cNvPr>
          <p:cNvSpPr/>
          <p:nvPr/>
        </p:nvSpPr>
        <p:spPr>
          <a:xfrm>
            <a:off x="4889260" y="1875428"/>
            <a:ext cx="3326145" cy="2049132"/>
          </a:xfrm>
          <a:prstGeom prst="wedgeEllipseCallout">
            <a:avLst>
              <a:gd name="adj1" fmla="val -34624"/>
              <a:gd name="adj2" fmla="val 490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0070C0"/>
                </a:solidFill>
                <a:latin typeface="微软雅黑" panose="020B0503020204020204" pitchFamily="34" charset="-122"/>
                <a:ea typeface="微软雅黑" panose="020B0503020204020204" pitchFamily="34" charset="-122"/>
              </a:rPr>
              <a:t>海洋一开始就有盐，是咸的！海洋远低于</a:t>
            </a:r>
            <a:r>
              <a:rPr lang="en-US" altLang="zh-CN" sz="2800" b="1" dirty="0">
                <a:solidFill>
                  <a:srgbClr val="0070C0"/>
                </a:solidFill>
                <a:latin typeface="微软雅黑" panose="020B0503020204020204" pitchFamily="34" charset="-122"/>
                <a:ea typeface="微软雅黑" panose="020B0503020204020204" pitchFamily="34" charset="-122"/>
              </a:rPr>
              <a:t>4200</a:t>
            </a:r>
            <a:r>
              <a:rPr lang="zh-CN" altLang="en-US" sz="2800" b="1" dirty="0">
                <a:solidFill>
                  <a:srgbClr val="0070C0"/>
                </a:solidFill>
                <a:latin typeface="微软雅黑" panose="020B0503020204020204" pitchFamily="34" charset="-122"/>
                <a:ea typeface="微软雅黑" panose="020B0503020204020204" pitchFamily="34" charset="-122"/>
              </a:rPr>
              <a:t>万岁！</a:t>
            </a:r>
          </a:p>
        </p:txBody>
      </p:sp>
      <p:pic>
        <p:nvPicPr>
          <p:cNvPr id="2" name="图片 1" descr="在水里游泳&#10;&#10;描述已自动生成">
            <a:extLst>
              <a:ext uri="{FF2B5EF4-FFF2-40B4-BE49-F238E27FC236}">
                <a16:creationId xmlns:a16="http://schemas.microsoft.com/office/drawing/2014/main" id="{2A8F5569-E3EB-4347-9F93-237E50D0A821}"/>
              </a:ext>
            </a:extLst>
          </p:cNvPr>
          <p:cNvPicPr>
            <a:picLocks noChangeAspect="1"/>
          </p:cNvPicPr>
          <p:nvPr/>
        </p:nvPicPr>
        <p:blipFill rotWithShape="1">
          <a:blip r:embed="rId6"/>
          <a:srcRect l="1456" r="577"/>
          <a:stretch/>
        </p:blipFill>
        <p:spPr>
          <a:xfrm>
            <a:off x="1" y="1412644"/>
            <a:ext cx="9144000" cy="52501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7FA393EF-F1B3-E182-5C6C-45255EB067FB}"/>
              </a:ext>
            </a:extLst>
          </p:cNvPr>
          <p:cNvSpPr txBox="1"/>
          <p:nvPr/>
        </p:nvSpPr>
        <p:spPr>
          <a:xfrm>
            <a:off x="904739" y="4473890"/>
            <a:ext cx="7310666" cy="523220"/>
          </a:xfrm>
          <a:prstGeom prst="rect">
            <a:avLst/>
          </a:prstGeom>
          <a:solidFill>
            <a:srgbClr val="FFC000"/>
          </a:solidFill>
        </p:spPr>
        <p:txBody>
          <a:bodyPr wrap="square" rtlCol="0">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 海洋太咸，像死海一样，生物无法生存 </a:t>
            </a:r>
            <a:endParaRPr lang="zh-CN" altLang="en-US" sz="2800" b="1" dirty="0"/>
          </a:p>
        </p:txBody>
      </p:sp>
    </p:spTree>
    <p:extLst>
      <p:ext uri="{BB962C8B-B14F-4D97-AF65-F5344CB8AC3E}">
        <p14:creationId xmlns:p14="http://schemas.microsoft.com/office/powerpoint/2010/main" val="8257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2B6068-C86F-58A6-9032-441B366DD1F7}"/>
              </a:ext>
            </a:extLst>
          </p:cNvPr>
          <p:cNvSpPr>
            <a:spLocks noGrp="1"/>
          </p:cNvSpPr>
          <p:nvPr>
            <p:ph type="title"/>
          </p:nvPr>
        </p:nvSpPr>
        <p:spPr/>
        <p:txBody>
          <a:bodyPr/>
          <a:lstStyle/>
          <a:p>
            <a:r>
              <a:rPr lang="zh-CN" altLang="en-US" dirty="0"/>
              <a:t>结论</a:t>
            </a:r>
          </a:p>
        </p:txBody>
      </p:sp>
      <p:pic>
        <p:nvPicPr>
          <p:cNvPr id="4" name="图片 3" descr="乌龟在水里&#10;&#10;描述已自动生成">
            <a:extLst>
              <a:ext uri="{FF2B5EF4-FFF2-40B4-BE49-F238E27FC236}">
                <a16:creationId xmlns:a16="http://schemas.microsoft.com/office/drawing/2014/main" id="{21FB5D20-D49B-435A-B84E-4E2CC0679E04}"/>
              </a:ext>
            </a:extLst>
          </p:cNvPr>
          <p:cNvPicPr>
            <a:picLocks noChangeAspect="1"/>
          </p:cNvPicPr>
          <p:nvPr/>
        </p:nvPicPr>
        <p:blipFill rotWithShape="1">
          <a:blip r:embed="rId3"/>
          <a:srcRect t="14286" r="21258"/>
          <a:stretch/>
        </p:blipFill>
        <p:spPr>
          <a:xfrm>
            <a:off x="4668872" y="2435281"/>
            <a:ext cx="4475127" cy="32475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86566912-FB81-A010-5879-0FEED5063341}"/>
              </a:ext>
            </a:extLst>
          </p:cNvPr>
          <p:cNvSpPr txBox="1"/>
          <p:nvPr/>
        </p:nvSpPr>
        <p:spPr>
          <a:xfrm>
            <a:off x="786546" y="2739644"/>
            <a:ext cx="3527546" cy="1553182"/>
          </a:xfrm>
          <a:prstGeom prst="rect">
            <a:avLst/>
          </a:prstGeom>
          <a:noFill/>
        </p:spPr>
        <p:txBody>
          <a:bodyPr wrap="square" rtlCol="0">
            <a:spAutoFit/>
          </a:bodyPr>
          <a:lstStyle/>
          <a:p>
            <a:pPr>
              <a:lnSpc>
                <a:spcPts val="3860"/>
              </a:lnSpc>
            </a:pPr>
            <a:r>
              <a:rPr kumimoji="1" lang="zh-CN" altLang="en-US" sz="2800" dirty="0">
                <a:latin typeface="Microsoft YaHei" panose="020B0503020204020204" pitchFamily="34" charset="-122"/>
                <a:ea typeface="Microsoft YaHei" panose="020B0503020204020204" pitchFamily="34" charset="-122"/>
              </a:rPr>
              <a:t>主流科学家根据年老地球论，断言海洋年龄有</a:t>
            </a:r>
            <a:r>
              <a:rPr kumimoji="1" lang="en-US" altLang="zh-CN" sz="2800" dirty="0">
                <a:latin typeface="Microsoft YaHei" panose="020B0503020204020204" pitchFamily="34" charset="-122"/>
                <a:ea typeface="Microsoft YaHei" panose="020B0503020204020204" pitchFamily="34" charset="-122"/>
              </a:rPr>
              <a:t>35</a:t>
            </a:r>
            <a:r>
              <a:rPr kumimoji="1" lang="zh-CN" altLang="en-US" sz="2800" dirty="0">
                <a:latin typeface="Microsoft YaHei" panose="020B0503020204020204" pitchFamily="34" charset="-122"/>
                <a:ea typeface="Microsoft YaHei" panose="020B0503020204020204" pitchFamily="34" charset="-122"/>
              </a:rPr>
              <a:t>亿年，对吗？</a:t>
            </a:r>
          </a:p>
        </p:txBody>
      </p:sp>
      <p:cxnSp>
        <p:nvCxnSpPr>
          <p:cNvPr id="7" name="直接连接符 6">
            <a:extLst>
              <a:ext uri="{FF2B5EF4-FFF2-40B4-BE49-F238E27FC236}">
                <a16:creationId xmlns:a16="http://schemas.microsoft.com/office/drawing/2014/main" id="{D8FD1257-27FD-379B-B561-CCA556DA82CC}"/>
              </a:ext>
            </a:extLst>
          </p:cNvPr>
          <p:cNvCxnSpPr>
            <a:cxnSpLocks/>
          </p:cNvCxnSpPr>
          <p:nvPr/>
        </p:nvCxnSpPr>
        <p:spPr>
          <a:xfrm>
            <a:off x="910535" y="4984602"/>
            <a:ext cx="1932710" cy="0"/>
          </a:xfrm>
          <a:prstGeom prst="line">
            <a:avLst/>
          </a:prstGeom>
          <a:ln w="38100"/>
        </p:spPr>
        <p:style>
          <a:lnRef idx="1">
            <a:schemeClr val="dk1"/>
          </a:lnRef>
          <a:fillRef idx="0">
            <a:schemeClr val="dk1"/>
          </a:fillRef>
          <a:effectRef idx="0">
            <a:schemeClr val="dk1"/>
          </a:effectRef>
          <a:fontRef idx="minor">
            <a:schemeClr val="tx1"/>
          </a:fontRef>
        </p:style>
      </p:cxnSp>
      <p:sp>
        <p:nvSpPr>
          <p:cNvPr id="8" name="文本框 7">
            <a:extLst>
              <a:ext uri="{FF2B5EF4-FFF2-40B4-BE49-F238E27FC236}">
                <a16:creationId xmlns:a16="http://schemas.microsoft.com/office/drawing/2014/main" id="{18E48A92-1FAB-E548-C521-81704DD79415}"/>
              </a:ext>
            </a:extLst>
          </p:cNvPr>
          <p:cNvSpPr txBox="1"/>
          <p:nvPr/>
        </p:nvSpPr>
        <p:spPr>
          <a:xfrm>
            <a:off x="910535" y="4399827"/>
            <a:ext cx="1005403"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不对</a:t>
            </a:r>
          </a:p>
        </p:txBody>
      </p:sp>
    </p:spTree>
    <p:extLst>
      <p:ext uri="{BB962C8B-B14F-4D97-AF65-F5344CB8AC3E}">
        <p14:creationId xmlns:p14="http://schemas.microsoft.com/office/powerpoint/2010/main" val="84883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8D2F8D0-63B0-4120-AB10-D9AEBAAAEB6A}"/>
              </a:ext>
            </a:extLst>
          </p:cNvPr>
          <p:cNvSpPr/>
          <p:nvPr/>
        </p:nvSpPr>
        <p:spPr>
          <a:xfrm>
            <a:off x="243373" y="4348008"/>
            <a:ext cx="5931276" cy="1706429"/>
          </a:xfrm>
          <a:prstGeom prst="rect">
            <a:avLst/>
          </a:prstGeom>
        </p:spPr>
        <p:txBody>
          <a:bodyPr wrap="square">
            <a:spAutoFit/>
          </a:bodyPr>
          <a:lstStyle/>
          <a:p>
            <a:pPr algn="ctr">
              <a:lnSpc>
                <a:spcPts val="434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海洋有生物，海洋很年轻，年龄</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4340"/>
              </a:lnSpc>
            </a:pPr>
            <a:r>
              <a:rPr lang="zh-CN" altLang="en-US" sz="32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小于</a:t>
            </a:r>
            <a:endParaRPr lang="en-US" altLang="zh-CN" sz="32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434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4200</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万年</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如果你还能吃到海鲜</a:t>
            </a:r>
            <a:r>
              <a:rPr lang="en-US" altLang="zh-CN" dirty="0"/>
              <a:t>……</a:t>
            </a:r>
            <a:endParaRPr lang="zh-CN" altLang="en-US" dirty="0"/>
          </a:p>
        </p:txBody>
      </p:sp>
      <p:pic>
        <p:nvPicPr>
          <p:cNvPr id="14" name="图片 13" descr="桌子上放着许多食物&#10;&#10;描述已自动生成">
            <a:extLst>
              <a:ext uri="{FF2B5EF4-FFF2-40B4-BE49-F238E27FC236}">
                <a16:creationId xmlns:a16="http://schemas.microsoft.com/office/drawing/2014/main" id="{EE9B147D-0663-6475-E83F-4E082F523121}"/>
              </a:ext>
            </a:extLst>
          </p:cNvPr>
          <p:cNvPicPr>
            <a:picLocks noChangeAspect="1"/>
          </p:cNvPicPr>
          <p:nvPr/>
        </p:nvPicPr>
        <p:blipFill>
          <a:blip r:embed="rId3"/>
          <a:stretch>
            <a:fillRect/>
          </a:stretch>
        </p:blipFill>
        <p:spPr>
          <a:xfrm>
            <a:off x="273717" y="1955469"/>
            <a:ext cx="2847022" cy="21352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descr="乌龟在水里&#10;&#10;描述已自动生成">
            <a:extLst>
              <a:ext uri="{FF2B5EF4-FFF2-40B4-BE49-F238E27FC236}">
                <a16:creationId xmlns:a16="http://schemas.microsoft.com/office/drawing/2014/main" id="{5C36D4A2-21DE-153D-95BF-352B5D996EE3}"/>
              </a:ext>
            </a:extLst>
          </p:cNvPr>
          <p:cNvPicPr>
            <a:picLocks noChangeAspect="1"/>
          </p:cNvPicPr>
          <p:nvPr/>
        </p:nvPicPr>
        <p:blipFill rotWithShape="1">
          <a:blip r:embed="rId4"/>
          <a:srcRect t="14286" r="21258"/>
          <a:stretch/>
        </p:blipFill>
        <p:spPr>
          <a:xfrm>
            <a:off x="3150396" y="1955470"/>
            <a:ext cx="2942379" cy="21352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descr="卡通人物&#10;&#10;低可信度描述已自动生成">
            <a:extLst>
              <a:ext uri="{FF2B5EF4-FFF2-40B4-BE49-F238E27FC236}">
                <a16:creationId xmlns:a16="http://schemas.microsoft.com/office/drawing/2014/main" id="{291100DA-C1D6-FABD-33A1-3ED1D5998DF9}"/>
              </a:ext>
            </a:extLst>
          </p:cNvPr>
          <p:cNvPicPr>
            <a:picLocks noChangeAspect="1"/>
          </p:cNvPicPr>
          <p:nvPr/>
        </p:nvPicPr>
        <p:blipFill rotWithShape="1">
          <a:blip r:embed="rId5"/>
          <a:srcRect l="10914" t="7008" r="9345" b="6383"/>
          <a:stretch/>
        </p:blipFill>
        <p:spPr>
          <a:xfrm>
            <a:off x="6540341" y="1847391"/>
            <a:ext cx="2164949" cy="2351421"/>
          </a:xfrm>
          <a:prstGeom prst="rect">
            <a:avLst/>
          </a:prstGeom>
          <a:effectLst>
            <a:outerShdw blurRad="50800" dist="38100" dir="2700000" algn="tl" rotWithShape="0">
              <a:prstClr val="black">
                <a:alpha val="40000"/>
              </a:prstClr>
            </a:outerShdw>
          </a:effectLst>
        </p:spPr>
      </p:pic>
      <p:sp>
        <p:nvSpPr>
          <p:cNvPr id="8" name="Rectangle 2">
            <a:extLst>
              <a:ext uri="{FF2B5EF4-FFF2-40B4-BE49-F238E27FC236}">
                <a16:creationId xmlns:a16="http://schemas.microsoft.com/office/drawing/2014/main" id="{789D6B40-00CA-B9DD-AC72-BD81D2862B79}"/>
              </a:ext>
            </a:extLst>
          </p:cNvPr>
          <p:cNvSpPr/>
          <p:nvPr/>
        </p:nvSpPr>
        <p:spPr>
          <a:xfrm>
            <a:off x="6174649" y="4348007"/>
            <a:ext cx="2847022" cy="1706429"/>
          </a:xfrm>
          <a:prstGeom prst="rect">
            <a:avLst/>
          </a:prstGeom>
        </p:spPr>
        <p:txBody>
          <a:bodyPr wrap="square">
            <a:spAutoFit/>
          </a:bodyPr>
          <a:lstStyle/>
          <a:p>
            <a:pPr algn="ctr">
              <a:lnSpc>
                <a:spcPts val="434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地球很年轻</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4340"/>
              </a:lnSpc>
            </a:pPr>
            <a:r>
              <a:rPr lang="zh-CN" altLang="en-US" sz="32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不必有</a:t>
            </a:r>
            <a:endParaRPr lang="en-US" altLang="zh-CN" sz="32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434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4200</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万年</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箭头: 下 9">
            <a:extLst>
              <a:ext uri="{FF2B5EF4-FFF2-40B4-BE49-F238E27FC236}">
                <a16:creationId xmlns:a16="http://schemas.microsoft.com/office/drawing/2014/main" id="{E57478D2-6DBB-323A-9F15-0E6AAA54FCC1}"/>
              </a:ext>
            </a:extLst>
          </p:cNvPr>
          <p:cNvSpPr/>
          <p:nvPr/>
        </p:nvSpPr>
        <p:spPr>
          <a:xfrm rot="16200000">
            <a:off x="5785326" y="4814271"/>
            <a:ext cx="732128" cy="77790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89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AC6E36-B50C-6C92-D22F-9CA09ED83F06}"/>
              </a:ext>
            </a:extLst>
          </p:cNvPr>
          <p:cNvSpPr>
            <a:spLocks noGrp="1"/>
          </p:cNvSpPr>
          <p:nvPr>
            <p:ph type="title"/>
          </p:nvPr>
        </p:nvSpPr>
        <p:spPr/>
        <p:txBody>
          <a:bodyPr/>
          <a:lstStyle/>
          <a:p>
            <a:r>
              <a:rPr lang="zh-CN" altLang="en-US" dirty="0"/>
              <a:t>学以致用</a:t>
            </a:r>
          </a:p>
        </p:txBody>
      </p:sp>
      <p:sp>
        <p:nvSpPr>
          <p:cNvPr id="3" name="文本框 2">
            <a:extLst>
              <a:ext uri="{FF2B5EF4-FFF2-40B4-BE49-F238E27FC236}">
                <a16:creationId xmlns:a16="http://schemas.microsoft.com/office/drawing/2014/main" id="{F2DD6654-B805-1DA6-B3DE-5890C0544F7A}"/>
              </a:ext>
            </a:extLst>
          </p:cNvPr>
          <p:cNvSpPr txBox="1"/>
          <p:nvPr/>
        </p:nvSpPr>
        <p:spPr>
          <a:xfrm>
            <a:off x="888881" y="5078370"/>
            <a:ext cx="5590542" cy="1052981"/>
          </a:xfrm>
          <a:prstGeom prst="rect">
            <a:avLst/>
          </a:prstGeom>
          <a:noFill/>
        </p:spPr>
        <p:txBody>
          <a:bodyPr wrap="square" rtlCol="0">
            <a:spAutoFit/>
          </a:bodyPr>
          <a:lstStyle/>
          <a:p>
            <a:pPr>
              <a:lnSpc>
                <a:spcPts val="3860"/>
              </a:lnSpc>
            </a:pPr>
            <a:r>
              <a:rPr lang="zh-CN" altLang="en-US" sz="2800" b="1" dirty="0">
                <a:latin typeface="微软雅黑" panose="020B0503020204020204" pitchFamily="34" charset="-122"/>
                <a:ea typeface="微软雅黑" panose="020B0503020204020204" pitchFamily="34" charset="-122"/>
              </a:rPr>
              <a:t>同学身上的红领巾、校服、臂章</a:t>
            </a:r>
            <a:endParaRPr lang="en-US" altLang="zh-CN" sz="2800" b="1" dirty="0">
              <a:latin typeface="微软雅黑" panose="020B0503020204020204" pitchFamily="34" charset="-122"/>
              <a:ea typeface="微软雅黑" panose="020B0503020204020204" pitchFamily="34" charset="-122"/>
            </a:endParaRPr>
          </a:p>
          <a:p>
            <a:pPr>
              <a:lnSpc>
                <a:spcPts val="3860"/>
              </a:lnSpc>
            </a:pPr>
            <a:r>
              <a:rPr lang="zh-CN" altLang="en-US" sz="2800" dirty="0">
                <a:latin typeface="微软雅黑" panose="020B0503020204020204" pitchFamily="34" charset="-122"/>
                <a:ea typeface="微软雅黑" panose="020B0503020204020204" pitchFamily="34" charset="-122"/>
              </a:rPr>
              <a:t>支持两位同学是</a:t>
            </a:r>
            <a:r>
              <a:rPr lang="en-US" altLang="zh-CN" sz="2800" dirty="0">
                <a:latin typeface="微软雅黑" panose="020B0503020204020204" pitchFamily="34" charset="-122"/>
                <a:ea typeface="微软雅黑" panose="020B0503020204020204" pitchFamily="34" charset="-122"/>
              </a:rPr>
              <a:t>46</a:t>
            </a:r>
            <a:r>
              <a:rPr lang="zh-CN" altLang="en-US" sz="2800" dirty="0">
                <a:latin typeface="微软雅黑" panose="020B0503020204020204" pitchFamily="34" charset="-122"/>
                <a:ea typeface="微软雅黑" panose="020B0503020204020204" pitchFamily="34" charset="-122"/>
              </a:rPr>
              <a:t>岁的成年人吗？</a:t>
            </a:r>
            <a:r>
              <a:rPr lang="zh-CN" altLang="en-US" sz="2800" u="sng" dirty="0">
                <a:latin typeface="微软雅黑" panose="020B0503020204020204" pitchFamily="34" charset="-122"/>
                <a:ea typeface="微软雅黑" panose="020B0503020204020204" pitchFamily="34" charset="-122"/>
              </a:rPr>
              <a:t>              </a:t>
            </a:r>
            <a:endParaRPr lang="zh-CN" altLang="en-US" sz="28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A39AB636-EA73-8E30-2DB7-524EF8911DA8}"/>
              </a:ext>
            </a:extLst>
          </p:cNvPr>
          <p:cNvSpPr txBox="1"/>
          <p:nvPr/>
        </p:nvSpPr>
        <p:spPr>
          <a:xfrm>
            <a:off x="6785901" y="5525669"/>
            <a:ext cx="1339051" cy="543290"/>
          </a:xfrm>
          <a:prstGeom prst="rect">
            <a:avLst/>
          </a:prstGeom>
          <a:noFill/>
        </p:spPr>
        <p:txBody>
          <a:bodyPr wrap="square" rtlCol="0">
            <a:spAutoFit/>
          </a:bodyPr>
          <a:lstStyle/>
          <a:p>
            <a:pPr>
              <a:lnSpc>
                <a:spcPts val="3840"/>
              </a:lnSpc>
              <a:spcBef>
                <a:spcPts val="1200"/>
              </a:spcBef>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不支持</a:t>
            </a:r>
          </a:p>
        </p:txBody>
      </p:sp>
      <p:cxnSp>
        <p:nvCxnSpPr>
          <p:cNvPr id="19" name="直接连接符 18">
            <a:extLst>
              <a:ext uri="{FF2B5EF4-FFF2-40B4-BE49-F238E27FC236}">
                <a16:creationId xmlns:a16="http://schemas.microsoft.com/office/drawing/2014/main" id="{FFC8DF42-5964-7788-3929-4F55D4793F78}"/>
              </a:ext>
            </a:extLst>
          </p:cNvPr>
          <p:cNvCxnSpPr>
            <a:cxnSpLocks/>
          </p:cNvCxnSpPr>
          <p:nvPr/>
        </p:nvCxnSpPr>
        <p:spPr>
          <a:xfrm>
            <a:off x="6325793" y="6027127"/>
            <a:ext cx="2145167"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图片 5">
            <a:extLst>
              <a:ext uri="{FF2B5EF4-FFF2-40B4-BE49-F238E27FC236}">
                <a16:creationId xmlns:a16="http://schemas.microsoft.com/office/drawing/2014/main" id="{C762E8AD-DFF1-0BF6-55E4-25B88EE1CDE0}"/>
              </a:ext>
            </a:extLst>
          </p:cNvPr>
          <p:cNvPicPr>
            <a:picLocks noChangeAspect="1"/>
          </p:cNvPicPr>
          <p:nvPr/>
        </p:nvPicPr>
        <p:blipFill>
          <a:blip r:embed="rId3"/>
          <a:stretch>
            <a:fillRect/>
          </a:stretch>
        </p:blipFill>
        <p:spPr>
          <a:xfrm>
            <a:off x="2804639" y="1294526"/>
            <a:ext cx="3981262" cy="3783844"/>
          </a:xfrm>
          <a:prstGeom prst="rect">
            <a:avLst/>
          </a:prstGeom>
        </p:spPr>
      </p:pic>
    </p:spTree>
    <p:extLst>
      <p:ext uri="{BB962C8B-B14F-4D97-AF65-F5344CB8AC3E}">
        <p14:creationId xmlns:p14="http://schemas.microsoft.com/office/powerpoint/2010/main" val="170667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50011AC-44D1-8D27-E104-B74386F6C394}"/>
              </a:ext>
            </a:extLst>
          </p:cNvPr>
          <p:cNvSpPr/>
          <p:nvPr/>
        </p:nvSpPr>
        <p:spPr>
          <a:xfrm>
            <a:off x="3317994" y="2276144"/>
            <a:ext cx="2870252" cy="1758697"/>
          </a:xfrm>
          <a:prstGeom prst="rect">
            <a:avLst/>
          </a:prstGeom>
          <a:solidFill>
            <a:schemeClr val="tx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ysClr val="windowText" lastClr="000000"/>
              </a:solidFill>
            </a:endParaRPr>
          </a:p>
        </p:txBody>
      </p:sp>
      <p:sp>
        <p:nvSpPr>
          <p:cNvPr id="2" name="标题 1">
            <a:extLst>
              <a:ext uri="{FF2B5EF4-FFF2-40B4-BE49-F238E27FC236}">
                <a16:creationId xmlns:a16="http://schemas.microsoft.com/office/drawing/2014/main" id="{97AC6E36-B50C-6C92-D22F-9CA09ED83F06}"/>
              </a:ext>
            </a:extLst>
          </p:cNvPr>
          <p:cNvSpPr>
            <a:spLocks noGrp="1"/>
          </p:cNvSpPr>
          <p:nvPr>
            <p:ph type="title"/>
          </p:nvPr>
        </p:nvSpPr>
        <p:spPr/>
        <p:txBody>
          <a:bodyPr/>
          <a:lstStyle/>
          <a:p>
            <a:r>
              <a:rPr lang="zh-CN" altLang="en-US" dirty="0"/>
              <a:t>学以致用</a:t>
            </a:r>
          </a:p>
        </p:txBody>
      </p:sp>
      <p:pic>
        <p:nvPicPr>
          <p:cNvPr id="6" name="图片 5" descr="躺在石头上&#10;&#10;中度可信度描述已自动生成">
            <a:extLst>
              <a:ext uri="{FF2B5EF4-FFF2-40B4-BE49-F238E27FC236}">
                <a16:creationId xmlns:a16="http://schemas.microsoft.com/office/drawing/2014/main" id="{81A1571D-6CF7-EAA8-3667-95D14DABE72B}"/>
              </a:ext>
            </a:extLst>
          </p:cNvPr>
          <p:cNvPicPr>
            <a:picLocks noChangeAspect="1"/>
          </p:cNvPicPr>
          <p:nvPr/>
        </p:nvPicPr>
        <p:blipFill rotWithShape="1">
          <a:blip r:embed="rId3"/>
          <a:srcRect l="20526" t="-173" r="3948" b="29395"/>
          <a:stretch/>
        </p:blipFill>
        <p:spPr>
          <a:xfrm>
            <a:off x="542099" y="2276145"/>
            <a:ext cx="2721005" cy="17586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图片包含 桌子, 电脑, 键盘, 监控&#10;&#10;描述已自动生成">
            <a:extLst>
              <a:ext uri="{FF2B5EF4-FFF2-40B4-BE49-F238E27FC236}">
                <a16:creationId xmlns:a16="http://schemas.microsoft.com/office/drawing/2014/main" id="{3AA77A64-54D6-139B-797E-A9A7F93019CB}"/>
              </a:ext>
            </a:extLst>
          </p:cNvPr>
          <p:cNvPicPr>
            <a:picLocks noChangeAspect="1"/>
          </p:cNvPicPr>
          <p:nvPr/>
        </p:nvPicPr>
        <p:blipFill rotWithShape="1">
          <a:blip r:embed="rId4"/>
          <a:srcRect l="21481" r="11042"/>
          <a:stretch/>
        </p:blipFill>
        <p:spPr>
          <a:xfrm>
            <a:off x="10227328" y="2018238"/>
            <a:ext cx="1415392" cy="1758697"/>
          </a:xfrm>
          <a:prstGeom prst="rect">
            <a:avLst/>
          </a:prstGeom>
        </p:spPr>
      </p:pic>
      <p:pic>
        <p:nvPicPr>
          <p:cNvPr id="9" name="图片 8" descr="乌龟在水里&#10;&#10;描述已自动生成">
            <a:extLst>
              <a:ext uri="{FF2B5EF4-FFF2-40B4-BE49-F238E27FC236}">
                <a16:creationId xmlns:a16="http://schemas.microsoft.com/office/drawing/2014/main" id="{D1AB6784-332A-C1BC-218A-7467A20518F2}"/>
              </a:ext>
            </a:extLst>
          </p:cNvPr>
          <p:cNvPicPr>
            <a:picLocks noChangeAspect="1"/>
          </p:cNvPicPr>
          <p:nvPr/>
        </p:nvPicPr>
        <p:blipFill rotWithShape="1">
          <a:blip r:embed="rId5"/>
          <a:srcRect t="14286" r="21258"/>
          <a:stretch/>
        </p:blipFill>
        <p:spPr>
          <a:xfrm>
            <a:off x="6248770" y="2276146"/>
            <a:ext cx="2423469" cy="17586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193CF74C-4EC6-33A3-B90F-15C3D892E392}"/>
              </a:ext>
            </a:extLst>
          </p:cNvPr>
          <p:cNvSpPr txBox="1"/>
          <p:nvPr/>
        </p:nvSpPr>
        <p:spPr>
          <a:xfrm>
            <a:off x="1493349" y="4432229"/>
            <a:ext cx="6157301" cy="1052981"/>
          </a:xfrm>
          <a:prstGeom prst="rect">
            <a:avLst/>
          </a:prstGeom>
          <a:noFill/>
        </p:spPr>
        <p:txBody>
          <a:bodyPr wrap="square" rtlCol="0">
            <a:spAutoFit/>
          </a:bodyPr>
          <a:lstStyle/>
          <a:p>
            <a:pPr>
              <a:lnSpc>
                <a:spcPts val="3860"/>
              </a:lnSpc>
            </a:pPr>
            <a:r>
              <a:rPr lang="zh-CN" altLang="en-US" sz="2800" b="1" dirty="0">
                <a:latin typeface="微软雅黑" panose="020B0503020204020204" pitchFamily="34" charset="-122"/>
                <a:ea typeface="微软雅黑" panose="020B0503020204020204" pitchFamily="34" charset="-122"/>
              </a:rPr>
              <a:t>地球上的恐龙化石、煤和石油、海洋</a:t>
            </a:r>
            <a:endParaRPr lang="en-US" altLang="zh-CN" sz="2800" b="1" dirty="0">
              <a:latin typeface="微软雅黑" panose="020B0503020204020204" pitchFamily="34" charset="-122"/>
              <a:ea typeface="微软雅黑" panose="020B0503020204020204" pitchFamily="34" charset="-122"/>
            </a:endParaRPr>
          </a:p>
          <a:p>
            <a:pPr>
              <a:lnSpc>
                <a:spcPts val="3860"/>
              </a:lnSpc>
            </a:pPr>
            <a:r>
              <a:rPr lang="zh-CN" altLang="en-US" sz="2800" dirty="0">
                <a:latin typeface="微软雅黑" panose="020B0503020204020204" pitchFamily="34" charset="-122"/>
                <a:ea typeface="微软雅黑" panose="020B0503020204020204" pitchFamily="34" charset="-122"/>
              </a:rPr>
              <a:t>支持地球是</a:t>
            </a:r>
            <a:r>
              <a:rPr lang="en-US" altLang="zh-CN" sz="2800" dirty="0">
                <a:latin typeface="微软雅黑" panose="020B0503020204020204" pitchFamily="34" charset="-122"/>
                <a:ea typeface="微软雅黑" panose="020B0503020204020204" pitchFamily="34" charset="-122"/>
              </a:rPr>
              <a:t>46</a:t>
            </a:r>
            <a:r>
              <a:rPr lang="zh-CN" altLang="en-US" sz="2800" dirty="0">
                <a:latin typeface="微软雅黑" panose="020B0503020204020204" pitchFamily="34" charset="-122"/>
                <a:ea typeface="微软雅黑" panose="020B0503020204020204" pitchFamily="34" charset="-122"/>
              </a:rPr>
              <a:t>亿年的年老地球吗？</a:t>
            </a:r>
          </a:p>
        </p:txBody>
      </p:sp>
      <p:sp>
        <p:nvSpPr>
          <p:cNvPr id="18" name="文本框 17">
            <a:extLst>
              <a:ext uri="{FF2B5EF4-FFF2-40B4-BE49-F238E27FC236}">
                <a16:creationId xmlns:a16="http://schemas.microsoft.com/office/drawing/2014/main" id="{A8F62518-21A6-3EF0-21D9-3D1A157C7931}"/>
              </a:ext>
            </a:extLst>
          </p:cNvPr>
          <p:cNvSpPr txBox="1"/>
          <p:nvPr/>
        </p:nvSpPr>
        <p:spPr>
          <a:xfrm>
            <a:off x="1600622" y="5484019"/>
            <a:ext cx="1339051" cy="543290"/>
          </a:xfrm>
          <a:prstGeom prst="rect">
            <a:avLst/>
          </a:prstGeom>
          <a:noFill/>
        </p:spPr>
        <p:txBody>
          <a:bodyPr wrap="square" rtlCol="0">
            <a:spAutoFit/>
          </a:bodyPr>
          <a:lstStyle/>
          <a:p>
            <a:pPr>
              <a:lnSpc>
                <a:spcPts val="3840"/>
              </a:lnSpc>
              <a:spcBef>
                <a:spcPts val="1200"/>
              </a:spcBef>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不支持</a:t>
            </a:r>
          </a:p>
        </p:txBody>
      </p:sp>
      <p:cxnSp>
        <p:nvCxnSpPr>
          <p:cNvPr id="19" name="直接连接符 18">
            <a:extLst>
              <a:ext uri="{FF2B5EF4-FFF2-40B4-BE49-F238E27FC236}">
                <a16:creationId xmlns:a16="http://schemas.microsoft.com/office/drawing/2014/main" id="{8671CDEC-4C9D-2319-6CE2-24BB41CD1318}"/>
              </a:ext>
            </a:extLst>
          </p:cNvPr>
          <p:cNvCxnSpPr>
            <a:cxnSpLocks/>
          </p:cNvCxnSpPr>
          <p:nvPr/>
        </p:nvCxnSpPr>
        <p:spPr>
          <a:xfrm>
            <a:off x="1600622" y="6028499"/>
            <a:ext cx="2145167"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A879735E-EF69-8DD4-B488-3484947ABDB4}"/>
              </a:ext>
            </a:extLst>
          </p:cNvPr>
          <p:cNvPicPr>
            <a:picLocks noChangeAspect="1"/>
          </p:cNvPicPr>
          <p:nvPr/>
        </p:nvPicPr>
        <p:blipFill rotWithShape="1">
          <a:blip r:embed="rId6"/>
          <a:srcRect r="12373"/>
          <a:stretch/>
        </p:blipFill>
        <p:spPr>
          <a:xfrm>
            <a:off x="4335589" y="2297913"/>
            <a:ext cx="1829211" cy="1758699"/>
          </a:xfrm>
          <a:prstGeom prst="rect">
            <a:avLst/>
          </a:prstGeom>
        </p:spPr>
      </p:pic>
      <p:pic>
        <p:nvPicPr>
          <p:cNvPr id="7" name="图片 6">
            <a:extLst>
              <a:ext uri="{FF2B5EF4-FFF2-40B4-BE49-F238E27FC236}">
                <a16:creationId xmlns:a16="http://schemas.microsoft.com/office/drawing/2014/main" id="{7718C45D-D3D5-C462-8D62-02B5F9C8882B}"/>
              </a:ext>
            </a:extLst>
          </p:cNvPr>
          <p:cNvPicPr>
            <a:picLocks noChangeAspect="1"/>
          </p:cNvPicPr>
          <p:nvPr/>
        </p:nvPicPr>
        <p:blipFill rotWithShape="1">
          <a:blip r:embed="rId7"/>
          <a:srcRect l="22501" r="25823"/>
          <a:stretch/>
        </p:blipFill>
        <p:spPr>
          <a:xfrm>
            <a:off x="3343021" y="2292026"/>
            <a:ext cx="1342903" cy="1731092"/>
          </a:xfrm>
          <a:prstGeom prst="rect">
            <a:avLst/>
          </a:prstGeom>
          <a:solidFill>
            <a:srgbClr val="FFFFFF">
              <a:shade val="85000"/>
            </a:srgbClr>
          </a:solidFill>
          <a:ln w="38100" cap="sq">
            <a:noFill/>
            <a:miter lim="800000"/>
          </a:ln>
          <a:effectLst/>
        </p:spPr>
      </p:pic>
    </p:spTree>
    <p:extLst>
      <p:ext uri="{BB962C8B-B14F-4D97-AF65-F5344CB8AC3E}">
        <p14:creationId xmlns:p14="http://schemas.microsoft.com/office/powerpoint/2010/main" val="23402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08C11F-8B15-7D08-2406-7C6280846BA1}"/>
              </a:ext>
            </a:extLst>
          </p:cNvPr>
          <p:cNvSpPr>
            <a:spLocks noGrp="1"/>
          </p:cNvSpPr>
          <p:nvPr>
            <p:ph type="title"/>
          </p:nvPr>
        </p:nvSpPr>
        <p:spPr/>
        <p:txBody>
          <a:bodyPr/>
          <a:lstStyle/>
          <a:p>
            <a:r>
              <a:rPr lang="zh-CN" altLang="en-US" dirty="0"/>
              <a:t>总结</a:t>
            </a:r>
          </a:p>
        </p:txBody>
      </p:sp>
      <p:pic>
        <p:nvPicPr>
          <p:cNvPr id="4" name="图片 3" descr="徽标, 图标&#10;&#10;描述已自动生成">
            <a:extLst>
              <a:ext uri="{FF2B5EF4-FFF2-40B4-BE49-F238E27FC236}">
                <a16:creationId xmlns:a16="http://schemas.microsoft.com/office/drawing/2014/main" id="{60C04B34-456D-8BB0-AA9E-B9D1C8E41AF5}"/>
              </a:ext>
            </a:extLst>
          </p:cNvPr>
          <p:cNvPicPr>
            <a:picLocks noChangeAspect="1"/>
          </p:cNvPicPr>
          <p:nvPr/>
        </p:nvPicPr>
        <p:blipFill>
          <a:blip r:embed="rId3"/>
          <a:stretch>
            <a:fillRect/>
          </a:stretch>
        </p:blipFill>
        <p:spPr>
          <a:xfrm>
            <a:off x="6388067" y="2245587"/>
            <a:ext cx="2191597" cy="2202298"/>
          </a:xfrm>
          <a:prstGeom prst="rect">
            <a:avLst/>
          </a:prstGeom>
          <a:effectLst>
            <a:outerShdw blurRad="50800" dist="38100" dir="2700000" algn="tl" rotWithShape="0">
              <a:prstClr val="black">
                <a:alpha val="40000"/>
              </a:prstClr>
            </a:outerShdw>
          </a:effectLst>
        </p:spPr>
      </p:pic>
      <p:sp>
        <p:nvSpPr>
          <p:cNvPr id="7" name="文本框 6">
            <a:extLst>
              <a:ext uri="{FF2B5EF4-FFF2-40B4-BE49-F238E27FC236}">
                <a16:creationId xmlns:a16="http://schemas.microsoft.com/office/drawing/2014/main" id="{77A3616D-1A81-89CF-9A64-52B42815D12A}"/>
              </a:ext>
            </a:extLst>
          </p:cNvPr>
          <p:cNvSpPr txBox="1"/>
          <p:nvPr/>
        </p:nvSpPr>
        <p:spPr>
          <a:xfrm>
            <a:off x="655356" y="2643898"/>
            <a:ext cx="6828510" cy="1553117"/>
          </a:xfrm>
          <a:prstGeom prst="rect">
            <a:avLst/>
          </a:prstGeom>
          <a:noFill/>
        </p:spPr>
        <p:txBody>
          <a:bodyPr wrap="square" lIns="91440" tIns="45720" rIns="91440" bIns="45720" rtlCol="0" anchor="t">
            <a:spAutoFit/>
          </a:bodyPr>
          <a:lstStyle/>
          <a:p>
            <a:pPr marL="457200" indent="-457200">
              <a:lnSpc>
                <a:spcPts val="3860"/>
              </a:lnSpc>
              <a:buFont typeface="Arial" panose="020B0604020202020204" pitchFamily="34" charset="0"/>
              <a:buChar char="•"/>
            </a:pPr>
            <a:r>
              <a:rPr lang="zh-CN" altLang="en-US" sz="2800" dirty="0">
                <a:latin typeface="微软雅黑"/>
                <a:ea typeface="微软雅黑"/>
              </a:rPr>
              <a:t>恐龙化石低于</a:t>
            </a:r>
            <a:r>
              <a:rPr lang="en-US" altLang="zh-CN" sz="2800" dirty="0">
                <a:solidFill>
                  <a:srgbClr val="FF0000"/>
                </a:solidFill>
                <a:latin typeface="微软雅黑"/>
                <a:ea typeface="微软雅黑"/>
              </a:rPr>
              <a:t>18</a:t>
            </a:r>
            <a:r>
              <a:rPr lang="zh-CN" altLang="en-US" sz="2800" dirty="0">
                <a:solidFill>
                  <a:srgbClr val="FF0000"/>
                </a:solidFill>
                <a:latin typeface="微软雅黑"/>
                <a:ea typeface="微软雅黑"/>
              </a:rPr>
              <a:t>万年</a:t>
            </a:r>
            <a:endParaRPr lang="en-US" altLang="zh-CN" sz="2800" dirty="0">
              <a:solidFill>
                <a:srgbClr val="FF0000"/>
              </a:solidFill>
              <a:latin typeface="微软雅黑"/>
              <a:ea typeface="微软雅黑"/>
            </a:endParaRPr>
          </a:p>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煤和石油在</a:t>
            </a:r>
            <a:r>
              <a:rPr lang="zh-CN" altLang="en-US" sz="2800" dirty="0">
                <a:solidFill>
                  <a:srgbClr val="FF0000"/>
                </a:solidFill>
                <a:latin typeface="微软雅黑" panose="020B0503020204020204" pitchFamily="34" charset="-122"/>
                <a:ea typeface="微软雅黑" panose="020B0503020204020204" pitchFamily="34" charset="-122"/>
              </a:rPr>
              <a:t>几周</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几十年</a:t>
            </a:r>
            <a:r>
              <a:rPr lang="zh-CN" altLang="en-US" sz="2800" dirty="0">
                <a:latin typeface="微软雅黑" panose="020B0503020204020204" pitchFamily="34" charset="-122"/>
                <a:ea typeface="微软雅黑" panose="020B0503020204020204" pitchFamily="34" charset="-122"/>
              </a:rPr>
              <a:t>内形成</a:t>
            </a:r>
            <a:endParaRPr lang="en-US" altLang="zh-CN" sz="2800" dirty="0">
              <a:latin typeface="微软雅黑" panose="020B0503020204020204" pitchFamily="34" charset="-122"/>
              <a:ea typeface="微软雅黑" panose="020B0503020204020204" pitchFamily="34" charset="-122"/>
            </a:endParaRPr>
          </a:p>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海洋年龄远小于</a:t>
            </a:r>
            <a:r>
              <a:rPr lang="en-US" altLang="zh-CN" sz="2800" dirty="0">
                <a:solidFill>
                  <a:srgbClr val="FF0000"/>
                </a:solidFill>
                <a:latin typeface="微软雅黑" panose="020B0503020204020204" pitchFamily="34" charset="-122"/>
                <a:ea typeface="微软雅黑" panose="020B0503020204020204" pitchFamily="34" charset="-122"/>
              </a:rPr>
              <a:t>4200</a:t>
            </a:r>
            <a:r>
              <a:rPr lang="zh-CN" altLang="en-US" sz="2800" dirty="0">
                <a:solidFill>
                  <a:srgbClr val="FF0000"/>
                </a:solidFill>
                <a:latin typeface="微软雅黑" panose="020B0503020204020204" pitchFamily="34" charset="-122"/>
                <a:ea typeface="微软雅黑" panose="020B0503020204020204" pitchFamily="34" charset="-122"/>
              </a:rPr>
              <a:t>万年</a:t>
            </a:r>
          </a:p>
        </p:txBody>
      </p:sp>
      <p:pic>
        <p:nvPicPr>
          <p:cNvPr id="3" name="图片 2" descr="徽标, 图标&#10;&#10;描述已自动生成">
            <a:extLst>
              <a:ext uri="{FF2B5EF4-FFF2-40B4-BE49-F238E27FC236}">
                <a16:creationId xmlns:a16="http://schemas.microsoft.com/office/drawing/2014/main" id="{3B236E4B-530B-C968-53B3-6B9EFE390545}"/>
              </a:ext>
            </a:extLst>
          </p:cNvPr>
          <p:cNvPicPr>
            <a:picLocks noChangeAspect="1"/>
          </p:cNvPicPr>
          <p:nvPr/>
        </p:nvPicPr>
        <p:blipFill>
          <a:blip r:embed="rId4"/>
          <a:stretch>
            <a:fillRect/>
          </a:stretch>
        </p:blipFill>
        <p:spPr>
          <a:xfrm rot="1171054">
            <a:off x="6344525" y="2435022"/>
            <a:ext cx="2278683" cy="2278683"/>
          </a:xfrm>
          <a:prstGeom prst="rect">
            <a:avLst/>
          </a:prstGeom>
        </p:spPr>
      </p:pic>
      <p:sp>
        <p:nvSpPr>
          <p:cNvPr id="5" name="箭头: 下 4">
            <a:extLst>
              <a:ext uri="{FF2B5EF4-FFF2-40B4-BE49-F238E27FC236}">
                <a16:creationId xmlns:a16="http://schemas.microsoft.com/office/drawing/2014/main" id="{A2EF4EB5-831A-7A7B-36C4-BD941FDE360D}"/>
              </a:ext>
            </a:extLst>
          </p:cNvPr>
          <p:cNvSpPr/>
          <p:nvPr/>
        </p:nvSpPr>
        <p:spPr>
          <a:xfrm>
            <a:off x="3244985" y="4526690"/>
            <a:ext cx="824626" cy="59858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B8B3223-081E-B6C6-54FA-F55E44383E65}"/>
              </a:ext>
            </a:extLst>
          </p:cNvPr>
          <p:cNvSpPr txBox="1"/>
          <p:nvPr/>
        </p:nvSpPr>
        <p:spPr>
          <a:xfrm>
            <a:off x="812047" y="5221668"/>
            <a:ext cx="7191657" cy="662554"/>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自然证据与声称</a:t>
            </a:r>
            <a:r>
              <a:rPr lang="en-US" altLang="zh-CN" sz="2800" b="1" dirty="0">
                <a:latin typeface="微软雅黑" panose="020B0503020204020204" pitchFamily="34" charset="-122"/>
                <a:ea typeface="微软雅黑" panose="020B0503020204020204" pitchFamily="34" charset="-122"/>
              </a:rPr>
              <a:t>46</a:t>
            </a:r>
            <a:r>
              <a:rPr lang="zh-CN" altLang="en-US" sz="2800" b="1" dirty="0">
                <a:latin typeface="微软雅黑" panose="020B0503020204020204" pitchFamily="34" charset="-122"/>
                <a:ea typeface="微软雅黑" panose="020B0503020204020204" pitchFamily="34" charset="-122"/>
              </a:rPr>
              <a:t>亿年的年老地球是</a:t>
            </a:r>
            <a:r>
              <a:rPr lang="zh-CN" altLang="en-US" sz="2800" b="1" dirty="0">
                <a:solidFill>
                  <a:srgbClr val="FF0000"/>
                </a:solidFill>
                <a:latin typeface="微软雅黑" panose="020B0503020204020204" pitchFamily="34" charset="-122"/>
                <a:ea typeface="微软雅黑" panose="020B0503020204020204" pitchFamily="34" charset="-122"/>
              </a:rPr>
              <a:t>矛盾的！</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553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0230301_111623">
            <a:hlinkClick r:id="" action="ppaction://media"/>
            <a:extLst>
              <a:ext uri="{FF2B5EF4-FFF2-40B4-BE49-F238E27FC236}">
                <a16:creationId xmlns:a16="http://schemas.microsoft.com/office/drawing/2014/main" id="{40CAC796-1402-9D71-06A3-3228AA71B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7210" y="3429000"/>
            <a:ext cx="609600" cy="609600"/>
          </a:xfrm>
          <a:prstGeom prst="rect">
            <a:avLst/>
          </a:prstGeom>
        </p:spPr>
      </p:pic>
      <p:sp>
        <p:nvSpPr>
          <p:cNvPr id="2" name="标题 1">
            <a:extLst>
              <a:ext uri="{FF2B5EF4-FFF2-40B4-BE49-F238E27FC236}">
                <a16:creationId xmlns:a16="http://schemas.microsoft.com/office/drawing/2014/main" id="{1108C11F-8B15-7D08-2406-7C6280846BA1}"/>
              </a:ext>
            </a:extLst>
          </p:cNvPr>
          <p:cNvSpPr>
            <a:spLocks noGrp="1"/>
          </p:cNvSpPr>
          <p:nvPr>
            <p:ph type="title"/>
          </p:nvPr>
        </p:nvSpPr>
        <p:spPr/>
        <p:txBody>
          <a:bodyPr/>
          <a:lstStyle/>
          <a:p>
            <a:r>
              <a:rPr lang="zh-CN" altLang="en-US" dirty="0"/>
              <a:t>总结</a:t>
            </a:r>
          </a:p>
        </p:txBody>
      </p:sp>
      <p:sp>
        <p:nvSpPr>
          <p:cNvPr id="7" name="文本框 6">
            <a:extLst>
              <a:ext uri="{FF2B5EF4-FFF2-40B4-BE49-F238E27FC236}">
                <a16:creationId xmlns:a16="http://schemas.microsoft.com/office/drawing/2014/main" id="{77A3616D-1A81-89CF-9A64-52B42815D12A}"/>
              </a:ext>
            </a:extLst>
          </p:cNvPr>
          <p:cNvSpPr txBox="1"/>
          <p:nvPr/>
        </p:nvSpPr>
        <p:spPr>
          <a:xfrm>
            <a:off x="723356" y="2473151"/>
            <a:ext cx="5192215" cy="2053319"/>
          </a:xfrm>
          <a:prstGeom prst="rect">
            <a:avLst/>
          </a:prstGeom>
          <a:noFill/>
        </p:spPr>
        <p:txBody>
          <a:bodyPr wrap="square" rtlCol="0">
            <a:spAutoFit/>
          </a:bodyPr>
          <a:lstStyle/>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恐龙化石、煤和石油，可以在挪亚大洪水期间形成。</a:t>
            </a:r>
            <a:endParaRPr lang="en-US" altLang="zh-CN" sz="2800" dirty="0">
              <a:latin typeface="微软雅黑" panose="020B0503020204020204" pitchFamily="34" charset="-122"/>
              <a:ea typeface="微软雅黑" panose="020B0503020204020204" pitchFamily="34" charset="-122"/>
            </a:endParaRPr>
          </a:p>
          <a:p>
            <a:pPr marL="457200" indent="-457200">
              <a:lnSpc>
                <a:spcPts val="38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神在创造周创造了海洋，并不古老。</a:t>
            </a:r>
          </a:p>
        </p:txBody>
      </p:sp>
      <p:sp>
        <p:nvSpPr>
          <p:cNvPr id="4" name="文本框 3">
            <a:extLst>
              <a:ext uri="{FF2B5EF4-FFF2-40B4-BE49-F238E27FC236}">
                <a16:creationId xmlns:a16="http://schemas.microsoft.com/office/drawing/2014/main" id="{0F879AB4-36E5-5101-CBBA-FFC114F1783A}"/>
              </a:ext>
            </a:extLst>
          </p:cNvPr>
          <p:cNvSpPr txBox="1"/>
          <p:nvPr/>
        </p:nvSpPr>
        <p:spPr>
          <a:xfrm>
            <a:off x="564802" y="5092016"/>
            <a:ext cx="8272300" cy="662554"/>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自然证据与</a:t>
            </a:r>
            <a:r>
              <a:rPr lang="en-US" altLang="zh-CN" sz="2800" b="1" dirty="0">
                <a:latin typeface="微软雅黑" panose="020B0503020204020204" pitchFamily="34" charset="-122"/>
                <a:ea typeface="微软雅黑" panose="020B0503020204020204" pitchFamily="34" charset="-122"/>
              </a:rPr>
              <a:t>6000</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10000</a:t>
            </a:r>
            <a:r>
              <a:rPr lang="zh-CN" altLang="en-US" sz="2800" b="1" dirty="0">
                <a:latin typeface="微软雅黑" panose="020B0503020204020204" pitchFamily="34" charset="-122"/>
                <a:ea typeface="微软雅黑" panose="020B0503020204020204" pitchFamily="34" charset="-122"/>
              </a:rPr>
              <a:t>年的年轻地球</a:t>
            </a:r>
            <a:r>
              <a:rPr lang="zh-CN" altLang="en-US" sz="2800" b="1" dirty="0">
                <a:solidFill>
                  <a:srgbClr val="FF0000"/>
                </a:solidFill>
                <a:latin typeface="微软雅黑" panose="020B0503020204020204" pitchFamily="34" charset="-122"/>
                <a:ea typeface="微软雅黑" panose="020B0503020204020204" pitchFamily="34" charset="-122"/>
              </a:rPr>
              <a:t>没有矛盾！</a:t>
            </a:r>
            <a:endParaRPr lang="zh-CN" altLang="en-US" sz="2800" b="1" dirty="0">
              <a:latin typeface="微软雅黑" panose="020B0503020204020204" pitchFamily="34" charset="-122"/>
              <a:ea typeface="微软雅黑" panose="020B0503020204020204" pitchFamily="34" charset="-122"/>
            </a:endParaRPr>
          </a:p>
        </p:txBody>
      </p:sp>
      <p:pic>
        <p:nvPicPr>
          <p:cNvPr id="9" name="图片 8" descr="卡通人物&#10;&#10;低可信度描述已自动生成">
            <a:extLst>
              <a:ext uri="{FF2B5EF4-FFF2-40B4-BE49-F238E27FC236}">
                <a16:creationId xmlns:a16="http://schemas.microsoft.com/office/drawing/2014/main" id="{9D051773-9C1E-AB95-19E3-D48300CDDD67}"/>
              </a:ext>
            </a:extLst>
          </p:cNvPr>
          <p:cNvPicPr>
            <a:picLocks noChangeAspect="1"/>
          </p:cNvPicPr>
          <p:nvPr/>
        </p:nvPicPr>
        <p:blipFill rotWithShape="1">
          <a:blip r:embed="rId6"/>
          <a:srcRect l="10914" t="7008" r="9345" b="6383"/>
          <a:stretch/>
        </p:blipFill>
        <p:spPr>
          <a:xfrm>
            <a:off x="5845904" y="1730619"/>
            <a:ext cx="2882612" cy="3130898"/>
          </a:xfrm>
          <a:prstGeom prst="rect">
            <a:avLst/>
          </a:prstGeom>
          <a:effectLst>
            <a:outerShdw blurRad="50800" dist="38100" dir="2700000" algn="tl" rotWithShape="0">
              <a:prstClr val="black">
                <a:alpha val="40000"/>
              </a:prstClr>
            </a:outerShdw>
          </a:effectLst>
        </p:spPr>
      </p:pic>
      <p:sp>
        <p:nvSpPr>
          <p:cNvPr id="11" name="对话气泡: 圆角矩形 10">
            <a:extLst>
              <a:ext uri="{FF2B5EF4-FFF2-40B4-BE49-F238E27FC236}">
                <a16:creationId xmlns:a16="http://schemas.microsoft.com/office/drawing/2014/main" id="{110DA0C4-73D9-5DA2-22A9-50D1A3B1049D}"/>
              </a:ext>
            </a:extLst>
          </p:cNvPr>
          <p:cNvSpPr/>
          <p:nvPr/>
        </p:nvSpPr>
        <p:spPr>
          <a:xfrm>
            <a:off x="564802" y="2207697"/>
            <a:ext cx="5192214" cy="2601546"/>
          </a:xfrm>
          <a:prstGeom prst="wedgeRoundRectCallout">
            <a:avLst>
              <a:gd name="adj1" fmla="val 58428"/>
              <a:gd name="adj2" fmla="val 27509"/>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60"/>
              </a:lnSpc>
            </a:pPr>
            <a:r>
              <a:rPr lang="zh-CN" altLang="en-US" sz="2800" b="1" dirty="0">
                <a:solidFill>
                  <a:schemeClr val="tx1"/>
                </a:solidFill>
                <a:latin typeface="微软雅黑" panose="020B0503020204020204" pitchFamily="34" charset="-122"/>
                <a:ea typeface="微软雅黑" panose="020B0503020204020204" pitchFamily="34" charset="-122"/>
              </a:rPr>
              <a:t>同学们，请你坚定地相信，</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a:lnSpc>
                <a:spcPts val="3860"/>
              </a:lnSpc>
            </a:pPr>
            <a:r>
              <a:rPr lang="zh-CN" altLang="en-US" sz="2800" b="1" dirty="0">
                <a:solidFill>
                  <a:schemeClr val="tx1"/>
                </a:solidFill>
                <a:latin typeface="微软雅黑" panose="020B0503020204020204" pitchFamily="34" charset="-122"/>
                <a:ea typeface="微软雅黑" panose="020B0503020204020204" pitchFamily="34" charset="-122"/>
              </a:rPr>
              <a:t>我是充满活力的</a:t>
            </a:r>
            <a:r>
              <a:rPr lang="zh-CN" altLang="en-US" sz="2800" b="1" dirty="0">
                <a:solidFill>
                  <a:srgbClr val="FF0000"/>
                </a:solidFill>
                <a:latin typeface="微软雅黑" panose="020B0503020204020204" pitchFamily="34" charset="-122"/>
                <a:ea typeface="微软雅黑" panose="020B0503020204020204" pitchFamily="34" charset="-122"/>
              </a:rPr>
              <a:t>年轻地球</a:t>
            </a:r>
            <a:r>
              <a:rPr lang="zh-CN" altLang="en-US" sz="2800" b="1" dirty="0">
                <a:solidFill>
                  <a:schemeClr val="tx1"/>
                </a:solidFill>
                <a:latin typeface="微软雅黑" panose="020B0503020204020204" pitchFamily="34" charset="-122"/>
                <a:ea typeface="微软雅黑" panose="020B0503020204020204" pitchFamily="34" charset="-122"/>
              </a:rPr>
              <a:t>，</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a:lnSpc>
                <a:spcPts val="3860"/>
              </a:lnSpc>
            </a:pPr>
            <a:r>
              <a:rPr lang="zh-CN" altLang="en-US" sz="2800" b="1" dirty="0">
                <a:solidFill>
                  <a:schemeClr val="tx1"/>
                </a:solidFill>
                <a:latin typeface="微软雅黑" panose="020B0503020204020204" pitchFamily="34" charset="-122"/>
                <a:ea typeface="微软雅黑" panose="020B0503020204020204" pitchFamily="34" charset="-122"/>
              </a:rPr>
              <a:t>是上帝创造了我和其中的万物，</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a:lnSpc>
                <a:spcPts val="3860"/>
              </a:lnSpc>
            </a:pPr>
            <a:r>
              <a:rPr lang="zh-CN" altLang="en-US" sz="2800" b="1" dirty="0">
                <a:solidFill>
                  <a:schemeClr val="tx1"/>
                </a:solidFill>
                <a:latin typeface="微软雅黑" panose="020B0503020204020204" pitchFamily="34" charset="-122"/>
                <a:ea typeface="微软雅黑" panose="020B0503020204020204" pitchFamily="34" charset="-122"/>
              </a:rPr>
              <a:t>让我们一起来感谢上帝吧！</a:t>
            </a:r>
          </a:p>
        </p:txBody>
      </p:sp>
    </p:spTree>
    <p:extLst>
      <p:ext uri="{BB962C8B-B14F-4D97-AF65-F5344CB8AC3E}">
        <p14:creationId xmlns:p14="http://schemas.microsoft.com/office/powerpoint/2010/main" val="27077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900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F85963E-4E02-F164-1AFD-535F782533D0}"/>
              </a:ext>
            </a:extLst>
          </p:cNvPr>
          <p:cNvSpPr txBox="1"/>
          <p:nvPr/>
        </p:nvSpPr>
        <p:spPr>
          <a:xfrm>
            <a:off x="691145" y="5011664"/>
            <a:ext cx="8043059" cy="743986"/>
          </a:xfrm>
          <a:prstGeom prst="rect">
            <a:avLst/>
          </a:prstGeom>
          <a:noFill/>
        </p:spPr>
        <p:txBody>
          <a:bodyPr wrap="square" rtlCol="0">
            <a:spAutoFit/>
          </a:bodyPr>
          <a:lstStyle/>
          <a:p>
            <a:pPr algn="ctr">
              <a:lnSpc>
                <a:spcPct val="150000"/>
              </a:lnSpc>
            </a:pPr>
            <a:r>
              <a:rPr lang="zh-CN" altLang="en-US" sz="3200" dirty="0">
                <a:latin typeface="微软雅黑" panose="020B0503020204020204" pitchFamily="34" charset="-122"/>
                <a:ea typeface="微软雅黑" panose="020B0503020204020204" pitchFamily="34" charset="-122"/>
              </a:rPr>
              <a:t>大自然中的证据</a:t>
            </a:r>
            <a:r>
              <a:rPr lang="zh-CN" altLang="en-US" sz="3200" b="1" dirty="0">
                <a:solidFill>
                  <a:srgbClr val="FF0000"/>
                </a:solidFill>
                <a:latin typeface="微软雅黑" panose="020B0503020204020204" pitchFamily="34" charset="-122"/>
                <a:ea typeface="微软雅黑" panose="020B0503020204020204" pitchFamily="34" charset="-122"/>
              </a:rPr>
              <a:t>不支持</a:t>
            </a:r>
            <a:r>
              <a:rPr lang="zh-CN" altLang="en-US" sz="3200" dirty="0">
                <a:latin typeface="微软雅黑" panose="020B0503020204020204" pitchFamily="34" charset="-122"/>
                <a:ea typeface="微软雅黑" panose="020B0503020204020204" pitchFamily="34" charset="-122"/>
              </a:rPr>
              <a:t>年老地球</a:t>
            </a:r>
            <a:r>
              <a:rPr lang="en-US" altLang="zh-CN" sz="3200" dirty="0">
                <a:latin typeface="微软雅黑" panose="020B0503020204020204" pitchFamily="34" charset="-122"/>
                <a:ea typeface="微软雅黑" panose="020B0503020204020204" pitchFamily="34" charset="-122"/>
              </a:rPr>
              <a:t>46</a:t>
            </a:r>
            <a:r>
              <a:rPr lang="zh-CN" altLang="en-US" sz="3200" dirty="0">
                <a:latin typeface="微软雅黑" panose="020B0503020204020204" pitchFamily="34" charset="-122"/>
                <a:ea typeface="微软雅黑" panose="020B0503020204020204" pitchFamily="34" charset="-122"/>
              </a:rPr>
              <a:t>亿年！</a:t>
            </a:r>
            <a:endParaRPr lang="en-US" altLang="zh-CN" sz="3200" b="1" dirty="0">
              <a:latin typeface="微软雅黑" panose="020B0503020204020204" pitchFamily="34" charset="-122"/>
              <a:ea typeface="微软雅黑" panose="020B0503020204020204" pitchFamily="34" charset="-122"/>
            </a:endParaRPr>
          </a:p>
        </p:txBody>
      </p:sp>
      <p:pic>
        <p:nvPicPr>
          <p:cNvPr id="4" name="图片 3" descr="蓝色的鸡蛋&#10;&#10;描述已自动生成">
            <a:extLst>
              <a:ext uri="{FF2B5EF4-FFF2-40B4-BE49-F238E27FC236}">
                <a16:creationId xmlns:a16="http://schemas.microsoft.com/office/drawing/2014/main" id="{D45CD649-2E8E-248C-8E95-2BB700A26BE7}"/>
              </a:ext>
            </a:extLst>
          </p:cNvPr>
          <p:cNvPicPr>
            <a:picLocks noChangeAspect="1"/>
          </p:cNvPicPr>
          <p:nvPr/>
        </p:nvPicPr>
        <p:blipFill>
          <a:blip r:embed="rId3"/>
          <a:stretch>
            <a:fillRect/>
          </a:stretch>
        </p:blipFill>
        <p:spPr>
          <a:xfrm>
            <a:off x="2615399" y="550518"/>
            <a:ext cx="3913196" cy="3913196"/>
          </a:xfrm>
          <a:prstGeom prst="rect">
            <a:avLst/>
          </a:prstGeom>
        </p:spPr>
      </p:pic>
    </p:spTree>
    <p:extLst>
      <p:ext uri="{BB962C8B-B14F-4D97-AF65-F5344CB8AC3E}">
        <p14:creationId xmlns:p14="http://schemas.microsoft.com/office/powerpoint/2010/main" val="993721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030D5-00FC-C186-C094-3A115D474459}"/>
              </a:ext>
            </a:extLst>
          </p:cNvPr>
          <p:cNvSpPr>
            <a:spLocks noGrp="1"/>
          </p:cNvSpPr>
          <p:nvPr>
            <p:ph type="title"/>
          </p:nvPr>
        </p:nvSpPr>
        <p:spPr/>
        <p:txBody>
          <a:bodyPr/>
          <a:lstStyle/>
          <a:p>
            <a:r>
              <a:rPr lang="zh-CN" altLang="zh-CN" kern="0" dirty="0">
                <a:solidFill>
                  <a:srgbClr val="000000"/>
                </a:solidFill>
                <a:effectLst/>
                <a:cs typeface="Times New Roman" panose="02020603050405020304" pitchFamily="18" charset="0"/>
              </a:rPr>
              <a:t>祷告结束</a:t>
            </a:r>
            <a:endParaRPr lang="zh-CN" altLang="en-US" sz="6000" dirty="0"/>
          </a:p>
        </p:txBody>
      </p:sp>
      <p:pic>
        <p:nvPicPr>
          <p:cNvPr id="4" name="图片 3">
            <a:extLst>
              <a:ext uri="{FF2B5EF4-FFF2-40B4-BE49-F238E27FC236}">
                <a16:creationId xmlns:a16="http://schemas.microsoft.com/office/drawing/2014/main" id="{DDD483DA-8CEF-8AC8-2BA2-95A525CE550C}"/>
              </a:ext>
            </a:extLst>
          </p:cNvPr>
          <p:cNvPicPr>
            <a:picLocks noChangeAspect="1"/>
          </p:cNvPicPr>
          <p:nvPr/>
        </p:nvPicPr>
        <p:blipFill rotWithShape="1">
          <a:blip r:embed="rId3"/>
          <a:srcRect b="6216"/>
          <a:stretch/>
        </p:blipFill>
        <p:spPr>
          <a:xfrm>
            <a:off x="2199017" y="1779631"/>
            <a:ext cx="4745966" cy="4229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2787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076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CC34D0D-9E78-4AE0-B143-F46BADB9B08D}"/>
              </a:ext>
            </a:extLst>
          </p:cNvPr>
          <p:cNvSpPr>
            <a:spLocks noChangeAspect="1" noChangeArrowheads="1"/>
          </p:cNvSpPr>
          <p:nvPr/>
        </p:nvSpPr>
        <p:spPr bwMode="auto">
          <a:xfrm>
            <a:off x="4419599" y="3276599"/>
            <a:ext cx="325395" cy="3253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descr="背景图案&#10;&#10;描述已自动生成">
            <a:extLst>
              <a:ext uri="{FF2B5EF4-FFF2-40B4-BE49-F238E27FC236}">
                <a16:creationId xmlns:a16="http://schemas.microsoft.com/office/drawing/2014/main" id="{2E3FBBB3-9446-4946-A07D-70728726965F}"/>
              </a:ext>
            </a:extLst>
          </p:cNvPr>
          <p:cNvPicPr>
            <a:picLocks noChangeAspect="1"/>
          </p:cNvPicPr>
          <p:nvPr/>
        </p:nvPicPr>
        <p:blipFill>
          <a:blip r:embed="rId3"/>
          <a:stretch>
            <a:fillRect/>
          </a:stretch>
        </p:blipFill>
        <p:spPr>
          <a:xfrm>
            <a:off x="924696" y="1537855"/>
            <a:ext cx="7315200" cy="5320145"/>
          </a:xfrm>
          <a:prstGeom prst="rect">
            <a:avLst/>
          </a:prstGeom>
          <a:effectLst>
            <a:outerShdw blurRad="50800" dist="38100" dir="2700000" algn="tl" rotWithShape="0">
              <a:prstClr val="black">
                <a:alpha val="40000"/>
              </a:prstClr>
            </a:outerShdw>
          </a:effectLst>
        </p:spPr>
      </p:pic>
      <p:sp>
        <p:nvSpPr>
          <p:cNvPr id="2" name="标题 1">
            <a:extLst>
              <a:ext uri="{FF2B5EF4-FFF2-40B4-BE49-F238E27FC236}">
                <a16:creationId xmlns:a16="http://schemas.microsoft.com/office/drawing/2014/main" id="{88CC1864-7352-8640-AD71-C383D2F6701C}"/>
              </a:ext>
            </a:extLst>
          </p:cNvPr>
          <p:cNvSpPr>
            <a:spLocks noGrp="1"/>
          </p:cNvSpPr>
          <p:nvPr>
            <p:ph type="title"/>
          </p:nvPr>
        </p:nvSpPr>
        <p:spPr/>
        <p:txBody>
          <a:bodyPr/>
          <a:lstStyle/>
          <a:p>
            <a:r>
              <a:rPr lang="zh-CN" altLang="en-US" dirty="0"/>
              <a:t>地球和太阳距离如何阐述地球的年龄？</a:t>
            </a:r>
          </a:p>
        </p:txBody>
      </p:sp>
    </p:spTree>
    <p:extLst>
      <p:ext uri="{BB962C8B-B14F-4D97-AF65-F5344CB8AC3E}">
        <p14:creationId xmlns:p14="http://schemas.microsoft.com/office/powerpoint/2010/main" val="462407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7720149-39CF-A327-E597-35A5812E79B3}"/>
              </a:ext>
            </a:extLst>
          </p:cNvPr>
          <p:cNvSpPr txBox="1"/>
          <p:nvPr/>
        </p:nvSpPr>
        <p:spPr>
          <a:xfrm>
            <a:off x="774122" y="2966129"/>
            <a:ext cx="3198842" cy="2601546"/>
          </a:xfrm>
          <a:prstGeom prst="rect">
            <a:avLst/>
          </a:prstGeom>
          <a:noFill/>
        </p:spPr>
        <p:txBody>
          <a:bodyPr wrap="square" rtlCol="0">
            <a:spAutoFit/>
          </a:bodyPr>
          <a:lstStyle/>
          <a:p>
            <a:pPr marL="514350" indent="-514350">
              <a:lnSpc>
                <a:spcPct val="150000"/>
              </a:lnSpc>
              <a:buAutoNum type="alphaUcPeriod"/>
            </a:pPr>
            <a:r>
              <a:rPr lang="en-US" altLang="zh-CN" sz="2800" dirty="0">
                <a:latin typeface="微软雅黑" panose="020B0503020204020204" pitchFamily="34" charset="-122"/>
                <a:ea typeface="微软雅黑" panose="020B0503020204020204" pitchFamily="34" charset="-122"/>
              </a:rPr>
              <a:t>9</a:t>
            </a:r>
            <a:r>
              <a:rPr lang="zh-CN" altLang="en-US" sz="2800" dirty="0">
                <a:latin typeface="微软雅黑" panose="020B0503020204020204" pitchFamily="34" charset="-122"/>
                <a:ea typeface="微软雅黑" panose="020B0503020204020204" pitchFamily="34" charset="-122"/>
              </a:rPr>
              <a:t>岁</a:t>
            </a:r>
            <a:endParaRPr lang="en-US" altLang="zh-CN" sz="2800" dirty="0">
              <a:latin typeface="微软雅黑" panose="020B0503020204020204" pitchFamily="34" charset="-122"/>
              <a:ea typeface="微软雅黑" panose="020B0503020204020204" pitchFamily="34" charset="-122"/>
            </a:endParaRPr>
          </a:p>
          <a:p>
            <a:pPr marL="514350" indent="-514350">
              <a:lnSpc>
                <a:spcPct val="150000"/>
              </a:lnSpc>
              <a:buAutoNum type="alphaUcPeriod"/>
            </a:pP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岁左右</a:t>
            </a:r>
            <a:endParaRPr lang="en-US" altLang="zh-CN" sz="2800" dirty="0">
              <a:latin typeface="微软雅黑" panose="020B0503020204020204" pitchFamily="34" charset="-122"/>
              <a:ea typeface="微软雅黑" panose="020B0503020204020204" pitchFamily="34" charset="-122"/>
            </a:endParaRPr>
          </a:p>
          <a:p>
            <a:pPr marL="514350" indent="-514350">
              <a:lnSpc>
                <a:spcPct val="150000"/>
              </a:lnSpc>
              <a:buAutoNum type="alphaUcPeriod"/>
            </a:pPr>
            <a:r>
              <a:rPr lang="zh-CN" altLang="en-US" sz="2800" dirty="0">
                <a:latin typeface="微软雅黑" panose="020B0503020204020204" pitchFamily="34" charset="-122"/>
                <a:ea typeface="微软雅黑" panose="020B0503020204020204" pitchFamily="34" charset="-122"/>
              </a:rPr>
              <a:t>不超过</a:t>
            </a:r>
            <a:r>
              <a:rPr lang="en-US" altLang="zh-CN" sz="2800" dirty="0">
                <a:latin typeface="微软雅黑" panose="020B0503020204020204" pitchFamily="34" charset="-122"/>
                <a:ea typeface="微软雅黑" panose="020B0503020204020204" pitchFamily="34" charset="-122"/>
              </a:rPr>
              <a:t>14</a:t>
            </a:r>
            <a:r>
              <a:rPr lang="zh-CN" altLang="en-US" sz="2800" dirty="0">
                <a:latin typeface="微软雅黑" panose="020B0503020204020204" pitchFamily="34" charset="-122"/>
                <a:ea typeface="微软雅黑" panose="020B0503020204020204" pitchFamily="34" charset="-122"/>
              </a:rPr>
              <a:t>岁</a:t>
            </a:r>
            <a:endParaRPr lang="en-US" altLang="zh-CN" sz="2800" dirty="0">
              <a:latin typeface="微软雅黑" panose="020B0503020204020204" pitchFamily="34" charset="-122"/>
              <a:ea typeface="微软雅黑" panose="020B0503020204020204" pitchFamily="34" charset="-122"/>
            </a:endParaRPr>
          </a:p>
          <a:p>
            <a:pPr marL="514350" indent="-514350">
              <a:lnSpc>
                <a:spcPct val="150000"/>
              </a:lnSpc>
              <a:buAutoNum type="alphaUcPeriod"/>
            </a:pPr>
            <a:r>
              <a:rPr lang="en-US" altLang="zh-CN" sz="2800" dirty="0">
                <a:latin typeface="微软雅黑" panose="020B0503020204020204" pitchFamily="34" charset="-122"/>
                <a:ea typeface="微软雅黑" panose="020B0503020204020204" pitchFamily="34" charset="-122"/>
              </a:rPr>
              <a:t>46</a:t>
            </a:r>
            <a:r>
              <a:rPr lang="zh-CN" altLang="en-US" sz="2800" dirty="0">
                <a:latin typeface="微软雅黑" panose="020B0503020204020204" pitchFamily="34" charset="-122"/>
                <a:ea typeface="微软雅黑" panose="020B0503020204020204" pitchFamily="34" charset="-122"/>
              </a:rPr>
              <a:t>岁左右</a:t>
            </a:r>
          </a:p>
        </p:txBody>
      </p:sp>
      <p:sp>
        <p:nvSpPr>
          <p:cNvPr id="9" name="文本框 8">
            <a:extLst>
              <a:ext uri="{FF2B5EF4-FFF2-40B4-BE49-F238E27FC236}">
                <a16:creationId xmlns:a16="http://schemas.microsoft.com/office/drawing/2014/main" id="{6EA47E1E-6C1F-A0C5-B6CA-BADDDA964AD3}"/>
              </a:ext>
            </a:extLst>
          </p:cNvPr>
          <p:cNvSpPr txBox="1"/>
          <p:nvPr/>
        </p:nvSpPr>
        <p:spPr>
          <a:xfrm>
            <a:off x="774122" y="2211338"/>
            <a:ext cx="8369878" cy="662554"/>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图中这两位同学的年龄，最</a:t>
            </a:r>
            <a:r>
              <a:rPr lang="zh-CN" altLang="en-US" sz="2800" b="1" dirty="0">
                <a:latin typeface="微软雅黑" panose="020B0503020204020204" pitchFamily="34" charset="-122"/>
                <a:ea typeface="微软雅黑" panose="020B0503020204020204" pitchFamily="34" charset="-122"/>
              </a:rPr>
              <a:t>不可能</a:t>
            </a:r>
            <a:r>
              <a:rPr lang="zh-CN" altLang="en-US" sz="2800" dirty="0">
                <a:latin typeface="微软雅黑" panose="020B0503020204020204" pitchFamily="34" charset="-122"/>
                <a:ea typeface="微软雅黑" panose="020B0503020204020204" pitchFamily="34" charset="-122"/>
              </a:rPr>
              <a:t>的是（        ）</a:t>
            </a:r>
          </a:p>
        </p:txBody>
      </p:sp>
      <p:sp>
        <p:nvSpPr>
          <p:cNvPr id="12" name="文本框 11">
            <a:extLst>
              <a:ext uri="{FF2B5EF4-FFF2-40B4-BE49-F238E27FC236}">
                <a16:creationId xmlns:a16="http://schemas.microsoft.com/office/drawing/2014/main" id="{641B7413-12F5-F786-46BF-69ADDC48820E}"/>
              </a:ext>
            </a:extLst>
          </p:cNvPr>
          <p:cNvSpPr txBox="1"/>
          <p:nvPr/>
        </p:nvSpPr>
        <p:spPr>
          <a:xfrm>
            <a:off x="7488425" y="2258243"/>
            <a:ext cx="508473" cy="707886"/>
          </a:xfrm>
          <a:prstGeom prst="rect">
            <a:avLst/>
          </a:prstGeom>
          <a:noFill/>
        </p:spPr>
        <p:txBody>
          <a:bodyPr wrap="none" rtlCol="0">
            <a:spAutoFit/>
          </a:bodyPr>
          <a:lstStyle/>
          <a:p>
            <a:r>
              <a:rPr lang="en-US" altLang="zh-CN" sz="4000" b="1" dirty="0"/>
              <a:t>D</a:t>
            </a:r>
            <a:endParaRPr lang="zh-CN" altLang="en-US" sz="4000" b="1" dirty="0"/>
          </a:p>
        </p:txBody>
      </p:sp>
      <p:sp>
        <p:nvSpPr>
          <p:cNvPr id="7" name="标题 6">
            <a:extLst>
              <a:ext uri="{FF2B5EF4-FFF2-40B4-BE49-F238E27FC236}">
                <a16:creationId xmlns:a16="http://schemas.microsoft.com/office/drawing/2014/main" id="{A61F3937-7DF2-5B01-8E6A-D722121CA996}"/>
              </a:ext>
            </a:extLst>
          </p:cNvPr>
          <p:cNvSpPr>
            <a:spLocks noGrp="1"/>
          </p:cNvSpPr>
          <p:nvPr>
            <p:ph type="title"/>
          </p:nvPr>
        </p:nvSpPr>
        <p:spPr/>
        <p:txBody>
          <a:bodyPr/>
          <a:lstStyle/>
          <a:p>
            <a:r>
              <a:rPr lang="zh-CN" altLang="en-US" dirty="0"/>
              <a:t>猜一猜</a:t>
            </a:r>
          </a:p>
        </p:txBody>
      </p:sp>
      <p:pic>
        <p:nvPicPr>
          <p:cNvPr id="5" name="图片 4">
            <a:extLst>
              <a:ext uri="{FF2B5EF4-FFF2-40B4-BE49-F238E27FC236}">
                <a16:creationId xmlns:a16="http://schemas.microsoft.com/office/drawing/2014/main" id="{5D63CB4D-7464-E6F2-BEE4-48F619E8DED0}"/>
              </a:ext>
            </a:extLst>
          </p:cNvPr>
          <p:cNvPicPr>
            <a:picLocks noChangeAspect="1"/>
          </p:cNvPicPr>
          <p:nvPr/>
        </p:nvPicPr>
        <p:blipFill>
          <a:blip r:embed="rId3"/>
          <a:stretch>
            <a:fillRect/>
          </a:stretch>
        </p:blipFill>
        <p:spPr>
          <a:xfrm>
            <a:off x="4572000" y="3094892"/>
            <a:ext cx="3672556" cy="3490446"/>
          </a:xfrm>
          <a:prstGeom prst="rect">
            <a:avLst/>
          </a:prstGeom>
        </p:spPr>
      </p:pic>
    </p:spTree>
    <p:extLst>
      <p:ext uri="{BB962C8B-B14F-4D97-AF65-F5344CB8AC3E}">
        <p14:creationId xmlns:p14="http://schemas.microsoft.com/office/powerpoint/2010/main" val="10444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AC6E36-B50C-6C92-D22F-9CA09ED83F06}"/>
              </a:ext>
            </a:extLst>
          </p:cNvPr>
          <p:cNvSpPr>
            <a:spLocks noGrp="1"/>
          </p:cNvSpPr>
          <p:nvPr>
            <p:ph type="title"/>
          </p:nvPr>
        </p:nvSpPr>
        <p:spPr/>
        <p:txBody>
          <a:bodyPr/>
          <a:lstStyle/>
          <a:p>
            <a:r>
              <a:rPr lang="zh-CN" altLang="en-US" dirty="0"/>
              <a:t>不合理的推测</a:t>
            </a:r>
          </a:p>
        </p:txBody>
      </p:sp>
      <p:sp>
        <p:nvSpPr>
          <p:cNvPr id="13" name="文本框 12">
            <a:extLst>
              <a:ext uri="{FF2B5EF4-FFF2-40B4-BE49-F238E27FC236}">
                <a16:creationId xmlns:a16="http://schemas.microsoft.com/office/drawing/2014/main" id="{B1AD7CE8-A64C-800C-E5F1-191F7CE75EE7}"/>
              </a:ext>
            </a:extLst>
          </p:cNvPr>
          <p:cNvSpPr txBox="1"/>
          <p:nvPr/>
        </p:nvSpPr>
        <p:spPr>
          <a:xfrm>
            <a:off x="661737" y="2117284"/>
            <a:ext cx="7884619" cy="1955215"/>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虽然不能确定具体年龄，但</a:t>
            </a:r>
            <a:r>
              <a:rPr lang="zh-CN" altLang="en-US" sz="2800" b="1" dirty="0">
                <a:latin typeface="微软雅黑" panose="020B0503020204020204" pitchFamily="34" charset="-122"/>
                <a:ea typeface="微软雅黑" panose="020B0503020204020204" pitchFamily="34" charset="-122"/>
              </a:rPr>
              <a:t>红领巾、校服、袖章</a:t>
            </a:r>
            <a:endParaRPr lang="en-US" altLang="zh-CN" sz="2800" b="1"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是在校中小学生的证明，</a:t>
            </a:r>
            <a:endParaRPr lang="en-US" altLang="zh-CN" sz="2800"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不是成年人的特征。</a:t>
            </a:r>
          </a:p>
        </p:txBody>
      </p:sp>
      <p:sp>
        <p:nvSpPr>
          <p:cNvPr id="17" name="文本框 16">
            <a:extLst>
              <a:ext uri="{FF2B5EF4-FFF2-40B4-BE49-F238E27FC236}">
                <a16:creationId xmlns:a16="http://schemas.microsoft.com/office/drawing/2014/main" id="{369B434A-75AC-7571-25A2-7E9C864BF9F5}"/>
              </a:ext>
            </a:extLst>
          </p:cNvPr>
          <p:cNvSpPr txBox="1"/>
          <p:nvPr/>
        </p:nvSpPr>
        <p:spPr>
          <a:xfrm>
            <a:off x="1129176" y="4072499"/>
            <a:ext cx="5017207" cy="1685911"/>
          </a:xfrm>
          <a:prstGeom prst="rect">
            <a:avLst/>
          </a:prstGeom>
          <a:noFill/>
        </p:spPr>
        <p:txBody>
          <a:bodyPr wrap="square" rtlCol="0">
            <a:spAutoFit/>
          </a:bodyPr>
          <a:lstStyle/>
          <a:p>
            <a:pPr>
              <a:lnSpc>
                <a:spcPct val="200000"/>
              </a:lnSpc>
            </a:pPr>
            <a:r>
              <a:rPr lang="en-US" altLang="zh-CN" sz="2800" dirty="0">
                <a:latin typeface="微软雅黑" panose="020B0503020204020204" pitchFamily="34" charset="-122"/>
                <a:ea typeface="微软雅黑" panose="020B0503020204020204" pitchFamily="34" charset="-122"/>
              </a:rPr>
              <a:t>9</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14</a:t>
            </a:r>
            <a:r>
              <a:rPr lang="zh-CN" altLang="en-US" sz="2800" dirty="0">
                <a:latin typeface="微软雅黑" panose="020B0503020204020204" pitchFamily="34" charset="-122"/>
                <a:ea typeface="微软雅黑" panose="020B0503020204020204" pitchFamily="34" charset="-122"/>
              </a:rPr>
              <a:t>岁的学生</a:t>
            </a:r>
            <a:r>
              <a:rPr lang="en-US" altLang="zh-CN" sz="2800" dirty="0">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合理</a:t>
            </a: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ct val="200000"/>
              </a:lnSpc>
            </a:pPr>
            <a:r>
              <a:rPr lang="en-US" altLang="zh-CN" sz="2800" dirty="0">
                <a:latin typeface="微软雅黑" panose="020B0503020204020204" pitchFamily="34" charset="-122"/>
                <a:ea typeface="微软雅黑" panose="020B0503020204020204" pitchFamily="34" charset="-122"/>
              </a:rPr>
              <a:t>46</a:t>
            </a:r>
            <a:r>
              <a:rPr lang="zh-CN" altLang="en-US" sz="2800" dirty="0">
                <a:latin typeface="微软雅黑" panose="020B0503020204020204" pitchFamily="34" charset="-122"/>
                <a:ea typeface="微软雅黑" panose="020B0503020204020204" pitchFamily="34" charset="-122"/>
              </a:rPr>
              <a:t>岁的成年人</a:t>
            </a:r>
            <a:r>
              <a:rPr lang="en-US" altLang="zh-CN" sz="2800" dirty="0">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不合理</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8378716-A288-C331-49F5-C93087759597}"/>
              </a:ext>
            </a:extLst>
          </p:cNvPr>
          <p:cNvPicPr>
            <a:picLocks noChangeAspect="1"/>
          </p:cNvPicPr>
          <p:nvPr/>
        </p:nvPicPr>
        <p:blipFill>
          <a:blip r:embed="rId3"/>
          <a:stretch>
            <a:fillRect/>
          </a:stretch>
        </p:blipFill>
        <p:spPr>
          <a:xfrm>
            <a:off x="5310554" y="3094892"/>
            <a:ext cx="3672556" cy="3490446"/>
          </a:xfrm>
          <a:prstGeom prst="rect">
            <a:avLst/>
          </a:prstGeom>
        </p:spPr>
      </p:pic>
    </p:spTree>
    <p:extLst>
      <p:ext uri="{BB962C8B-B14F-4D97-AF65-F5344CB8AC3E}">
        <p14:creationId xmlns:p14="http://schemas.microsoft.com/office/powerpoint/2010/main" val="672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躺在石头上&#10;&#10;中度可信度描述已自动生成">
            <a:extLst>
              <a:ext uri="{FF2B5EF4-FFF2-40B4-BE49-F238E27FC236}">
                <a16:creationId xmlns:a16="http://schemas.microsoft.com/office/drawing/2014/main" id="{A0FD49E6-2E63-142D-1351-420CDEBCD276}"/>
              </a:ext>
            </a:extLst>
          </p:cNvPr>
          <p:cNvPicPr>
            <a:picLocks noChangeAspect="1"/>
          </p:cNvPicPr>
          <p:nvPr/>
        </p:nvPicPr>
        <p:blipFill rotWithShape="1">
          <a:blip r:embed="rId3"/>
          <a:srcRect l="12632" b="32623"/>
          <a:stretch/>
        </p:blipFill>
        <p:spPr>
          <a:xfrm>
            <a:off x="556796" y="2590422"/>
            <a:ext cx="8023389" cy="42675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99E2E875-45F4-75F1-2A65-9D82D5406364}"/>
              </a:ext>
            </a:extLst>
          </p:cNvPr>
          <p:cNvSpPr>
            <a:spLocks noGrp="1"/>
          </p:cNvSpPr>
          <p:nvPr>
            <p:ph type="title"/>
          </p:nvPr>
        </p:nvSpPr>
        <p:spPr>
          <a:xfrm>
            <a:off x="0" y="550320"/>
            <a:ext cx="9144000" cy="1830886"/>
          </a:xfrm>
        </p:spPr>
        <p:txBody>
          <a:bodyPr/>
          <a:lstStyle/>
          <a:p>
            <a:pPr>
              <a:lnSpc>
                <a:spcPts val="4020"/>
              </a:lnSpc>
            </a:pPr>
            <a:r>
              <a:rPr lang="zh-CN" altLang="en-US" dirty="0"/>
              <a:t>恐龙化石掩埋在古老的岩层</a:t>
            </a:r>
            <a:br>
              <a:rPr lang="en-US" altLang="zh-CN" dirty="0"/>
            </a:br>
            <a:r>
              <a:rPr lang="zh-CN" altLang="en-US" dirty="0"/>
              <a:t>是年老地球的证明</a:t>
            </a:r>
            <a:br>
              <a:rPr lang="en-US" altLang="zh-CN" dirty="0"/>
            </a:br>
            <a:r>
              <a:rPr lang="zh-CN" altLang="en-US" dirty="0">
                <a:solidFill>
                  <a:srgbClr val="FF0000"/>
                </a:solidFill>
              </a:rPr>
              <a:t>合理吗？</a:t>
            </a:r>
          </a:p>
        </p:txBody>
      </p:sp>
      <p:pic>
        <p:nvPicPr>
          <p:cNvPr id="9" name="图片 8" descr="卡通人物&#10;&#10;描述已自动生成">
            <a:extLst>
              <a:ext uri="{FF2B5EF4-FFF2-40B4-BE49-F238E27FC236}">
                <a16:creationId xmlns:a16="http://schemas.microsoft.com/office/drawing/2014/main" id="{19A013C1-433B-26D7-FA1E-AE194AFF1925}"/>
              </a:ext>
            </a:extLst>
          </p:cNvPr>
          <p:cNvPicPr>
            <a:picLocks noChangeAspect="1"/>
          </p:cNvPicPr>
          <p:nvPr/>
        </p:nvPicPr>
        <p:blipFill>
          <a:blip r:embed="rId4"/>
          <a:stretch>
            <a:fillRect/>
          </a:stretch>
        </p:blipFill>
        <p:spPr>
          <a:xfrm>
            <a:off x="-728875" y="2348789"/>
            <a:ext cx="3958891" cy="3958891"/>
          </a:xfrm>
          <a:prstGeom prst="rect">
            <a:avLst/>
          </a:prstGeom>
        </p:spPr>
      </p:pic>
    </p:spTree>
    <p:extLst>
      <p:ext uri="{BB962C8B-B14F-4D97-AF65-F5344CB8AC3E}">
        <p14:creationId xmlns:p14="http://schemas.microsoft.com/office/powerpoint/2010/main" val="106717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ED84858-2C0D-95DA-55CD-416C28845379}"/>
              </a:ext>
            </a:extLst>
          </p:cNvPr>
          <p:cNvSpPr>
            <a:spLocks noGrp="1"/>
          </p:cNvSpPr>
          <p:nvPr>
            <p:ph type="title"/>
          </p:nvPr>
        </p:nvSpPr>
        <p:spPr/>
        <p:txBody>
          <a:bodyPr/>
          <a:lstStyle/>
          <a:p>
            <a:r>
              <a:rPr lang="zh-CN" altLang="en-US" dirty="0"/>
              <a:t>声称</a:t>
            </a:r>
            <a:r>
              <a:rPr lang="en-US" altLang="zh-CN" dirty="0"/>
              <a:t>2.3</a:t>
            </a:r>
            <a:r>
              <a:rPr lang="zh-CN" altLang="en-US" dirty="0"/>
              <a:t>亿年～</a:t>
            </a:r>
            <a:r>
              <a:rPr lang="en-US" altLang="zh-CN" dirty="0"/>
              <a:t>6500</a:t>
            </a:r>
            <a:r>
              <a:rPr lang="zh-CN" altLang="en-US" dirty="0"/>
              <a:t>万年前</a:t>
            </a:r>
          </a:p>
        </p:txBody>
      </p:sp>
      <p:pic>
        <p:nvPicPr>
          <p:cNvPr id="10" name="图片 9" descr="图片包含 动物, 户外, 草, 站&#10;&#10;描述已自动生成">
            <a:extLst>
              <a:ext uri="{FF2B5EF4-FFF2-40B4-BE49-F238E27FC236}">
                <a16:creationId xmlns:a16="http://schemas.microsoft.com/office/drawing/2014/main" id="{4876FB09-BB51-A806-194E-A19E97A1A0C6}"/>
              </a:ext>
            </a:extLst>
          </p:cNvPr>
          <p:cNvPicPr>
            <a:picLocks noChangeAspect="1"/>
          </p:cNvPicPr>
          <p:nvPr/>
        </p:nvPicPr>
        <p:blipFill>
          <a:blip r:embed="rId3"/>
          <a:stretch>
            <a:fillRect/>
          </a:stretch>
        </p:blipFill>
        <p:spPr>
          <a:xfrm>
            <a:off x="614644" y="1581526"/>
            <a:ext cx="7914712" cy="52764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8388927"/>
      </p:ext>
    </p:extLst>
  </p:cSld>
  <p:clrMapOvr>
    <a:masterClrMapping/>
  </p:clrMapOvr>
</p:sld>
</file>

<file path=ppt/theme/theme1.xml><?xml version="1.0" encoding="utf-8"?>
<a:theme xmlns:a="http://schemas.openxmlformats.org/drawingml/2006/main" name="upd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id="{2D7C74F0-185B-4390-8088-3ADEF11BD9ED}" vid="{330938B2-89A2-447E-8ED2-4C28881997BC}"/>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3711</Words>
  <Application>Microsoft Office PowerPoint</Application>
  <PresentationFormat>全屏显示(4:3)</PresentationFormat>
  <Paragraphs>340</Paragraphs>
  <Slides>52</Slides>
  <Notes>52</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52</vt:i4>
      </vt:variant>
    </vt:vector>
  </HeadingPairs>
  <TitlesOfParts>
    <vt:vector size="61" baseType="lpstr">
      <vt:lpstr>微软雅黑</vt:lpstr>
      <vt:lpstr>微软雅黑</vt:lpstr>
      <vt:lpstr>Arial</vt:lpstr>
      <vt:lpstr>Calibri</vt:lpstr>
      <vt:lpstr>Helvetica</vt:lpstr>
      <vt:lpstr>Times</vt:lpstr>
      <vt:lpstr>Times New Roman</vt:lpstr>
      <vt:lpstr>Wingdings 2</vt:lpstr>
      <vt:lpstr>update</vt:lpstr>
      <vt:lpstr>PowerPoint 演示文稿</vt:lpstr>
      <vt:lpstr>地球出现的时候，谁在场？</vt:lpstr>
      <vt:lpstr>创世记1:1 起初，神创造天地。</vt:lpstr>
      <vt:lpstr>地球的年龄</vt:lpstr>
      <vt:lpstr>PowerPoint 演示文稿</vt:lpstr>
      <vt:lpstr>猜一猜</vt:lpstr>
      <vt:lpstr>不合理的推测</vt:lpstr>
      <vt:lpstr>恐龙化石掩埋在古老的岩层 是年老地球的证明 合理吗？</vt:lpstr>
      <vt:lpstr>声称2.3亿年～6500万年前</vt:lpstr>
      <vt:lpstr>科学家在恐龙的骨头里发现了什么？</vt:lpstr>
      <vt:lpstr>恐龙的骨头里发现了什么？</vt:lpstr>
      <vt:lpstr>软组织极容易降解</vt:lpstr>
      <vt:lpstr>鸭嘴龙化石中发现骨胶原蛋白质</vt:lpstr>
      <vt:lpstr>根据骨胶原蛋白的降解速度</vt:lpstr>
      <vt:lpstr>恐龙会住在实验室里？</vt:lpstr>
      <vt:lpstr>恐龙化石的所在的温度</vt:lpstr>
      <vt:lpstr>恐龙生活在20℃以上的户外</vt:lpstr>
      <vt:lpstr>说一说</vt:lpstr>
      <vt:lpstr>结论</vt:lpstr>
      <vt:lpstr>结论</vt:lpstr>
      <vt:lpstr>恐龙化石里的软组织和胶原蛋白 科学合理的推测 </vt:lpstr>
      <vt:lpstr>煤和石油 是年老地球的的证明 合理吗？</vt:lpstr>
      <vt:lpstr>主流科学家认为</vt:lpstr>
      <vt:lpstr>科学家的分歧只在时间</vt:lpstr>
      <vt:lpstr>实验证明煤的形成不需要漫长时间</vt:lpstr>
      <vt:lpstr>煤可以快速形成</vt:lpstr>
      <vt:lpstr>煤可以快速形成</vt:lpstr>
      <vt:lpstr>煤的形成并不需要漫长时间</vt:lpstr>
      <vt:lpstr>实验证明石油的形成不需要漫长时间</vt:lpstr>
      <vt:lpstr>石油能快速产生</vt:lpstr>
      <vt:lpstr>石油能快速产生</vt:lpstr>
      <vt:lpstr>石油在自然界可以快速形成</vt:lpstr>
      <vt:lpstr>结论</vt:lpstr>
      <vt:lpstr>结论</vt:lpstr>
      <vt:lpstr>结论</vt:lpstr>
      <vt:lpstr>海洋年龄有35亿年 是年老地球的证明 合理吗？</vt:lpstr>
      <vt:lpstr>海的味道</vt:lpstr>
      <vt:lpstr>PowerPoint 演示文稿</vt:lpstr>
      <vt:lpstr>盐越多，海越咸</vt:lpstr>
      <vt:lpstr>科学检测海洋的年龄</vt:lpstr>
      <vt:lpstr>海洋为什么越来越咸？</vt:lpstr>
      <vt:lpstr>科学家计算发现</vt:lpstr>
      <vt:lpstr>如果海洋35亿年……</vt:lpstr>
      <vt:lpstr>结论</vt:lpstr>
      <vt:lpstr>如果你还能吃到海鲜……</vt:lpstr>
      <vt:lpstr>学以致用</vt:lpstr>
      <vt:lpstr>学以致用</vt:lpstr>
      <vt:lpstr>总结</vt:lpstr>
      <vt:lpstr>总结</vt:lpstr>
      <vt:lpstr>祷告结束</vt:lpstr>
      <vt:lpstr>PowerPoint 演示文稿</vt:lpstr>
      <vt:lpstr>地球和太阳距离如何阐述地球的年龄？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2025-03-14T03:59:25Z</dcterms:created>
  <dcterms:modified xsi:type="dcterms:W3CDTF">2025-03-14T03:59:41Z</dcterms:modified>
</cp:coreProperties>
</file>