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758" r:id="rId1"/>
    <p:sldMasterId id="2147483741" r:id="rId2"/>
  </p:sldMasterIdLst>
  <p:notesMasterIdLst>
    <p:notesMasterId r:id="rId39"/>
  </p:notesMasterIdLst>
  <p:sldIdLst>
    <p:sldId id="3071" r:id="rId3"/>
    <p:sldId id="2703" r:id="rId4"/>
    <p:sldId id="3072" r:id="rId5"/>
    <p:sldId id="2705" r:id="rId6"/>
    <p:sldId id="3073" r:id="rId7"/>
    <p:sldId id="2707" r:id="rId8"/>
    <p:sldId id="2708" r:id="rId9"/>
    <p:sldId id="2710" r:id="rId10"/>
    <p:sldId id="2712" r:id="rId11"/>
    <p:sldId id="2714" r:id="rId12"/>
    <p:sldId id="2713" r:id="rId13"/>
    <p:sldId id="2715" r:id="rId14"/>
    <p:sldId id="2716" r:id="rId15"/>
    <p:sldId id="2717" r:id="rId16"/>
    <p:sldId id="2711" r:id="rId17"/>
    <p:sldId id="2718" r:id="rId18"/>
    <p:sldId id="2719" r:id="rId19"/>
    <p:sldId id="2720" r:id="rId20"/>
    <p:sldId id="2721" r:id="rId21"/>
    <p:sldId id="2722" r:id="rId22"/>
    <p:sldId id="2723" r:id="rId23"/>
    <p:sldId id="3074" r:id="rId24"/>
    <p:sldId id="2725" r:id="rId25"/>
    <p:sldId id="2733" r:id="rId26"/>
    <p:sldId id="2726" r:id="rId27"/>
    <p:sldId id="2727" r:id="rId28"/>
    <p:sldId id="2729" r:id="rId29"/>
    <p:sldId id="2730" r:id="rId30"/>
    <p:sldId id="2731" r:id="rId31"/>
    <p:sldId id="2732" r:id="rId32"/>
    <p:sldId id="3076" r:id="rId33"/>
    <p:sldId id="2736" r:id="rId34"/>
    <p:sldId id="2738" r:id="rId35"/>
    <p:sldId id="2739" r:id="rId36"/>
    <p:sldId id="2709" r:id="rId37"/>
    <p:sldId id="3075" r:id="rId38"/>
  </p:sldIdLst>
  <p:sldSz cx="9144000" cy="6858000" type="screen4x3"/>
  <p:notesSz cx="6858000" cy="9144000"/>
  <p:embeddedFontLst>
    <p:embeddedFont>
      <p:font typeface="Helvetica" panose="020B0604020202020204" pitchFamily="34" charset="0"/>
      <p:regular r:id="rId40"/>
      <p:bold r:id="rId41"/>
      <p:italic r:id="rId42"/>
      <p:boldItalic r:id="rId43"/>
    </p:embeddedFont>
    <p:embeddedFont>
      <p:font typeface="Segoe UI" panose="020B0502040204020203" pitchFamily="34" charset="0"/>
      <p:regular r:id="rId44"/>
      <p:bold r:id="rId45"/>
      <p:italic r:id="rId46"/>
      <p:boldItalic r:id="rId47"/>
    </p:embeddedFont>
    <p:embeddedFont>
      <p:font typeface="Times" panose="02020603050405020304" pitchFamily="18" charset="0"/>
      <p:regular r:id="rId48"/>
      <p:bold r:id="rId49"/>
      <p:italic r:id="rId50"/>
      <p:boldItalic r:id="rId51"/>
    </p:embeddedFont>
    <p:embeddedFont>
      <p:font typeface="Wingdings 2" panose="05020102010507070707" pitchFamily="18" charset="2"/>
      <p:regular r:id="rId52"/>
    </p:embeddedFont>
    <p:embeddedFont>
      <p:font typeface="微软雅黑" panose="020B0503020204020204" pitchFamily="34" charset="-122"/>
      <p:regular r:id="rId53"/>
      <p:bold r:id="rId54"/>
    </p:embeddedFont>
    <p:embeddedFont>
      <p:font typeface="微软雅黑" panose="020B0503020204020204" pitchFamily="34" charset="-122"/>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250AA74-2B33-4EBF-A794-C18C7D87F504}">
          <p14:sldIdLst>
            <p14:sldId id="3071"/>
            <p14:sldId id="2703"/>
            <p14:sldId id="3072"/>
            <p14:sldId id="2705"/>
            <p14:sldId id="3073"/>
            <p14:sldId id="2707"/>
            <p14:sldId id="2708"/>
            <p14:sldId id="2710"/>
            <p14:sldId id="2712"/>
            <p14:sldId id="2714"/>
            <p14:sldId id="2713"/>
            <p14:sldId id="2715"/>
            <p14:sldId id="2716"/>
            <p14:sldId id="2717"/>
            <p14:sldId id="2711"/>
            <p14:sldId id="2718"/>
            <p14:sldId id="2719"/>
            <p14:sldId id="2720"/>
            <p14:sldId id="2721"/>
            <p14:sldId id="2722"/>
            <p14:sldId id="2723"/>
            <p14:sldId id="3074"/>
            <p14:sldId id="2725"/>
            <p14:sldId id="2733"/>
            <p14:sldId id="2726"/>
            <p14:sldId id="2727"/>
            <p14:sldId id="2729"/>
            <p14:sldId id="2730"/>
            <p14:sldId id="2731"/>
            <p14:sldId id="2732"/>
            <p14:sldId id="3076"/>
            <p14:sldId id="2736"/>
            <p14:sldId id="2738"/>
            <p14:sldId id="2739"/>
            <p14:sldId id="2709"/>
            <p14:sldId id="30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A39"/>
    <a:srgbClr val="385723"/>
    <a:srgbClr val="E24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9" autoAdjust="0"/>
    <p:restoredTop sz="84820" autoAdjust="0"/>
  </p:normalViewPr>
  <p:slideViewPr>
    <p:cSldViewPr snapToGrid="0" snapToObjects="1">
      <p:cViewPr varScale="1">
        <p:scale>
          <a:sx n="113" d="100"/>
          <a:sy n="113" d="100"/>
        </p:scale>
        <p:origin x="1572" y="96"/>
      </p:cViewPr>
      <p:guideLst>
        <p:guide orient="horz" pos="2160"/>
        <p:guide pos="2880"/>
      </p:guideLst>
    </p:cSldViewPr>
  </p:slideViewPr>
  <p:notesTextViewPr>
    <p:cViewPr>
      <p:scale>
        <a:sx n="100" d="100"/>
        <a:sy n="100" d="100"/>
      </p:scale>
      <p:origin x="0" y="0"/>
    </p:cViewPr>
  </p:notesTextViewPr>
  <p:sorterViewPr>
    <p:cViewPr>
      <p:scale>
        <a:sx n="64" d="100"/>
        <a:sy n="64" d="100"/>
      </p:scale>
      <p:origin x="0" y="-20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C9FCD5-1B17-F746-80B9-B9E5F5AC7CD6}" type="datetimeFigureOut">
              <a:rPr kumimoji="1" lang="zh-CN" altLang="en-US" smtClean="0"/>
              <a:t>2025/3/14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C04129-71B4-2A4B-A2C3-8C52102CCDD3}" type="slidenum">
              <a:rPr kumimoji="1" lang="zh-CN" altLang="en-US" smtClean="0"/>
              <a:t>‹#›</a:t>
            </a:fld>
            <a:endParaRPr kumimoji="1" lang="zh-CN" altLang="en-US"/>
          </a:p>
        </p:txBody>
      </p:sp>
    </p:spTree>
    <p:extLst>
      <p:ext uri="{BB962C8B-B14F-4D97-AF65-F5344CB8AC3E}">
        <p14:creationId xmlns:p14="http://schemas.microsoft.com/office/powerpoint/2010/main" val="31079555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a:br>
              <a:rPr lang="zh-CN" altLang="en-US" sz="2800" dirty="0">
                <a:effectLst/>
                <a:latin typeface="Times"/>
              </a:rPr>
            </a:br>
            <a:endParaRPr lang="zh-CN" altLang="en-US" sz="2800" dirty="0">
              <a:effectLst/>
              <a:latin typeface="Times"/>
            </a:endParaRPr>
          </a:p>
          <a:p>
            <a:r>
              <a:rPr lang="zh-CN" altLang="en-US" sz="2800" b="1" dirty="0">
                <a:solidFill>
                  <a:srgbClr val="211D1E"/>
                </a:solidFill>
                <a:effectLst/>
                <a:latin typeface="Times"/>
              </a:rPr>
              <a:t>★ 教学小技巧</a:t>
            </a:r>
          </a:p>
          <a:p>
            <a:r>
              <a:rPr lang="en-US" altLang="zh-CN" sz="2800" dirty="0">
                <a:solidFill>
                  <a:srgbClr val="211D1E"/>
                </a:solidFill>
                <a:effectLst/>
                <a:latin typeface="Times New Roman" panose="02020603050405020304" pitchFamily="18" charset="0"/>
              </a:rPr>
              <a:t>1. </a:t>
            </a:r>
            <a:r>
              <a:rPr lang="zh-CN" altLang="en-US" sz="2800" dirty="0">
                <a:solidFill>
                  <a:srgbClr val="211D1E"/>
                </a:solidFill>
                <a:effectLst/>
                <a:latin typeface="Times"/>
              </a:rPr>
              <a:t>上课前，先请全班同学站成一条直线，如果人数太多可在教室两边各站一行，然后老师开讲引起动机部分。</a:t>
            </a:r>
          </a:p>
          <a:p>
            <a:r>
              <a:rPr lang="en-US" altLang="zh-CN" sz="2800" dirty="0">
                <a:solidFill>
                  <a:srgbClr val="211D1E"/>
                </a:solidFill>
                <a:effectLst/>
                <a:latin typeface="Times New Roman" panose="02020603050405020304" pitchFamily="18" charset="0"/>
              </a:rPr>
              <a:t>2. </a:t>
            </a:r>
            <a:r>
              <a:rPr lang="zh-CN" altLang="en-US" sz="2800" dirty="0">
                <a:solidFill>
                  <a:srgbClr val="211D1E"/>
                </a:solidFill>
                <a:effectLst/>
                <a:latin typeface="Times"/>
              </a:rPr>
              <a:t>等讲到“如果你是小明，你会给表哥的祖先献花吗？”时，请选择献花的同学向左边迈出一大步，请选择不献花的同学向右边迈步。然后老师随机采访两排学生中的</a:t>
            </a:r>
            <a:r>
              <a:rPr lang="en-US" altLang="zh-CN" sz="2800" dirty="0">
                <a:solidFill>
                  <a:srgbClr val="211D1E"/>
                </a:solidFill>
                <a:effectLst/>
                <a:latin typeface="Times New Roman" panose="02020603050405020304" pitchFamily="18" charset="0"/>
              </a:rPr>
              <a:t>1-2</a:t>
            </a:r>
            <a:r>
              <a:rPr lang="zh-CN" altLang="en-US" sz="2800" dirty="0">
                <a:solidFill>
                  <a:srgbClr val="211D1E"/>
                </a:solidFill>
                <a:effectLst/>
                <a:latin typeface="Times"/>
              </a:rPr>
              <a:t>位，请他们分享原因。</a:t>
            </a:r>
          </a:p>
          <a:p>
            <a:r>
              <a:rPr lang="en-US" altLang="zh-CN" sz="2800" dirty="0">
                <a:solidFill>
                  <a:srgbClr val="211D1E"/>
                </a:solidFill>
                <a:effectLst/>
                <a:latin typeface="Times New Roman" panose="02020603050405020304" pitchFamily="18" charset="0"/>
              </a:rPr>
              <a:t>3. </a:t>
            </a:r>
            <a:r>
              <a:rPr lang="zh-CN" altLang="en-US" sz="2800" dirty="0">
                <a:solidFill>
                  <a:srgbClr val="211D1E"/>
                </a:solidFill>
                <a:effectLst/>
                <a:latin typeface="Times"/>
              </a:rPr>
              <a:t>请学生重新回到迈步前的位置，接着问：你相信“人是从猴子进化来的”这个说法吗？重复上述第二步。</a:t>
            </a:r>
          </a:p>
          <a:p>
            <a:r>
              <a:rPr lang="en-US" altLang="zh-CN" sz="2800" dirty="0">
                <a:solidFill>
                  <a:srgbClr val="211D1E"/>
                </a:solidFill>
                <a:effectLst/>
                <a:latin typeface="Times New Roman" panose="02020603050405020304" pitchFamily="18" charset="0"/>
              </a:rPr>
              <a:t>4. </a:t>
            </a:r>
            <a:r>
              <a:rPr lang="zh-CN" altLang="en-US" sz="2800" dirty="0">
                <a:solidFill>
                  <a:srgbClr val="211D1E"/>
                </a:solidFill>
                <a:effectLst/>
                <a:latin typeface="Times"/>
              </a:rPr>
              <a:t>老师采访完后，请学生回到各自的座位坐下。</a:t>
            </a:r>
          </a:p>
          <a:p>
            <a:pPr>
              <a:tabLst>
                <a:tab pos="1620520" algn="l"/>
              </a:tabLst>
            </a:pP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708576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solidFill>
                  <a:srgbClr val="211D1E"/>
                </a:solidFill>
                <a:effectLst/>
                <a:latin typeface="Times"/>
              </a:rPr>
              <a:t>我们来读读霍布林的研究结论：“那个画了一系列由矮到高、毛发从多到少的原始人队列，曾经一度被广传，现在看来是假的。”（出处：</a:t>
            </a:r>
            <a:r>
              <a:rPr lang="en" altLang="zh-CN" sz="2800" dirty="0" err="1">
                <a:solidFill>
                  <a:srgbClr val="211D1E"/>
                </a:solidFill>
                <a:effectLst/>
                <a:latin typeface="Times New Roman" panose="02020603050405020304" pitchFamily="18" charset="0"/>
              </a:rPr>
              <a:t>Hublin</a:t>
            </a:r>
            <a:r>
              <a:rPr lang="en" altLang="zh-CN" sz="2800" dirty="0">
                <a:solidFill>
                  <a:srgbClr val="211D1E"/>
                </a:solidFill>
                <a:effectLst/>
                <a:latin typeface="Times New Roman" panose="02020603050405020304" pitchFamily="18" charset="0"/>
              </a:rPr>
              <a:t>, J.J. Nature 403, 27 January 2000, Pg. 363</a:t>
            </a:r>
            <a:r>
              <a:rPr lang="zh-CN" altLang="en" sz="2800" dirty="0">
                <a:solidFill>
                  <a:srgbClr val="211D1E"/>
                </a:solidFill>
                <a:effectLst/>
                <a:latin typeface="Times"/>
              </a:rPr>
              <a:t>）</a:t>
            </a:r>
            <a:r>
              <a:rPr lang="zh-CN" altLang="en-US" sz="2800" dirty="0">
                <a:solidFill>
                  <a:srgbClr val="211D1E"/>
                </a:solidFill>
                <a:effectLst/>
                <a:latin typeface="Times"/>
              </a:rPr>
              <a:t>霍布林的研究结果表明“猿进化为人”的说法并不是科学事实，而是一个虚构的故事。</a:t>
            </a:r>
          </a:p>
          <a:p>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10</a:t>
            </a:fld>
            <a:endParaRPr kumimoji="1" lang="zh-CN" altLang="en-US"/>
          </a:p>
        </p:txBody>
      </p:sp>
    </p:spTree>
    <p:extLst>
      <p:ext uri="{BB962C8B-B14F-4D97-AF65-F5344CB8AC3E}">
        <p14:creationId xmlns:p14="http://schemas.microsoft.com/office/powerpoint/2010/main" val="322523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但说到这，问题又来了：既然科学已经证明这个猿人队列是假的，为什么仍然有那么多人相信人是由猿猴进化来的呢？为什么课本仍旧在教导说人是猿猴变来的呢？问题到底出在哪里呢？（邀请</a:t>
            </a:r>
            <a:r>
              <a:rPr lang="en-US" altLang="zh-CN" b="1" dirty="0">
                <a:solidFill>
                  <a:srgbClr val="211D1E"/>
                </a:solidFill>
                <a:effectLst/>
                <a:latin typeface="Times New Roman" panose="02020603050405020304" pitchFamily="18" charset="0"/>
              </a:rPr>
              <a:t>1</a:t>
            </a:r>
            <a:r>
              <a:rPr lang="zh-CN" altLang="en-US" dirty="0">
                <a:solidFill>
                  <a:srgbClr val="211D1E"/>
                </a:solidFill>
                <a:effectLst/>
                <a:latin typeface="Times"/>
              </a:rPr>
              <a:t>位学生回答）</a:t>
            </a:r>
          </a:p>
          <a:p>
            <a:pPr algn="just"/>
            <a:r>
              <a:rPr lang="zh-CN" altLang="en-US" dirty="0">
                <a:solidFill>
                  <a:srgbClr val="211D1E"/>
                </a:solidFill>
                <a:effectLst/>
                <a:latin typeface="Times"/>
              </a:rPr>
              <a:t>这有多方面的原因，但其中一个很显著的原因是：（</a:t>
            </a:r>
            <a:r>
              <a:rPr lang="en-US" altLang="zh-CN" dirty="0">
                <a:solidFill>
                  <a:srgbClr val="211D1E"/>
                </a:solidFill>
                <a:effectLst/>
                <a:latin typeface="Times"/>
              </a:rPr>
              <a:t>P</a:t>
            </a:r>
            <a:r>
              <a:rPr lang="zh-CN" altLang="en-US" dirty="0">
                <a:solidFill>
                  <a:srgbClr val="211D1E"/>
                </a:solidFill>
                <a:effectLst/>
                <a:latin typeface="Times"/>
              </a:rPr>
              <a:t> 击）绝大多数人没有自己动脑来独立思考，而只是被动地接受了一些打着科学名义的结论。因为绝大多数人都没有认真考察证据，而只是被动地接受了有误导性的结论，所以许多人都被误导了。</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11</a:t>
            </a:fld>
            <a:endParaRPr kumimoji="1" lang="zh-CN" altLang="en-US"/>
          </a:p>
        </p:txBody>
      </p:sp>
    </p:spTree>
    <p:extLst>
      <p:ext uri="{BB962C8B-B14F-4D97-AF65-F5344CB8AC3E}">
        <p14:creationId xmlns:p14="http://schemas.microsoft.com/office/powerpoint/2010/main" val="228495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若仔细研究证据，人们都会发现“猴子进化为人”的说法是没有事实依据作为支持的，它纯粹是一个虚构的故事。</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12</a:t>
            </a:fld>
            <a:endParaRPr kumimoji="1" lang="zh-CN" altLang="en-US"/>
          </a:p>
        </p:txBody>
      </p:sp>
    </p:spTree>
    <p:extLst>
      <p:ext uri="{BB962C8B-B14F-4D97-AF65-F5344CB8AC3E}">
        <p14:creationId xmlns:p14="http://schemas.microsoft.com/office/powerpoint/2010/main" val="319814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接下来，请观看视频：手把手教你识破“猿人”的谎言。在视频中，你将会看到小王叔叔一共教了小明</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个招数。等看完视频后，就轮到你来使用这</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招破除猿人的谎言了。究竟是哪三招呢？请你一边听，一边把它们记下来。</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dirty="0">
              <a:solidFill>
                <a:srgbClr val="211D1E"/>
              </a:solidFill>
              <a:effectLst/>
              <a:latin typeface="Times"/>
            </a:endParaRP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13</a:t>
            </a:fld>
            <a:endParaRPr kumimoji="1" lang="zh-CN" altLang="en-US"/>
          </a:p>
        </p:txBody>
      </p:sp>
    </p:spTree>
    <p:extLst>
      <p:ext uri="{BB962C8B-B14F-4D97-AF65-F5344CB8AC3E}">
        <p14:creationId xmlns:p14="http://schemas.microsoft.com/office/powerpoint/2010/main" val="2258731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击）观看视频：手把手教你识破“猿人”的谎言</a:t>
            </a: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 看完视频后，老师带领学生讨论。</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14</a:t>
            </a:fld>
            <a:endParaRPr kumimoji="1" lang="zh-CN" altLang="en-US"/>
          </a:p>
        </p:txBody>
      </p:sp>
    </p:spTree>
    <p:extLst>
      <p:ext uri="{BB962C8B-B14F-4D97-AF65-F5344CB8AC3E}">
        <p14:creationId xmlns:p14="http://schemas.microsoft.com/office/powerpoint/2010/main" val="3773076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用一个字代表你对小王叔的感受。帅、酷、闷、呆、新、立、精、耶、博、合、感、勇（老师邀请</a:t>
            </a:r>
            <a:r>
              <a:rPr lang="en-US" altLang="zh-CN" b="1" dirty="0">
                <a:solidFill>
                  <a:srgbClr val="211D1E"/>
                </a:solidFill>
                <a:effectLst/>
                <a:latin typeface="Times New Roman" panose="02020603050405020304" pitchFamily="18" charset="0"/>
              </a:rPr>
              <a:t>1</a:t>
            </a:r>
            <a:r>
              <a:rPr lang="en-US" altLang="zh-CN" dirty="0">
                <a:solidFill>
                  <a:srgbClr val="211D1E"/>
                </a:solidFill>
                <a:effectLst/>
                <a:latin typeface="Times New Roman" panose="02020603050405020304" pitchFamily="18" charset="0"/>
              </a:rPr>
              <a:t>-</a:t>
            </a:r>
            <a:r>
              <a:rPr lang="en-US" altLang="zh-CN" b="1" dirty="0">
                <a:solidFill>
                  <a:srgbClr val="211D1E"/>
                </a:solidFill>
                <a:effectLst/>
                <a:latin typeface="Times New Roman" panose="02020603050405020304" pitchFamily="18" charset="0"/>
              </a:rPr>
              <a:t>2</a:t>
            </a:r>
            <a:r>
              <a:rPr lang="zh-CN" altLang="en-US" dirty="0">
                <a:solidFill>
                  <a:srgbClr val="211D1E"/>
                </a:solidFill>
                <a:effectLst/>
                <a:latin typeface="Times"/>
              </a:rPr>
              <a:t>位学生回答）</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15</a:t>
            </a:fld>
            <a:endParaRPr kumimoji="1" lang="zh-CN" altLang="en-US"/>
          </a:p>
        </p:txBody>
      </p:sp>
    </p:spTree>
    <p:extLst>
      <p:ext uri="{BB962C8B-B14F-4D97-AF65-F5344CB8AC3E}">
        <p14:creationId xmlns:p14="http://schemas.microsoft.com/office/powerpoint/2010/main" val="2958018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这个视频让你印象最深刻的点是什么？（老师邀请</a:t>
            </a:r>
            <a:r>
              <a:rPr lang="en-US" altLang="zh-CN" b="1" dirty="0">
                <a:solidFill>
                  <a:srgbClr val="211D1E"/>
                </a:solidFill>
                <a:effectLst/>
                <a:latin typeface="Times New Roman" panose="02020603050405020304" pitchFamily="18" charset="0"/>
              </a:rPr>
              <a:t>3</a:t>
            </a:r>
            <a:r>
              <a:rPr lang="zh-CN" altLang="en-US" dirty="0">
                <a:solidFill>
                  <a:srgbClr val="211D1E"/>
                </a:solidFill>
                <a:effectLst/>
                <a:latin typeface="Times"/>
              </a:rPr>
              <a:t>位学生回答，每个人不能重复）</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16</a:t>
            </a:fld>
            <a:endParaRPr kumimoji="1" lang="zh-CN" altLang="en-US"/>
          </a:p>
        </p:txBody>
      </p:sp>
    </p:spTree>
    <p:extLst>
      <p:ext uri="{BB962C8B-B14F-4D97-AF65-F5344CB8AC3E}">
        <p14:creationId xmlns:p14="http://schemas.microsoft.com/office/powerpoint/2010/main" val="883657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听完小王叔对元谋人的分析后，你对元谋人有了什么新的认识？</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17</a:t>
            </a:fld>
            <a:endParaRPr kumimoji="1" lang="zh-CN" altLang="en-US"/>
          </a:p>
        </p:txBody>
      </p:sp>
    </p:spTree>
    <p:extLst>
      <p:ext uri="{BB962C8B-B14F-4D97-AF65-F5344CB8AC3E}">
        <p14:creationId xmlns:p14="http://schemas.microsoft.com/office/powerpoint/2010/main" val="1676626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小王叔给了小明哪三招？（老师等学生回答后，再公布答案）</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击）第一招：分清观点和事实。</a:t>
            </a:r>
          </a:p>
          <a:p>
            <a:pPr algn="just"/>
            <a:r>
              <a:rPr lang="zh-CN" altLang="en-US" dirty="0">
                <a:solidFill>
                  <a:srgbClr val="211D1E"/>
                </a:solidFill>
                <a:effectLst/>
                <a:latin typeface="Times"/>
              </a:rPr>
              <a:t>第二招：寻找客观证据。</a:t>
            </a:r>
          </a:p>
          <a:p>
            <a:pPr algn="just"/>
            <a:r>
              <a:rPr lang="zh-CN" altLang="en-US" dirty="0">
                <a:solidFill>
                  <a:srgbClr val="211D1E"/>
                </a:solidFill>
                <a:effectLst/>
                <a:latin typeface="Times"/>
              </a:rPr>
              <a:t>第三招：考察客观证据。</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18</a:t>
            </a:fld>
            <a:endParaRPr kumimoji="1" lang="zh-CN" altLang="en-US"/>
          </a:p>
        </p:txBody>
      </p:sp>
    </p:spTree>
    <p:extLst>
      <p:ext uri="{BB962C8B-B14F-4D97-AF65-F5344CB8AC3E}">
        <p14:creationId xmlns:p14="http://schemas.microsoft.com/office/powerpoint/2010/main" val="302834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实操训练一：两两合作</a:t>
            </a:r>
          </a:p>
          <a:p>
            <a:pPr algn="just"/>
            <a:r>
              <a:rPr lang="zh-CN" altLang="en-US" dirty="0">
                <a:solidFill>
                  <a:srgbClr val="211D1E"/>
                </a:solidFill>
                <a:effectLst/>
                <a:latin typeface="Times"/>
              </a:rPr>
              <a:t>接下里，请和你的同桌合作，按照小王叔教授的三招来检验北京人是否是猿人。</a:t>
            </a:r>
          </a:p>
          <a:p>
            <a:pPr algn="just"/>
            <a:r>
              <a:rPr lang="zh-CN" altLang="en-US" dirty="0">
                <a:solidFill>
                  <a:srgbClr val="211D1E"/>
                </a:solidFill>
                <a:effectLst/>
                <a:latin typeface="Times"/>
              </a:rPr>
              <a:t>一、请和你的同桌共同完成以下习题。</a:t>
            </a:r>
            <a:endParaRPr lang="en-US" altLang="zh-CN" dirty="0">
              <a:solidFill>
                <a:srgbClr val="211D1E"/>
              </a:solidFill>
              <a:effectLst/>
              <a:latin typeface="Times"/>
            </a:endParaRPr>
          </a:p>
          <a:p>
            <a:pPr algn="just"/>
            <a:r>
              <a:rPr lang="zh-CN" altLang="en-US" b="1" dirty="0">
                <a:solidFill>
                  <a:srgbClr val="211D1E"/>
                </a:solidFill>
                <a:effectLst/>
                <a:latin typeface="Times"/>
              </a:rPr>
              <a:t>★ 教学小技巧</a:t>
            </a:r>
          </a:p>
          <a:p>
            <a:r>
              <a:rPr lang="zh-CN" altLang="en-US" dirty="0">
                <a:solidFill>
                  <a:srgbClr val="211D1E"/>
                </a:solidFill>
                <a:effectLst/>
                <a:latin typeface="Times"/>
              </a:rPr>
              <a:t>老师限定</a:t>
            </a:r>
            <a:r>
              <a:rPr lang="en-US" altLang="zh-CN" dirty="0">
                <a:solidFill>
                  <a:srgbClr val="211D1E"/>
                </a:solidFill>
                <a:effectLst/>
                <a:latin typeface="Times New Roman" panose="02020603050405020304" pitchFamily="18" charset="0"/>
              </a:rPr>
              <a:t>6</a:t>
            </a:r>
            <a:r>
              <a:rPr lang="zh-CN" altLang="en-US" dirty="0">
                <a:solidFill>
                  <a:srgbClr val="211D1E"/>
                </a:solidFill>
                <a:effectLst/>
                <a:latin typeface="Times"/>
              </a:rPr>
              <a:t>分钟的时间，前</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分钟让每个学生独立阅读和思考。后</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分钟，让学生两两讨论共同完成学习单。在这个过程中，老师要不断发现并称赞合作默契的小组。</a:t>
            </a:r>
            <a:r>
              <a:rPr lang="en-US" altLang="zh-CN" dirty="0">
                <a:solidFill>
                  <a:srgbClr val="211D1E"/>
                </a:solidFill>
                <a:effectLst/>
                <a:latin typeface="Times New Roman" panose="02020603050405020304" pitchFamily="18" charset="0"/>
              </a:rPr>
              <a:t>6</a:t>
            </a:r>
            <a:r>
              <a:rPr lang="zh-CN" altLang="en-US" dirty="0">
                <a:solidFill>
                  <a:srgbClr val="211D1E"/>
                </a:solidFill>
                <a:effectLst/>
                <a:latin typeface="Times"/>
              </a:rPr>
              <a:t>分钟后，老师请不同小组给出自己的答案。</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19</a:t>
            </a:fld>
            <a:endParaRPr kumimoji="1" lang="zh-CN" altLang="en-US"/>
          </a:p>
        </p:txBody>
      </p:sp>
    </p:spTree>
    <p:extLst>
      <p:ext uri="{BB962C8B-B14F-4D97-AF65-F5344CB8AC3E}">
        <p14:creationId xmlns:p14="http://schemas.microsoft.com/office/powerpoint/2010/main" val="398634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b="1" dirty="0">
                <a:solidFill>
                  <a:srgbClr val="211D1E"/>
                </a:solidFill>
                <a:effectLst/>
                <a:latin typeface="Helvetica" pitchFamily="2" charset="0"/>
              </a:rPr>
              <a:t>引起动机</a:t>
            </a:r>
          </a:p>
          <a:p>
            <a:pPr algn="just"/>
            <a:r>
              <a:rPr lang="zh-CN" altLang="en-US" dirty="0">
                <a:solidFill>
                  <a:srgbClr val="211D1E"/>
                </a:solidFill>
                <a:effectLst/>
                <a:latin typeface="Times"/>
              </a:rPr>
              <a:t>小明趁着清明节放假去表哥家玩，正好赶上表哥去扫墓。小明知道作为基督徒，他不可以跪拜祖先，但出于尊敬，可以修整一下祖先的坟墓或在他们墓前放束鲜花等。为了表示对表哥祖先的纪念，小明准备好了鲜花，就和表哥去了墓地。</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a:t>
            </a:fld>
            <a:endParaRPr kumimoji="1" lang="zh-CN" altLang="en-US"/>
          </a:p>
        </p:txBody>
      </p:sp>
    </p:spTree>
    <p:extLst>
      <p:ext uri="{BB962C8B-B14F-4D97-AF65-F5344CB8AC3E}">
        <p14:creationId xmlns:p14="http://schemas.microsoft.com/office/powerpoint/2010/main" val="233481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第一招：分清观点和事实。</a:t>
            </a:r>
          </a:p>
          <a:p>
            <a:pPr algn="just"/>
            <a:r>
              <a:rPr lang="zh-CN" altLang="en-US" dirty="0">
                <a:solidFill>
                  <a:srgbClr val="211D1E"/>
                </a:solidFill>
                <a:effectLst/>
                <a:latin typeface="Times"/>
              </a:rPr>
              <a:t>（</a:t>
            </a:r>
            <a:r>
              <a:rPr lang="en-US" altLang="zh-CN" dirty="0">
                <a:solidFill>
                  <a:srgbClr val="211D1E"/>
                </a:solidFill>
                <a:effectLst/>
                <a:latin typeface="Times New Roman" panose="02020603050405020304" pitchFamily="18" charset="0"/>
              </a:rPr>
              <a:t>1</a:t>
            </a:r>
            <a:r>
              <a:rPr lang="zh-CN" altLang="en-US" dirty="0">
                <a:solidFill>
                  <a:srgbClr val="211D1E"/>
                </a:solidFill>
                <a:effectLst/>
                <a:latin typeface="Times"/>
              </a:rPr>
              <a:t>）“北京人是猿人”只是一个猜测性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观点 </a:t>
            </a:r>
            <a:r>
              <a:rPr lang="zh-CN" altLang="en-US" dirty="0">
                <a:solidFill>
                  <a:srgbClr val="211D1E"/>
                </a:solidFill>
                <a:effectLst/>
                <a:latin typeface="Times"/>
              </a:rPr>
              <a:t>，不是科学（</a:t>
            </a:r>
            <a:r>
              <a:rPr lang="en-US" altLang="zh-CN" dirty="0">
                <a:solidFill>
                  <a:srgbClr val="211D1E"/>
                </a:solidFill>
                <a:effectLst/>
                <a:latin typeface="Times"/>
              </a:rPr>
              <a:t>P</a:t>
            </a:r>
            <a:r>
              <a:rPr lang="zh-CN" altLang="en-US" dirty="0">
                <a:solidFill>
                  <a:srgbClr val="211D1E"/>
                </a:solidFill>
                <a:effectLst/>
                <a:latin typeface="Times"/>
              </a:rPr>
              <a:t> 击） </a:t>
            </a:r>
            <a:r>
              <a:rPr lang="zh-CN" altLang="en-US" u="sng" dirty="0">
                <a:solidFill>
                  <a:srgbClr val="211D1E"/>
                </a:solidFill>
                <a:effectLst/>
                <a:latin typeface="Times"/>
              </a:rPr>
              <a:t>事实</a:t>
            </a:r>
            <a:r>
              <a:rPr lang="zh-CN" altLang="en-US" dirty="0">
                <a:solidFill>
                  <a:srgbClr val="211D1E"/>
                </a:solidFill>
                <a:effectLst/>
                <a:latin typeface="Times"/>
              </a:rPr>
              <a:t>。猜测是否成立，还要看是否有客观（</a:t>
            </a:r>
            <a:r>
              <a:rPr lang="en-US" altLang="zh-CN" dirty="0">
                <a:solidFill>
                  <a:srgbClr val="211D1E"/>
                </a:solidFill>
                <a:effectLst/>
                <a:latin typeface="Times"/>
              </a:rPr>
              <a:t>P</a:t>
            </a:r>
            <a:r>
              <a:rPr lang="zh-CN" altLang="en-US" dirty="0">
                <a:solidFill>
                  <a:srgbClr val="211D1E"/>
                </a:solidFill>
                <a:effectLst/>
                <a:latin typeface="Times"/>
              </a:rPr>
              <a:t> 击） </a:t>
            </a:r>
            <a:r>
              <a:rPr lang="zh-CN" altLang="en-US" u="sng" dirty="0">
                <a:solidFill>
                  <a:srgbClr val="211D1E"/>
                </a:solidFill>
                <a:effectLst/>
                <a:latin typeface="Times"/>
              </a:rPr>
              <a:t>证据 </a:t>
            </a:r>
            <a:r>
              <a:rPr lang="zh-CN" altLang="en-US" dirty="0">
                <a:solidFill>
                  <a:srgbClr val="211D1E"/>
                </a:solidFill>
                <a:effectLst/>
                <a:latin typeface="Times"/>
              </a:rPr>
              <a:t>的支持。</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20</a:t>
            </a:fld>
            <a:endParaRPr kumimoji="1" lang="zh-CN" altLang="en-US"/>
          </a:p>
        </p:txBody>
      </p:sp>
    </p:spTree>
    <p:extLst>
      <p:ext uri="{BB962C8B-B14F-4D97-AF65-F5344CB8AC3E}">
        <p14:creationId xmlns:p14="http://schemas.microsoft.com/office/powerpoint/2010/main" val="2986765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第二招：寻找客观证据。</a:t>
            </a:r>
          </a:p>
          <a:p>
            <a:pPr algn="just"/>
            <a:r>
              <a:rPr lang="zh-CN" altLang="en-US" dirty="0">
                <a:solidFill>
                  <a:srgbClr val="211D1E"/>
                </a:solidFill>
                <a:effectLst/>
                <a:latin typeface="Times"/>
              </a:rPr>
              <a:t>（</a:t>
            </a:r>
            <a:r>
              <a:rPr lang="en-US" altLang="zh-CN" dirty="0">
                <a:solidFill>
                  <a:srgbClr val="211D1E"/>
                </a:solidFill>
                <a:effectLst/>
                <a:latin typeface="Times New Roman" panose="02020603050405020304" pitchFamily="18" charset="0"/>
              </a:rPr>
              <a:t>2</a:t>
            </a:r>
            <a:r>
              <a:rPr lang="zh-CN" altLang="en-US" dirty="0">
                <a:solidFill>
                  <a:srgbClr val="211D1E"/>
                </a:solidFill>
                <a:effectLst/>
                <a:latin typeface="Times"/>
              </a:rPr>
              <a:t>）关于北京人的客观证据有（</a:t>
            </a:r>
            <a:r>
              <a:rPr lang="en-US" altLang="zh-CN" dirty="0">
                <a:solidFill>
                  <a:srgbClr val="211D1E"/>
                </a:solidFill>
                <a:effectLst/>
                <a:latin typeface="Times"/>
              </a:rPr>
              <a:t>P</a:t>
            </a:r>
            <a:r>
              <a:rPr lang="zh-CN" altLang="en-US" dirty="0">
                <a:solidFill>
                  <a:srgbClr val="211D1E"/>
                </a:solidFill>
                <a:effectLst/>
                <a:latin typeface="Times"/>
              </a:rPr>
              <a:t> 击） </a:t>
            </a:r>
            <a:r>
              <a:rPr lang="en" altLang="zh-CN" u="sng" dirty="0">
                <a:solidFill>
                  <a:srgbClr val="211D1E"/>
                </a:solidFill>
                <a:effectLst/>
                <a:latin typeface="Times New Roman" panose="02020603050405020304" pitchFamily="18" charset="0"/>
              </a:rPr>
              <a:t>BDF </a:t>
            </a:r>
            <a:endParaRPr lang="en" altLang="zh-CN" dirty="0">
              <a:solidFill>
                <a:srgbClr val="211D1E"/>
              </a:solidFill>
              <a:effectLst/>
              <a:latin typeface="Times"/>
            </a:endParaRPr>
          </a:p>
          <a:p>
            <a:pPr algn="just"/>
            <a:r>
              <a:rPr lang="en" altLang="zh-CN" dirty="0">
                <a:solidFill>
                  <a:srgbClr val="211D1E"/>
                </a:solidFill>
                <a:effectLst/>
                <a:latin typeface="Times New Roman" panose="02020603050405020304" pitchFamily="18" charset="0"/>
              </a:rPr>
              <a:t>A. </a:t>
            </a:r>
            <a:r>
              <a:rPr lang="zh-CN" altLang="en-US" dirty="0">
                <a:solidFill>
                  <a:srgbClr val="211D1E"/>
                </a:solidFill>
                <a:effectLst/>
                <a:latin typeface="Times"/>
              </a:rPr>
              <a:t>课本说北京人是早期猿人向现代人类演进的证据</a:t>
            </a:r>
          </a:p>
          <a:p>
            <a:pPr algn="just"/>
            <a:r>
              <a:rPr lang="en" altLang="zh-CN" dirty="0">
                <a:solidFill>
                  <a:srgbClr val="211D1E"/>
                </a:solidFill>
                <a:effectLst/>
                <a:latin typeface="Times New Roman" panose="02020603050405020304" pitchFamily="18" charset="0"/>
              </a:rPr>
              <a:t>B. </a:t>
            </a:r>
            <a:r>
              <a:rPr lang="zh-CN" altLang="en-US" dirty="0">
                <a:solidFill>
                  <a:srgbClr val="211D1E"/>
                </a:solidFill>
                <a:effectLst/>
                <a:latin typeface="Times"/>
              </a:rPr>
              <a:t>北京人遗址中发现了灰烬、烧石和烧骨</a:t>
            </a:r>
          </a:p>
          <a:p>
            <a:pPr algn="just"/>
            <a:r>
              <a:rPr lang="en" altLang="zh-CN" dirty="0">
                <a:solidFill>
                  <a:srgbClr val="211D1E"/>
                </a:solidFill>
                <a:effectLst/>
                <a:latin typeface="Times New Roman" panose="02020603050405020304" pitchFamily="18" charset="0"/>
              </a:rPr>
              <a:t>C. </a:t>
            </a:r>
            <a:r>
              <a:rPr lang="zh-CN" altLang="en-US" dirty="0">
                <a:solidFill>
                  <a:srgbClr val="211D1E"/>
                </a:solidFill>
                <a:effectLst/>
                <a:latin typeface="Times"/>
              </a:rPr>
              <a:t>学者裴文中认为根据头盖骨化石来看，北京人是猿人</a:t>
            </a:r>
          </a:p>
          <a:p>
            <a:pPr algn="just"/>
            <a:r>
              <a:rPr lang="en" altLang="zh-CN" dirty="0">
                <a:solidFill>
                  <a:srgbClr val="211D1E"/>
                </a:solidFill>
                <a:effectLst/>
                <a:latin typeface="Times New Roman" panose="02020603050405020304" pitchFamily="18" charset="0"/>
              </a:rPr>
              <a:t>D. </a:t>
            </a:r>
            <a:r>
              <a:rPr lang="zh-CN" altLang="en-US" dirty="0">
                <a:solidFill>
                  <a:srgbClr val="211D1E"/>
                </a:solidFill>
                <a:effectLst/>
                <a:latin typeface="Times"/>
              </a:rPr>
              <a:t>北京人遗址共出土四十多个个体的直立人化石，以及近十万件石器</a:t>
            </a:r>
          </a:p>
          <a:p>
            <a:pPr algn="just"/>
            <a:r>
              <a:rPr lang="en" altLang="zh-CN" dirty="0">
                <a:solidFill>
                  <a:srgbClr val="211D1E"/>
                </a:solidFill>
                <a:effectLst/>
                <a:latin typeface="Times New Roman" panose="02020603050405020304" pitchFamily="18" charset="0"/>
              </a:rPr>
              <a:t>E. </a:t>
            </a:r>
            <a:r>
              <a:rPr lang="zh-CN" altLang="en-US" dirty="0">
                <a:solidFill>
                  <a:srgbClr val="211D1E"/>
                </a:solidFill>
                <a:effectLst/>
                <a:latin typeface="Times"/>
              </a:rPr>
              <a:t>在各大博物馆中，北京人被复原成半人半猿的样子供人观摩</a:t>
            </a:r>
          </a:p>
          <a:p>
            <a:pPr algn="just"/>
            <a:r>
              <a:rPr lang="en" altLang="zh-CN" dirty="0">
                <a:solidFill>
                  <a:srgbClr val="211D1E"/>
                </a:solidFill>
                <a:effectLst/>
                <a:latin typeface="Times New Roman" panose="02020603050405020304" pitchFamily="18" charset="0"/>
              </a:rPr>
              <a:t>F. </a:t>
            </a:r>
            <a:r>
              <a:rPr lang="zh-CN" altLang="en-US" dirty="0">
                <a:solidFill>
                  <a:srgbClr val="211D1E"/>
                </a:solidFill>
                <a:effectLst/>
                <a:latin typeface="Times"/>
              </a:rPr>
              <a:t>北京人用石块、兽骨和鹿角等制作各类工具，例如尖状器、刮削器、石锤等</a:t>
            </a:r>
          </a:p>
          <a:p>
            <a:pPr algn="just"/>
            <a:r>
              <a:rPr lang="zh-CN" altLang="en-US" dirty="0">
                <a:solidFill>
                  <a:srgbClr val="211D1E"/>
                </a:solidFill>
                <a:effectLst/>
                <a:latin typeface="Times"/>
              </a:rPr>
              <a:t>答案解析：“课本说、某某专家、某某考古学家说”不能</a:t>
            </a:r>
            <a:r>
              <a:rPr lang="en-US" altLang="zh-CN" dirty="0">
                <a:solidFill>
                  <a:srgbClr val="211D1E"/>
                </a:solidFill>
                <a:effectLst/>
                <a:latin typeface="Helvetica" pitchFamily="2" charset="0"/>
              </a:rPr>
              <a:t>44</a:t>
            </a:r>
            <a:r>
              <a:rPr lang="zh-CN" altLang="en-US" dirty="0">
                <a:solidFill>
                  <a:srgbClr val="211D1E"/>
                </a:solidFill>
                <a:effectLst/>
                <a:latin typeface="Times"/>
              </a:rPr>
              <a:t>算作客观的证据，博物馆的复原模型或模拟图也不是</a:t>
            </a:r>
            <a:r>
              <a:rPr lang="en-US" altLang="zh-CN" dirty="0">
                <a:solidFill>
                  <a:srgbClr val="211D1E"/>
                </a:solidFill>
                <a:effectLst/>
                <a:latin typeface="Helvetica" pitchFamily="2" charset="0"/>
              </a:rPr>
              <a:t>44</a:t>
            </a:r>
            <a:r>
              <a:rPr lang="zh-CN" altLang="en-US" dirty="0">
                <a:solidFill>
                  <a:srgbClr val="211D1E"/>
                </a:solidFill>
                <a:effectLst/>
                <a:latin typeface="Times"/>
              </a:rPr>
              <a:t>客观证据，实际出土的考古遗迹才是客观证据。只有</a:t>
            </a:r>
            <a:r>
              <a:rPr lang="en" altLang="zh-CN" dirty="0">
                <a:solidFill>
                  <a:srgbClr val="211D1E"/>
                </a:solidFill>
                <a:effectLst/>
                <a:latin typeface="Times New Roman" panose="02020603050405020304" pitchFamily="18" charset="0"/>
              </a:rPr>
              <a:t>BDF</a:t>
            </a:r>
            <a:r>
              <a:rPr lang="zh-CN" altLang="en-US" dirty="0">
                <a:solidFill>
                  <a:srgbClr val="211D1E"/>
                </a:solidFill>
                <a:effectLst/>
                <a:latin typeface="Times"/>
              </a:rPr>
              <a:t>才是客观证据。</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21</a:t>
            </a:fld>
            <a:endParaRPr kumimoji="1" lang="zh-CN" altLang="en-US"/>
          </a:p>
        </p:txBody>
      </p:sp>
    </p:spTree>
    <p:extLst>
      <p:ext uri="{BB962C8B-B14F-4D97-AF65-F5344CB8AC3E}">
        <p14:creationId xmlns:p14="http://schemas.microsoft.com/office/powerpoint/2010/main" val="2103482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第三招：考察客观证据。</a:t>
            </a:r>
          </a:p>
          <a:p>
            <a:r>
              <a:rPr kumimoji="1" lang="zh-CN" altLang="en-US" dirty="0"/>
              <a:t>（见上表）</a:t>
            </a:r>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22</a:t>
            </a:fld>
            <a:endParaRPr kumimoji="1" lang="zh-CN" altLang="en-US"/>
          </a:p>
        </p:txBody>
      </p:sp>
    </p:spTree>
    <p:extLst>
      <p:ext uri="{BB962C8B-B14F-4D97-AF65-F5344CB8AC3E}">
        <p14:creationId xmlns:p14="http://schemas.microsoft.com/office/powerpoint/2010/main" val="2113081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a:t>
            </a:r>
            <a:r>
              <a:rPr lang="en-US" altLang="zh-CN" dirty="0">
                <a:solidFill>
                  <a:srgbClr val="211D1E"/>
                </a:solidFill>
                <a:effectLst/>
                <a:latin typeface="Times New Roman" panose="02020603050405020304" pitchFamily="18" charset="0"/>
              </a:rPr>
              <a:t>4</a:t>
            </a:r>
            <a:r>
              <a:rPr lang="zh-CN" altLang="en-US" dirty="0">
                <a:solidFill>
                  <a:srgbClr val="211D1E"/>
                </a:solidFill>
                <a:effectLst/>
                <a:latin typeface="Times"/>
              </a:rPr>
              <a:t>）得出结论：实际出土的考古证据表明北京人是（</a:t>
            </a:r>
            <a:r>
              <a:rPr lang="en-US" altLang="zh-CN" dirty="0">
                <a:solidFill>
                  <a:srgbClr val="211D1E"/>
                </a:solidFill>
                <a:effectLst/>
                <a:latin typeface="Times"/>
              </a:rPr>
              <a:t>P</a:t>
            </a:r>
            <a:r>
              <a:rPr lang="zh-CN" altLang="en-US" dirty="0">
                <a:solidFill>
                  <a:srgbClr val="211D1E"/>
                </a:solidFill>
                <a:effectLst/>
                <a:latin typeface="Times"/>
              </a:rPr>
              <a:t> 击） </a:t>
            </a:r>
            <a:r>
              <a:rPr lang="zh-CN" altLang="en-US" u="sng" dirty="0">
                <a:solidFill>
                  <a:srgbClr val="211D1E"/>
                </a:solidFill>
                <a:effectLst/>
                <a:latin typeface="Times"/>
              </a:rPr>
              <a:t>人 </a:t>
            </a:r>
            <a:r>
              <a:rPr lang="zh-CN" altLang="en-US" dirty="0">
                <a:solidFill>
                  <a:srgbClr val="211D1E"/>
                </a:solidFill>
                <a:effectLst/>
                <a:latin typeface="Times"/>
              </a:rPr>
              <a:t>。课本的结论是（</a:t>
            </a:r>
            <a:r>
              <a:rPr lang="en-US" altLang="zh-CN" dirty="0">
                <a:solidFill>
                  <a:srgbClr val="211D1E"/>
                </a:solidFill>
                <a:effectLst/>
                <a:latin typeface="Times"/>
              </a:rPr>
              <a:t>P</a:t>
            </a:r>
            <a:r>
              <a:rPr lang="zh-CN" altLang="en-US" dirty="0">
                <a:solidFill>
                  <a:srgbClr val="211D1E"/>
                </a:solidFill>
                <a:effectLst/>
                <a:latin typeface="Times"/>
              </a:rPr>
              <a:t> 击） </a:t>
            </a:r>
            <a:r>
              <a:rPr lang="zh-CN" altLang="en-US" u="sng" dirty="0">
                <a:solidFill>
                  <a:srgbClr val="211D1E"/>
                </a:solidFill>
                <a:effectLst/>
                <a:latin typeface="Times"/>
              </a:rPr>
              <a:t>错误 </a:t>
            </a:r>
            <a:r>
              <a:rPr lang="zh-CN" altLang="en-US" dirty="0">
                <a:solidFill>
                  <a:srgbClr val="211D1E"/>
                </a:solidFill>
                <a:effectLst/>
                <a:latin typeface="Times"/>
              </a:rPr>
              <a:t>的。</a:t>
            </a:r>
          </a:p>
          <a:p>
            <a:endParaRPr kumimoji="1" lang="zh-CN" altLang="en-US" b="1"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23</a:t>
            </a:fld>
            <a:endParaRPr kumimoji="1" lang="zh-CN" altLang="en-US"/>
          </a:p>
        </p:txBody>
      </p:sp>
    </p:spTree>
    <p:extLst>
      <p:ext uri="{BB962C8B-B14F-4D97-AF65-F5344CB8AC3E}">
        <p14:creationId xmlns:p14="http://schemas.microsoft.com/office/powerpoint/2010/main" val="768650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实操训练二：独立探索</a:t>
            </a:r>
          </a:p>
          <a:p>
            <a:pPr algn="just"/>
            <a:r>
              <a:rPr lang="zh-CN" altLang="en-US" dirty="0">
                <a:solidFill>
                  <a:srgbClr val="211D1E"/>
                </a:solidFill>
                <a:effectLst/>
                <a:latin typeface="Times"/>
              </a:rPr>
              <a:t>二、请独立完成以下习题。</a:t>
            </a:r>
            <a:endParaRPr lang="en-US" altLang="zh-CN" dirty="0">
              <a:solidFill>
                <a:srgbClr val="211D1E"/>
              </a:solidFill>
              <a:effectLst/>
              <a:latin typeface="Times"/>
            </a:endParaRPr>
          </a:p>
          <a:p>
            <a:pPr algn="just"/>
            <a:r>
              <a:rPr lang="zh-CN" altLang="en-US" b="1" dirty="0">
                <a:solidFill>
                  <a:srgbClr val="211D1E"/>
                </a:solidFill>
                <a:effectLst/>
                <a:latin typeface="Times"/>
              </a:rPr>
              <a:t>★ 教学小技巧</a:t>
            </a:r>
          </a:p>
          <a:p>
            <a:r>
              <a:rPr lang="zh-CN" altLang="en-US" dirty="0">
                <a:solidFill>
                  <a:srgbClr val="211D1E"/>
                </a:solidFill>
                <a:effectLst/>
                <a:latin typeface="Times"/>
              </a:rPr>
              <a:t>老师限定</a:t>
            </a:r>
            <a:r>
              <a:rPr lang="en-US" altLang="zh-CN" dirty="0">
                <a:solidFill>
                  <a:srgbClr val="211D1E"/>
                </a:solidFill>
                <a:effectLst/>
                <a:latin typeface="Times New Roman" panose="02020603050405020304" pitchFamily="18" charset="0"/>
              </a:rPr>
              <a:t>5</a:t>
            </a:r>
            <a:r>
              <a:rPr lang="zh-CN" altLang="en-US" dirty="0">
                <a:solidFill>
                  <a:srgbClr val="211D1E"/>
                </a:solidFill>
                <a:effectLst/>
                <a:latin typeface="Times"/>
              </a:rPr>
              <a:t>分钟的时间，让全班同学安静地独立完成。在这个过程中，老师要认真观察孩子的反应并给予需要的帮助。</a:t>
            </a:r>
            <a:r>
              <a:rPr lang="en-US" altLang="zh-CN" dirty="0">
                <a:solidFill>
                  <a:srgbClr val="211D1E"/>
                </a:solidFill>
                <a:effectLst/>
                <a:latin typeface="Times New Roman" panose="02020603050405020304" pitchFamily="18" charset="0"/>
              </a:rPr>
              <a:t>5</a:t>
            </a:r>
            <a:r>
              <a:rPr lang="zh-CN" altLang="en-US" dirty="0">
                <a:solidFill>
                  <a:srgbClr val="211D1E"/>
                </a:solidFill>
                <a:effectLst/>
                <a:latin typeface="Times"/>
              </a:rPr>
              <a:t>分钟后，老师按照自己喜欢的方式，请学生逐一给出答案。</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24</a:t>
            </a:fld>
            <a:endParaRPr kumimoji="1" lang="zh-CN" altLang="en-US"/>
          </a:p>
        </p:txBody>
      </p:sp>
    </p:spTree>
    <p:extLst>
      <p:ext uri="{BB962C8B-B14F-4D97-AF65-F5344CB8AC3E}">
        <p14:creationId xmlns:p14="http://schemas.microsoft.com/office/powerpoint/2010/main" val="328461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第一招：分清观点和事实</a:t>
            </a:r>
          </a:p>
          <a:p>
            <a:pPr algn="just"/>
            <a:r>
              <a:rPr lang="zh-CN" altLang="en-US" dirty="0">
                <a:solidFill>
                  <a:srgbClr val="211D1E"/>
                </a:solidFill>
                <a:effectLst/>
                <a:latin typeface="Times"/>
              </a:rPr>
              <a:t>（</a:t>
            </a:r>
            <a:r>
              <a:rPr lang="en-US" altLang="zh-CN" dirty="0">
                <a:solidFill>
                  <a:srgbClr val="211D1E"/>
                </a:solidFill>
                <a:effectLst/>
                <a:latin typeface="Times New Roman" panose="02020603050405020304" pitchFamily="18" charset="0"/>
              </a:rPr>
              <a:t>1</a:t>
            </a:r>
            <a:r>
              <a:rPr lang="zh-CN" altLang="en-US" dirty="0">
                <a:solidFill>
                  <a:srgbClr val="211D1E"/>
                </a:solidFill>
                <a:effectLst/>
                <a:latin typeface="Times"/>
              </a:rPr>
              <a:t>）“山顶洞人是正在进化的人类祖先”只是一个猜测性的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观点 </a:t>
            </a:r>
            <a:r>
              <a:rPr lang="zh-CN" altLang="en-US" dirty="0">
                <a:solidFill>
                  <a:srgbClr val="211D1E"/>
                </a:solidFill>
                <a:effectLst/>
                <a:latin typeface="Times"/>
              </a:rPr>
              <a:t>，不是科学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事实 </a:t>
            </a:r>
            <a:r>
              <a:rPr lang="zh-CN" altLang="en-US" dirty="0">
                <a:solidFill>
                  <a:srgbClr val="211D1E"/>
                </a:solidFill>
                <a:effectLst/>
                <a:latin typeface="Times"/>
              </a:rPr>
              <a:t>。猜测是否成立，还要看是否有客观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证据 </a:t>
            </a:r>
            <a:r>
              <a:rPr lang="zh-CN" altLang="en-US" dirty="0">
                <a:solidFill>
                  <a:srgbClr val="211D1E"/>
                </a:solidFill>
                <a:effectLst/>
                <a:latin typeface="Times"/>
              </a:rPr>
              <a:t>的支持。</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25</a:t>
            </a:fld>
            <a:endParaRPr kumimoji="1" lang="zh-CN" altLang="en-US"/>
          </a:p>
        </p:txBody>
      </p:sp>
    </p:spTree>
    <p:extLst>
      <p:ext uri="{BB962C8B-B14F-4D97-AF65-F5344CB8AC3E}">
        <p14:creationId xmlns:p14="http://schemas.microsoft.com/office/powerpoint/2010/main" val="1483950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第二招：寻找客观证据</a:t>
            </a:r>
          </a:p>
          <a:p>
            <a:pPr algn="just"/>
            <a:r>
              <a:rPr lang="zh-CN" altLang="en-US" dirty="0">
                <a:solidFill>
                  <a:srgbClr val="211D1E"/>
                </a:solidFill>
                <a:effectLst/>
                <a:latin typeface="Times"/>
              </a:rPr>
              <a:t>（</a:t>
            </a:r>
            <a:r>
              <a:rPr lang="en-US" altLang="zh-CN" dirty="0">
                <a:solidFill>
                  <a:srgbClr val="211D1E"/>
                </a:solidFill>
                <a:effectLst/>
                <a:latin typeface="Times New Roman" panose="02020603050405020304" pitchFamily="18" charset="0"/>
              </a:rPr>
              <a:t>2</a:t>
            </a:r>
            <a:r>
              <a:rPr lang="zh-CN" altLang="en-US" dirty="0">
                <a:solidFill>
                  <a:srgbClr val="211D1E"/>
                </a:solidFill>
                <a:effectLst/>
                <a:latin typeface="Times"/>
              </a:rPr>
              <a:t>）关于山顶洞人的客观证据有 （</a:t>
            </a:r>
            <a:r>
              <a:rPr lang="en-US" altLang="zh-CN" dirty="0">
                <a:solidFill>
                  <a:srgbClr val="211D1E"/>
                </a:solidFill>
                <a:effectLst/>
                <a:latin typeface="Times"/>
              </a:rPr>
              <a:t>P</a:t>
            </a:r>
            <a:r>
              <a:rPr lang="zh-CN" altLang="en-US" dirty="0">
                <a:solidFill>
                  <a:srgbClr val="211D1E"/>
                </a:solidFill>
                <a:effectLst/>
                <a:latin typeface="Times"/>
              </a:rPr>
              <a:t> 击）</a:t>
            </a:r>
            <a:r>
              <a:rPr lang="en" altLang="zh-CN" u="sng" dirty="0">
                <a:solidFill>
                  <a:srgbClr val="211D1E"/>
                </a:solidFill>
                <a:effectLst/>
                <a:latin typeface="Times New Roman" panose="02020603050405020304" pitchFamily="18" charset="0"/>
              </a:rPr>
              <a:t>ABD </a:t>
            </a:r>
            <a:endParaRPr lang="en" altLang="zh-CN" dirty="0">
              <a:solidFill>
                <a:srgbClr val="211D1E"/>
              </a:solidFill>
              <a:effectLst/>
              <a:latin typeface="Times"/>
            </a:endParaRPr>
          </a:p>
          <a:p>
            <a:pPr algn="just"/>
            <a:r>
              <a:rPr lang="en" altLang="zh-CN" dirty="0">
                <a:solidFill>
                  <a:srgbClr val="211D1E"/>
                </a:solidFill>
                <a:effectLst/>
                <a:latin typeface="Times New Roman" panose="02020603050405020304" pitchFamily="18" charset="0"/>
              </a:rPr>
              <a:t>A. </a:t>
            </a:r>
            <a:r>
              <a:rPr lang="zh-CN" altLang="en-US" dirty="0">
                <a:solidFill>
                  <a:srgbClr val="211D1E"/>
                </a:solidFill>
                <a:effectLst/>
                <a:latin typeface="Times"/>
              </a:rPr>
              <a:t>遗址中发现了三个完整的古人类头骨化石，他们的模样和现代人基本相同</a:t>
            </a:r>
          </a:p>
          <a:p>
            <a:pPr algn="just"/>
            <a:r>
              <a:rPr lang="en" altLang="zh-CN" dirty="0">
                <a:solidFill>
                  <a:srgbClr val="211D1E"/>
                </a:solidFill>
                <a:effectLst/>
                <a:latin typeface="Times New Roman" panose="02020603050405020304" pitchFamily="18" charset="0"/>
              </a:rPr>
              <a:t>B. </a:t>
            </a:r>
            <a:r>
              <a:rPr lang="zh-CN" altLang="en-US" dirty="0">
                <a:solidFill>
                  <a:srgbClr val="211D1E"/>
                </a:solidFill>
                <a:effectLst/>
                <a:latin typeface="Times"/>
              </a:rPr>
              <a:t>山顶洞人的遗址中还出土了石器、骨器、角器</a:t>
            </a:r>
          </a:p>
          <a:p>
            <a:pPr algn="just"/>
            <a:r>
              <a:rPr lang="en" altLang="zh-CN" dirty="0">
                <a:solidFill>
                  <a:srgbClr val="211D1E"/>
                </a:solidFill>
                <a:effectLst/>
                <a:latin typeface="Times New Roman" panose="02020603050405020304" pitchFamily="18" charset="0"/>
              </a:rPr>
              <a:t>C. </a:t>
            </a:r>
            <a:r>
              <a:rPr lang="zh-CN" altLang="en-US" dirty="0">
                <a:solidFill>
                  <a:srgbClr val="211D1E"/>
                </a:solidFill>
                <a:effectLst/>
                <a:latin typeface="Times"/>
              </a:rPr>
              <a:t>考古学家认为根据头骨化石来看，山顶洞人正在进化</a:t>
            </a:r>
          </a:p>
          <a:p>
            <a:pPr algn="just"/>
            <a:r>
              <a:rPr lang="en" altLang="zh-CN" dirty="0">
                <a:solidFill>
                  <a:srgbClr val="211D1E"/>
                </a:solidFill>
                <a:effectLst/>
                <a:latin typeface="Times New Roman" panose="02020603050405020304" pitchFamily="18" charset="0"/>
              </a:rPr>
              <a:t>D. </a:t>
            </a:r>
            <a:r>
              <a:rPr lang="zh-CN" altLang="en-US" dirty="0">
                <a:solidFill>
                  <a:srgbClr val="211D1E"/>
                </a:solidFill>
                <a:effectLst/>
                <a:latin typeface="Times"/>
              </a:rPr>
              <a:t>发现了很多兽牙、石珠等装饰品</a:t>
            </a:r>
          </a:p>
          <a:p>
            <a:pPr algn="just"/>
            <a:r>
              <a:rPr lang="en" altLang="zh-CN" dirty="0">
                <a:solidFill>
                  <a:srgbClr val="211D1E"/>
                </a:solidFill>
                <a:effectLst/>
                <a:latin typeface="Times New Roman" panose="02020603050405020304" pitchFamily="18" charset="0"/>
              </a:rPr>
              <a:t>E. </a:t>
            </a:r>
            <a:r>
              <a:rPr lang="zh-CN" altLang="en-US" dirty="0">
                <a:solidFill>
                  <a:srgbClr val="211D1E"/>
                </a:solidFill>
                <a:effectLst/>
                <a:latin typeface="Times"/>
              </a:rPr>
              <a:t>历史书上说山顶洞人是正在逐渐进化为现代人的早期人类祖先</a:t>
            </a:r>
          </a:p>
          <a:p>
            <a:pPr algn="just"/>
            <a:r>
              <a:rPr lang="en" altLang="zh-CN" dirty="0">
                <a:solidFill>
                  <a:srgbClr val="211D1E"/>
                </a:solidFill>
                <a:effectLst/>
                <a:latin typeface="Times New Roman" panose="02020603050405020304" pitchFamily="18" charset="0"/>
              </a:rPr>
              <a:t>F. </a:t>
            </a:r>
            <a:r>
              <a:rPr lang="zh-CN" altLang="en-US" dirty="0">
                <a:solidFill>
                  <a:srgbClr val="211D1E"/>
                </a:solidFill>
                <a:effectLst/>
                <a:latin typeface="Times"/>
              </a:rPr>
              <a:t>五年级语文书上说“人是由简单生命进化来的。最开始是草履虫，后来是鱼、是青蛙，是猴子</a:t>
            </a:r>
            <a:r>
              <a:rPr lang="en-US" altLang="zh-CN" dirty="0">
                <a:solidFill>
                  <a:srgbClr val="211D1E"/>
                </a:solidFill>
                <a:effectLst/>
                <a:latin typeface="Times"/>
              </a:rPr>
              <a:t>……”</a:t>
            </a:r>
            <a:r>
              <a:rPr lang="zh-CN" altLang="en-US" dirty="0">
                <a:solidFill>
                  <a:srgbClr val="211D1E"/>
                </a:solidFill>
                <a:effectLst/>
                <a:latin typeface="Times"/>
              </a:rPr>
              <a:t>（出处：人教版小学语文五年级下册</a:t>
            </a:r>
            <a:r>
              <a:rPr lang="en-US" altLang="zh-CN" dirty="0">
                <a:solidFill>
                  <a:srgbClr val="211D1E"/>
                </a:solidFill>
                <a:effectLst/>
                <a:latin typeface="Times"/>
              </a:rPr>
              <a:t>《</a:t>
            </a:r>
            <a:r>
              <a:rPr lang="zh-CN" altLang="en-US" dirty="0">
                <a:solidFill>
                  <a:srgbClr val="211D1E"/>
                </a:solidFill>
                <a:effectLst/>
                <a:latin typeface="Times"/>
              </a:rPr>
              <a:t>童年的发现</a:t>
            </a:r>
            <a:r>
              <a:rPr lang="en-US" altLang="zh-CN" dirty="0">
                <a:solidFill>
                  <a:srgbClr val="211D1E"/>
                </a:solidFill>
                <a:effectLst/>
                <a:latin typeface="Times"/>
              </a:rPr>
              <a:t>》</a:t>
            </a:r>
            <a:r>
              <a:rPr lang="zh-CN" altLang="en-US" dirty="0">
                <a:solidFill>
                  <a:srgbClr val="211D1E"/>
                </a:solidFill>
                <a:effectLst/>
                <a:latin typeface="Times"/>
              </a:rPr>
              <a:t>第</a:t>
            </a:r>
            <a:r>
              <a:rPr lang="en-US" altLang="zh-CN" dirty="0">
                <a:solidFill>
                  <a:srgbClr val="211D1E"/>
                </a:solidFill>
                <a:effectLst/>
                <a:latin typeface="Times New Roman" panose="02020603050405020304" pitchFamily="18" charset="0"/>
              </a:rPr>
              <a:t>113</a:t>
            </a:r>
            <a:r>
              <a:rPr lang="zh-CN" altLang="en-US" dirty="0">
                <a:solidFill>
                  <a:srgbClr val="211D1E"/>
                </a:solidFill>
                <a:effectLst/>
                <a:latin typeface="Times"/>
              </a:rPr>
              <a:t>页）所以，人是从山顶洞人进化来的</a:t>
            </a:r>
          </a:p>
          <a:p>
            <a:pPr algn="just"/>
            <a:r>
              <a:rPr lang="zh-CN" altLang="en-US" dirty="0">
                <a:solidFill>
                  <a:srgbClr val="211D1E"/>
                </a:solidFill>
                <a:effectLst/>
                <a:latin typeface="Times"/>
              </a:rPr>
              <a:t>答案解析：“课本说、某某专家、某某考古学家说”不能</a:t>
            </a:r>
            <a:r>
              <a:rPr lang="en-US" altLang="zh-CN" dirty="0">
                <a:solidFill>
                  <a:srgbClr val="211D1E"/>
                </a:solidFill>
                <a:effectLst/>
                <a:latin typeface="Helvetica" pitchFamily="2" charset="0"/>
              </a:rPr>
              <a:t>44</a:t>
            </a:r>
            <a:r>
              <a:rPr lang="zh-CN" altLang="en-US" dirty="0">
                <a:solidFill>
                  <a:srgbClr val="211D1E"/>
                </a:solidFill>
                <a:effectLst/>
                <a:latin typeface="Times"/>
              </a:rPr>
              <a:t>算作客观的证据，博物馆的复原模型或模拟图也不是</a:t>
            </a:r>
            <a:r>
              <a:rPr lang="en-US" altLang="zh-CN" dirty="0">
                <a:solidFill>
                  <a:srgbClr val="211D1E"/>
                </a:solidFill>
                <a:effectLst/>
                <a:latin typeface="Helvetica" pitchFamily="2" charset="0"/>
              </a:rPr>
              <a:t>44</a:t>
            </a:r>
            <a:r>
              <a:rPr lang="zh-CN" altLang="en-US" dirty="0">
                <a:solidFill>
                  <a:srgbClr val="211D1E"/>
                </a:solidFill>
                <a:effectLst/>
                <a:latin typeface="Times"/>
              </a:rPr>
              <a:t>客观证据，实际出土的考古遗迹才是客观证据。只有</a:t>
            </a:r>
            <a:r>
              <a:rPr lang="en" altLang="zh-CN" dirty="0">
                <a:solidFill>
                  <a:srgbClr val="211D1E"/>
                </a:solidFill>
                <a:effectLst/>
                <a:latin typeface="Times New Roman" panose="02020603050405020304" pitchFamily="18" charset="0"/>
              </a:rPr>
              <a:t>ABD</a:t>
            </a:r>
            <a:r>
              <a:rPr lang="zh-CN" altLang="en-US" dirty="0">
                <a:solidFill>
                  <a:srgbClr val="211D1E"/>
                </a:solidFill>
                <a:effectLst/>
                <a:latin typeface="Times"/>
              </a:rPr>
              <a:t>才是客观证据。</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26</a:t>
            </a:fld>
            <a:endParaRPr kumimoji="1" lang="zh-CN" altLang="en-US"/>
          </a:p>
        </p:txBody>
      </p:sp>
    </p:spTree>
    <p:extLst>
      <p:ext uri="{BB962C8B-B14F-4D97-AF65-F5344CB8AC3E}">
        <p14:creationId xmlns:p14="http://schemas.microsoft.com/office/powerpoint/2010/main" val="111016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第三招：考察客观证据</a:t>
            </a:r>
          </a:p>
          <a:p>
            <a:r>
              <a:rPr kumimoji="1" lang="zh-CN" altLang="en-US" dirty="0"/>
              <a:t>（见上表）</a:t>
            </a:r>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27</a:t>
            </a:fld>
            <a:endParaRPr kumimoji="1" lang="zh-CN" altLang="en-US"/>
          </a:p>
        </p:txBody>
      </p:sp>
    </p:spTree>
    <p:extLst>
      <p:ext uri="{BB962C8B-B14F-4D97-AF65-F5344CB8AC3E}">
        <p14:creationId xmlns:p14="http://schemas.microsoft.com/office/powerpoint/2010/main" val="3801625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a:t>
            </a:r>
            <a:r>
              <a:rPr lang="en-US" altLang="zh-CN" dirty="0">
                <a:solidFill>
                  <a:srgbClr val="211D1E"/>
                </a:solidFill>
                <a:effectLst/>
                <a:latin typeface="Times New Roman" panose="02020603050405020304" pitchFamily="18" charset="0"/>
              </a:rPr>
              <a:t>4</a:t>
            </a:r>
            <a:r>
              <a:rPr lang="zh-CN" altLang="en-US" dirty="0">
                <a:solidFill>
                  <a:srgbClr val="211D1E"/>
                </a:solidFill>
                <a:effectLst/>
                <a:latin typeface="Times"/>
              </a:rPr>
              <a:t>）得出结论：实际出土的考古证据表明山顶洞人是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人 </a:t>
            </a:r>
            <a:r>
              <a:rPr lang="zh-CN" altLang="en-US" dirty="0">
                <a:solidFill>
                  <a:srgbClr val="211D1E"/>
                </a:solidFill>
                <a:effectLst/>
                <a:latin typeface="Times"/>
              </a:rPr>
              <a:t>。认为“山顶洞人是正在进化的人类祖先”是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错误 </a:t>
            </a:r>
            <a:r>
              <a:rPr lang="zh-CN" altLang="en-US" dirty="0">
                <a:solidFill>
                  <a:srgbClr val="211D1E"/>
                </a:solidFill>
                <a:effectLst/>
                <a:latin typeface="Times"/>
              </a:rPr>
              <a:t>的。</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28</a:t>
            </a:fld>
            <a:endParaRPr kumimoji="1" lang="zh-CN" altLang="en-US"/>
          </a:p>
        </p:txBody>
      </p:sp>
    </p:spTree>
    <p:extLst>
      <p:ext uri="{BB962C8B-B14F-4D97-AF65-F5344CB8AC3E}">
        <p14:creationId xmlns:p14="http://schemas.microsoft.com/office/powerpoint/2010/main" val="11453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转眼我们已经把历史课本最常提到的三个猿人都用客观证据检验了一遍，我们发现事情的真相和小王叔说的一样：</a:t>
            </a:r>
          </a:p>
          <a:p>
            <a:pPr algn="just"/>
            <a:r>
              <a:rPr lang="zh-CN" altLang="en-US" dirty="0">
                <a:solidFill>
                  <a:srgbClr val="211D1E"/>
                </a:solidFill>
                <a:effectLst/>
                <a:latin typeface="Times"/>
              </a:rPr>
              <a:t>实际出土的考古证据表明压根儿就没有半猿半人的猿人；猿一直是猿，人一直是人。</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29</a:t>
            </a:fld>
            <a:endParaRPr kumimoji="1" lang="zh-CN" altLang="en-US"/>
          </a:p>
        </p:txBody>
      </p:sp>
    </p:spTree>
    <p:extLst>
      <p:ext uri="{BB962C8B-B14F-4D97-AF65-F5344CB8AC3E}">
        <p14:creationId xmlns:p14="http://schemas.microsoft.com/office/powerpoint/2010/main" val="255881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但当小明在墓碑上看到表哥祖先的遗像时，他先是吓了一跳，随即立刻对表哥说：“不，表哥，我绝对不会给你这样的祖先献花的。”话一说完，小明头也不回地走了。为什么小明看到了墓碑上的遗像后，他就拒绝给祖先献花了呢？我们也来看看吧。</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3</a:t>
            </a:fld>
            <a:endParaRPr kumimoji="1" lang="zh-CN" altLang="en-US"/>
          </a:p>
        </p:txBody>
      </p:sp>
    </p:spTree>
    <p:extLst>
      <p:ext uri="{BB962C8B-B14F-4D97-AF65-F5344CB8AC3E}">
        <p14:creationId xmlns:p14="http://schemas.microsoft.com/office/powerpoint/2010/main" val="3693810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这个结论说明：进化论所说“猿进化成人”是毫无根据的，圣经所说神创造人和猿猴，并让他们各从其类地繁殖才是正确且合乎科学的。</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30</a:t>
            </a:fld>
            <a:endParaRPr kumimoji="1" lang="zh-CN" altLang="en-US"/>
          </a:p>
        </p:txBody>
      </p:sp>
    </p:spTree>
    <p:extLst>
      <p:ext uri="{BB962C8B-B14F-4D97-AF65-F5344CB8AC3E}">
        <p14:creationId xmlns:p14="http://schemas.microsoft.com/office/powerpoint/2010/main" val="138440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fontScale="925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solidFill>
                  <a:srgbClr val="211D1E"/>
                </a:solidFill>
                <a:effectLst/>
                <a:latin typeface="Times"/>
              </a:rPr>
              <a:t>说到这，有些细心的同学可能会说：呃，猿人队列图里不是还有什么“腊玛古猿”“尼安德特人”“南方古猿”等猿人吗？这些猿人怎么解释呢？回答是一样的，当你按照这节课学到的方法、认真而详细地考察相关的客观证据后，就会发现（</a:t>
            </a:r>
            <a:r>
              <a:rPr lang="en-US" altLang="zh-CN" sz="2800" dirty="0">
                <a:solidFill>
                  <a:srgbClr val="211D1E"/>
                </a:solidFill>
                <a:effectLst/>
                <a:latin typeface="Times"/>
              </a:rPr>
              <a:t>P</a:t>
            </a:r>
            <a:r>
              <a:rPr lang="zh-CN" altLang="en-US" sz="2800" dirty="0">
                <a:solidFill>
                  <a:srgbClr val="211D1E"/>
                </a:solidFill>
                <a:effectLst/>
                <a:latin typeface="Times"/>
              </a:rPr>
              <a:t> 击）猿人队列图里的所有猿人都不是猿人。感兴趣的同学可以后来参阅附录：看猿人队列里的那些“猿人”。</a:t>
            </a:r>
          </a:p>
          <a:p>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t>31</a:t>
            </a:fld>
            <a:endParaRPr lang="zh-CN" altLang="en-US"/>
          </a:p>
        </p:txBody>
      </p:sp>
    </p:spTree>
    <p:extLst>
      <p:ext uri="{BB962C8B-B14F-4D97-AF65-F5344CB8AC3E}">
        <p14:creationId xmlns:p14="http://schemas.microsoft.com/office/powerpoint/2010/main" val="919439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solidFill>
                  <a:srgbClr val="211D1E"/>
                </a:solidFill>
                <a:effectLst/>
                <a:latin typeface="Times"/>
              </a:rPr>
              <a:t>还记得进化论科学家霍布林的研究结论吗？“那个画了一系列由矮到高、毛发从多到少的原始人队列，曾经一度被广传，现在看来是假的”。进化论科学家也知道：“猿猴进化为人”的这个故事是虚构的，是没有事实依据作为支持的。</a:t>
            </a:r>
          </a:p>
          <a:p>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32</a:t>
            </a:fld>
            <a:endParaRPr kumimoji="1" lang="zh-CN" altLang="en-US"/>
          </a:p>
        </p:txBody>
      </p:sp>
    </p:spTree>
    <p:extLst>
      <p:ext uri="{BB962C8B-B14F-4D97-AF65-F5344CB8AC3E}">
        <p14:creationId xmlns:p14="http://schemas.microsoft.com/office/powerpoint/2010/main" val="1019177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我们作为基督徒，不要相信“猿猴进化为人”的虚假谎言，而是要相信爱我们的天父神透过圣经给我们的真理。</a:t>
            </a:r>
            <a:r>
              <a:rPr lang="zh-CN" altLang="en-US" dirty="0">
                <a:solidFill>
                  <a:srgbClr val="211D1E"/>
                </a:solidFill>
                <a:effectLst/>
                <a:latin typeface="Helvetica" pitchFamily="2" charset="0"/>
              </a:rPr>
              <a:t>创世记</a:t>
            </a:r>
            <a:r>
              <a:rPr lang="en-US" altLang="zh-CN" dirty="0">
                <a:solidFill>
                  <a:srgbClr val="211D1E"/>
                </a:solidFill>
                <a:effectLst/>
                <a:latin typeface="Helvetica" pitchFamily="2" charset="0"/>
              </a:rPr>
              <a:t>1</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27</a:t>
            </a:r>
            <a:r>
              <a:rPr lang="zh-CN" altLang="en-US" dirty="0">
                <a:solidFill>
                  <a:srgbClr val="211D1E"/>
                </a:solidFill>
                <a:effectLst/>
                <a:latin typeface="Helvetica" pitchFamily="2" charset="0"/>
              </a:rPr>
              <a:t>神就照著自己的形像造人，乃是照著他的形像造男造女。</a:t>
            </a:r>
            <a:endParaRPr lang="en-US" altLang="zh-CN" dirty="0">
              <a:solidFill>
                <a:srgbClr val="211D1E"/>
              </a:solidFill>
              <a:effectLst/>
              <a:latin typeface="Times"/>
            </a:endParaRPr>
          </a:p>
          <a:p>
            <a:pPr algn="just"/>
            <a:r>
              <a:rPr lang="zh-CN" altLang="en-US" b="1" dirty="0">
                <a:solidFill>
                  <a:srgbClr val="211D1E"/>
                </a:solidFill>
                <a:effectLst/>
                <a:latin typeface="Times"/>
              </a:rPr>
              <a:t>★ 写给老师的提醒</a:t>
            </a:r>
          </a:p>
          <a:p>
            <a:r>
              <a:rPr lang="zh-CN" altLang="en-US" dirty="0">
                <a:solidFill>
                  <a:srgbClr val="211D1E"/>
                </a:solidFill>
                <a:effectLst/>
                <a:latin typeface="Times"/>
              </a:rPr>
              <a:t>以下复习环节时间控制在</a:t>
            </a:r>
            <a:r>
              <a:rPr lang="en-US" altLang="zh-CN" dirty="0">
                <a:solidFill>
                  <a:srgbClr val="211D1E"/>
                </a:solidFill>
                <a:effectLst/>
                <a:latin typeface="Times New Roman" panose="02020603050405020304" pitchFamily="18" charset="0"/>
              </a:rPr>
              <a:t>5</a:t>
            </a:r>
            <a:r>
              <a:rPr lang="zh-CN" altLang="en-US" dirty="0">
                <a:solidFill>
                  <a:srgbClr val="211D1E"/>
                </a:solidFill>
                <a:effectLst/>
                <a:latin typeface="Times"/>
              </a:rPr>
              <a:t>分钟内。若课堂时间不够，可在此处直接祷告结束。</a:t>
            </a: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b="1" dirty="0">
                <a:solidFill>
                  <a:srgbClr val="211D1E"/>
                </a:solidFill>
                <a:effectLst/>
                <a:latin typeface="Times"/>
              </a:rPr>
              <a:t>★ 投球回顾知识点</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33</a:t>
            </a:fld>
            <a:endParaRPr kumimoji="1" lang="zh-CN" altLang="en-US"/>
          </a:p>
        </p:txBody>
      </p:sp>
    </p:spTree>
    <p:extLst>
      <p:ext uri="{BB962C8B-B14F-4D97-AF65-F5344CB8AC3E}">
        <p14:creationId xmlns:p14="http://schemas.microsoft.com/office/powerpoint/2010/main" val="3928206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这节课到这里就结束了，你学到了什么呢？让我们用这颗球来带领我们回顾。 </a:t>
            </a:r>
          </a:p>
          <a:p>
            <a:pPr algn="just"/>
            <a:r>
              <a:rPr lang="zh-CN" altLang="en-US" b="1" dirty="0">
                <a:solidFill>
                  <a:srgbClr val="211D1E"/>
                </a:solidFill>
                <a:effectLst/>
                <a:latin typeface="Times"/>
              </a:rPr>
              <a:t>▇ 教学器材</a:t>
            </a:r>
            <a:r>
              <a:rPr lang="zh-CN" altLang="en-US" dirty="0">
                <a:solidFill>
                  <a:srgbClr val="211D1E"/>
                </a:solidFill>
                <a:effectLst/>
                <a:latin typeface="Times"/>
              </a:rPr>
              <a:t>：便于抛掷和接住的软性球体</a:t>
            </a:r>
          </a:p>
          <a:p>
            <a:pPr algn="just"/>
            <a:r>
              <a:rPr lang="zh-CN" altLang="en-US" b="1" dirty="0">
                <a:solidFill>
                  <a:srgbClr val="211D1E"/>
                </a:solidFill>
                <a:effectLst/>
                <a:latin typeface="Times"/>
              </a:rPr>
              <a:t>操作流程：</a:t>
            </a:r>
          </a:p>
          <a:p>
            <a:pPr algn="just"/>
            <a:r>
              <a:rPr lang="en-US" altLang="zh-CN" dirty="0">
                <a:solidFill>
                  <a:srgbClr val="211D1E"/>
                </a:solidFill>
                <a:effectLst/>
                <a:latin typeface="Times New Roman" panose="02020603050405020304" pitchFamily="18" charset="0"/>
              </a:rPr>
              <a:t>1. </a:t>
            </a:r>
            <a:r>
              <a:rPr lang="zh-CN" altLang="en-US" dirty="0">
                <a:solidFill>
                  <a:srgbClr val="211D1E"/>
                </a:solidFill>
                <a:effectLst/>
                <a:latin typeface="Times"/>
              </a:rPr>
              <a:t>全班站起来传球，接到球</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秒内，必须讲出一个这节课学过的知识点，再把球丢给下一个自己想要投递的对象。</a:t>
            </a:r>
          </a:p>
          <a:p>
            <a:pPr algn="just"/>
            <a:r>
              <a:rPr lang="en-US" altLang="zh-CN" dirty="0">
                <a:solidFill>
                  <a:srgbClr val="211D1E"/>
                </a:solidFill>
                <a:effectLst/>
                <a:latin typeface="Times New Roman" panose="02020603050405020304" pitchFamily="18" charset="0"/>
              </a:rPr>
              <a:t>2. </a:t>
            </a:r>
            <a:r>
              <a:rPr lang="zh-CN" altLang="en-US" dirty="0">
                <a:solidFill>
                  <a:srgbClr val="211D1E"/>
                </a:solidFill>
                <a:effectLst/>
                <a:latin typeface="Times"/>
              </a:rPr>
              <a:t>如果</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秒内想不出来，仍然要把球丢出去。但之后随即坐下，表示失去游戏资格。</a:t>
            </a:r>
          </a:p>
          <a:p>
            <a:pPr algn="just"/>
            <a:r>
              <a:rPr lang="en-US" altLang="zh-CN" dirty="0">
                <a:solidFill>
                  <a:srgbClr val="211D1E"/>
                </a:solidFill>
                <a:effectLst/>
                <a:latin typeface="Times New Roman" panose="02020603050405020304" pitchFamily="18" charset="0"/>
              </a:rPr>
              <a:t>3. </a:t>
            </a:r>
            <a:r>
              <a:rPr lang="zh-CN" altLang="en-US" dirty="0">
                <a:solidFill>
                  <a:srgbClr val="211D1E"/>
                </a:solidFill>
                <a:effectLst/>
                <a:latin typeface="Times"/>
              </a:rPr>
              <a:t>下一个接到球的人同样要在</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秒内，讲出一个知识点。不能重复已经讲过的内容，若讲错了，只要能在</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秒内更正就算过关。</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34</a:t>
            </a:fld>
            <a:endParaRPr kumimoji="1" lang="zh-CN" altLang="en-US"/>
          </a:p>
        </p:txBody>
      </p:sp>
    </p:spTree>
    <p:extLst>
      <p:ext uri="{BB962C8B-B14F-4D97-AF65-F5344CB8AC3E}">
        <p14:creationId xmlns:p14="http://schemas.microsoft.com/office/powerpoint/2010/main" val="3849709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结束祷告！</a:t>
            </a:r>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35</a:t>
            </a:fld>
            <a:endParaRPr kumimoji="1" lang="zh-CN" altLang="en-US"/>
          </a:p>
        </p:txBody>
      </p:sp>
    </p:spTree>
    <p:extLst>
      <p:ext uri="{BB962C8B-B14F-4D97-AF65-F5344CB8AC3E}">
        <p14:creationId xmlns:p14="http://schemas.microsoft.com/office/powerpoint/2010/main" val="318125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啊，原来墓碑上的祖先是一只猿猴啊！怪不得小明坚决不肯给他献花。小明认为猿猴压根儿就不是人类的祖先。</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4</a:t>
            </a:fld>
            <a:endParaRPr kumimoji="1" lang="zh-CN" altLang="en-US"/>
          </a:p>
        </p:txBody>
      </p:sp>
    </p:spTree>
    <p:extLst>
      <p:ext uri="{BB962C8B-B14F-4D97-AF65-F5344CB8AC3E}">
        <p14:creationId xmlns:p14="http://schemas.microsoft.com/office/powerpoint/2010/main" val="107094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如果你是小明，你会给表哥的祖先献花吗？为什么？（请学生通过迈步来表达自己的立场，然后老师采访持不同立场的两位学生）现在很多人都相信进化论，认为人是从猴子进化来的。你相信这个说法吗？为什么？（请学生通过迈步来表达自己的立场，然后老师采访持不同立场的两位学生）</a:t>
            </a:r>
          </a:p>
          <a:p>
            <a:pPr marL="0" marR="0" lvl="0" indent="0" algn="l" defTabSz="457200" rtl="0" eaLnBrk="1" fontAlgn="auto" latinLnBrk="0" hangingPunct="1">
              <a:lnSpc>
                <a:spcPct val="100000"/>
              </a:lnSpc>
              <a:spcBef>
                <a:spcPts val="0"/>
              </a:spcBef>
              <a:spcAft>
                <a:spcPts val="0"/>
              </a:spcAft>
              <a:buClrTx/>
              <a:buSzTx/>
              <a:buFontTx/>
              <a:buNone/>
              <a:tabLst/>
              <a:defRPr/>
            </a:pPr>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5</a:t>
            </a:fld>
            <a:endParaRPr kumimoji="1" lang="zh-CN" altLang="en-US"/>
          </a:p>
        </p:txBody>
      </p:sp>
    </p:spTree>
    <p:extLst>
      <p:ext uri="{BB962C8B-B14F-4D97-AF65-F5344CB8AC3E}">
        <p14:creationId xmlns:p14="http://schemas.microsoft.com/office/powerpoint/2010/main" val="3402778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人是猿猴的后代吗？正确回答是：人当然不是猿猴的后代。因为圣经白纸黑字写得清清楚楚，人类是神直接创造的，不是由猿猴进化来的。</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6</a:t>
            </a:fld>
            <a:endParaRPr kumimoji="1" lang="zh-CN" altLang="en-US"/>
          </a:p>
        </p:txBody>
      </p:sp>
    </p:spTree>
    <p:extLst>
      <p:ext uri="{BB962C8B-B14F-4D97-AF65-F5344CB8AC3E}">
        <p14:creationId xmlns:p14="http://schemas.microsoft.com/office/powerpoint/2010/main" val="3493893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看</a:t>
            </a:r>
            <a:r>
              <a:rPr lang="zh-CN" altLang="en-US" dirty="0">
                <a:solidFill>
                  <a:srgbClr val="211D1E"/>
                </a:solidFill>
                <a:effectLst/>
                <a:latin typeface="Helvetica" pitchFamily="2" charset="0"/>
              </a:rPr>
              <a:t>创世记</a:t>
            </a:r>
            <a:r>
              <a:rPr lang="en-US" altLang="zh-CN" dirty="0">
                <a:solidFill>
                  <a:srgbClr val="211D1E"/>
                </a:solidFill>
                <a:effectLst/>
                <a:latin typeface="Helvetica" pitchFamily="2" charset="0"/>
              </a:rPr>
              <a:t>2</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7</a:t>
            </a:r>
            <a:r>
              <a:rPr lang="zh-CN" altLang="en-US" dirty="0">
                <a:solidFill>
                  <a:srgbClr val="211D1E"/>
                </a:solidFill>
                <a:effectLst/>
                <a:latin typeface="Helvetica" pitchFamily="2" charset="0"/>
              </a:rPr>
              <a:t>耶和华神用地上的尘土造人，将生气吹在他鼻孔里，他就成了有灵的活人，名叫亚当。</a:t>
            </a:r>
            <a:r>
              <a:rPr lang="en-US" altLang="zh-CN" dirty="0">
                <a:solidFill>
                  <a:srgbClr val="211D1E"/>
                </a:solidFill>
                <a:effectLst/>
                <a:latin typeface="Helvetica" pitchFamily="2" charset="0"/>
              </a:rPr>
              <a:t>……22</a:t>
            </a:r>
            <a:r>
              <a:rPr lang="zh-CN" altLang="en-US" dirty="0">
                <a:solidFill>
                  <a:srgbClr val="211D1E"/>
                </a:solidFill>
                <a:effectLst/>
                <a:latin typeface="Helvetica" pitchFamily="2" charset="0"/>
              </a:rPr>
              <a:t>耶和华神就用那人身上所取的肋骨，造成一个女人，领她到那人跟前。</a:t>
            </a:r>
          </a:p>
          <a:p>
            <a:pPr algn="just"/>
            <a:r>
              <a:rPr lang="zh-CN" altLang="en-US" dirty="0">
                <a:solidFill>
                  <a:srgbClr val="211D1E"/>
                </a:solidFill>
                <a:effectLst/>
                <a:latin typeface="Times"/>
              </a:rPr>
              <a:t>根据圣经的教导，人是神造出来的。人既然是神造的，就不可能是猴子变来的。</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7</a:t>
            </a:fld>
            <a:endParaRPr kumimoji="1" lang="zh-CN" altLang="en-US"/>
          </a:p>
        </p:txBody>
      </p:sp>
    </p:spTree>
    <p:extLst>
      <p:ext uri="{BB962C8B-B14F-4D97-AF65-F5344CB8AC3E}">
        <p14:creationId xmlns:p14="http://schemas.microsoft.com/office/powerpoint/2010/main" val="668635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还有，在现实生活中，从来没人见过一只猿猴从树上掉下来变成了人。相反，实际的观察表明：猿一直是猿，人一直是人。人并不是猿猴变来的！</a:t>
            </a:r>
          </a:p>
          <a:p>
            <a:pPr algn="just"/>
            <a:r>
              <a:rPr lang="zh-CN" altLang="en-US" dirty="0">
                <a:solidFill>
                  <a:srgbClr val="211D1E"/>
                </a:solidFill>
                <a:effectLst/>
                <a:latin typeface="Times"/>
              </a:rPr>
              <a:t>猿人队列图是假的，这是许多科学家，包括相信进化论的科学家都知道的事实。</a:t>
            </a:r>
          </a:p>
          <a:p>
            <a:endParaRPr kumimoji="1"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8</a:t>
            </a:fld>
            <a:endParaRPr kumimoji="1" lang="zh-CN" altLang="en-US"/>
          </a:p>
        </p:txBody>
      </p:sp>
    </p:spTree>
    <p:extLst>
      <p:ext uri="{BB962C8B-B14F-4D97-AF65-F5344CB8AC3E}">
        <p14:creationId xmlns:p14="http://schemas.microsoft.com/office/powerpoint/2010/main" val="2368676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比如说全世界有名的科学家霍布林（</a:t>
            </a:r>
            <a:r>
              <a:rPr lang="en" altLang="zh-CN" dirty="0">
                <a:solidFill>
                  <a:srgbClr val="211D1E"/>
                </a:solidFill>
                <a:effectLst/>
                <a:latin typeface="Times New Roman" panose="02020603050405020304" pitchFamily="18" charset="0"/>
              </a:rPr>
              <a:t>J.J. </a:t>
            </a:r>
            <a:r>
              <a:rPr lang="en" altLang="zh-CN" dirty="0" err="1">
                <a:solidFill>
                  <a:srgbClr val="211D1E"/>
                </a:solidFill>
                <a:effectLst/>
                <a:latin typeface="Times New Roman" panose="02020603050405020304" pitchFamily="18" charset="0"/>
              </a:rPr>
              <a:t>Hublin</a:t>
            </a:r>
            <a:r>
              <a:rPr lang="zh-CN" altLang="en" dirty="0">
                <a:solidFill>
                  <a:srgbClr val="211D1E"/>
                </a:solidFill>
                <a:effectLst/>
                <a:latin typeface="Times"/>
              </a:rPr>
              <a:t>）</a:t>
            </a:r>
            <a:r>
              <a:rPr lang="zh-CN" altLang="en-US" dirty="0">
                <a:solidFill>
                  <a:srgbClr val="211D1E"/>
                </a:solidFill>
                <a:effectLst/>
                <a:latin typeface="Times"/>
              </a:rPr>
              <a:t>吧。霍布林是一位世界有名的人类学家，他完全相信进化论，也完全相信人是猴子演变来的，但他在详细研究完“猿人队列图”之后，发现猿人队列是假的。这个研究结果被发表在全球排名第二、名为</a:t>
            </a:r>
            <a:r>
              <a:rPr lang="en-US" altLang="zh-CN" dirty="0">
                <a:solidFill>
                  <a:srgbClr val="211D1E"/>
                </a:solidFill>
                <a:effectLst/>
                <a:latin typeface="Times"/>
              </a:rPr>
              <a:t>《</a:t>
            </a:r>
            <a:r>
              <a:rPr lang="zh-CN" altLang="en-US" dirty="0">
                <a:solidFill>
                  <a:srgbClr val="211D1E"/>
                </a:solidFill>
                <a:effectLst/>
                <a:latin typeface="Times"/>
              </a:rPr>
              <a:t>自然</a:t>
            </a:r>
            <a:r>
              <a:rPr lang="en-US" altLang="zh-CN" dirty="0">
                <a:solidFill>
                  <a:srgbClr val="211D1E"/>
                </a:solidFill>
                <a:effectLst/>
                <a:latin typeface="Times"/>
              </a:rPr>
              <a:t>》</a:t>
            </a:r>
            <a:r>
              <a:rPr lang="zh-CN" altLang="en-US" dirty="0">
                <a:solidFill>
                  <a:srgbClr val="211D1E"/>
                </a:solidFill>
                <a:effectLst/>
                <a:latin typeface="Times"/>
              </a:rPr>
              <a:t>的杂志上。由此可见，“猿人队列是假的”这个科研结论是科学界的专家学者都清楚的。</a:t>
            </a:r>
          </a:p>
          <a:p>
            <a:endParaRPr lang="zh-CN" altLang="en-US" dirty="0"/>
          </a:p>
        </p:txBody>
      </p:sp>
      <p:sp>
        <p:nvSpPr>
          <p:cNvPr id="4" name="灯片编号占位符 3"/>
          <p:cNvSpPr>
            <a:spLocks noGrp="1"/>
          </p:cNvSpPr>
          <p:nvPr>
            <p:ph type="sldNum" sz="quarter" idx="5"/>
          </p:nvPr>
        </p:nvSpPr>
        <p:spPr/>
        <p:txBody>
          <a:bodyPr/>
          <a:lstStyle/>
          <a:p>
            <a:fld id="{30C04129-71B4-2A4B-A2C3-8C52102CCDD3}" type="slidenum">
              <a:rPr kumimoji="1" lang="zh-CN" altLang="en-US" smtClean="0"/>
              <a:t>9</a:t>
            </a:fld>
            <a:endParaRPr kumimoji="1" lang="zh-CN" altLang="en-US"/>
          </a:p>
        </p:txBody>
      </p:sp>
    </p:spTree>
    <p:extLst>
      <p:ext uri="{BB962C8B-B14F-4D97-AF65-F5344CB8AC3E}">
        <p14:creationId xmlns:p14="http://schemas.microsoft.com/office/powerpoint/2010/main" val="313902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5" name="文本占位符 4">
            <a:extLst>
              <a:ext uri="{FF2B5EF4-FFF2-40B4-BE49-F238E27FC236}">
                <a16:creationId xmlns:a16="http://schemas.microsoft.com/office/drawing/2014/main" id="{16B1E5F4-E303-04C4-9CEC-3CEC6201D123}"/>
              </a:ext>
            </a:extLst>
          </p:cNvPr>
          <p:cNvSpPr>
            <a:spLocks noGrp="1"/>
          </p:cNvSpPr>
          <p:nvPr>
            <p:ph type="body" sz="quarter" idx="10"/>
          </p:nvPr>
        </p:nvSpPr>
        <p:spPr>
          <a:xfrm>
            <a:off x="1828820" y="2232973"/>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24468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3F95F89-112D-4BAE-4C14-EAA26C68E75D}"/>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C54516C6-B3D1-D3C6-F652-FE76CB2AA350}"/>
              </a:ext>
            </a:extLst>
          </p:cNvPr>
          <p:cNvSpPr>
            <a:spLocks noGrp="1"/>
          </p:cNvSpPr>
          <p:nvPr>
            <p:ph type="body" sz="quarter" idx="10"/>
          </p:nvPr>
        </p:nvSpPr>
        <p:spPr>
          <a:xfrm>
            <a:off x="1113975" y="2584467"/>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435125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99A3767B-85AA-C70E-A0B9-126B41F07E28}"/>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24978657-C171-DA39-8F81-FAC16F974CB6}"/>
              </a:ext>
            </a:extLst>
          </p:cNvPr>
          <p:cNvSpPr>
            <a:spLocks noGrp="1"/>
          </p:cNvSpPr>
          <p:nvPr>
            <p:ph type="body" sz="quarter" idx="10"/>
          </p:nvPr>
        </p:nvSpPr>
        <p:spPr>
          <a:xfrm>
            <a:off x="1238501" y="2209400"/>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258427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1" name="图片 10">
            <a:extLst>
              <a:ext uri="{FF2B5EF4-FFF2-40B4-BE49-F238E27FC236}">
                <a16:creationId xmlns:a16="http://schemas.microsoft.com/office/drawing/2014/main" id="{96641208-8393-4B48-ECF0-858E53D66C64}"/>
              </a:ext>
            </a:extLst>
          </p:cNvPr>
          <p:cNvPicPr>
            <a:picLocks noChangeAspect="1"/>
          </p:cNvPicPr>
          <p:nvPr userDrawn="1"/>
        </p:nvPicPr>
        <p:blipFill rotWithShape="1">
          <a:blip r:embed="rId3">
            <a:alphaModFix amt="85000"/>
          </a:blip>
          <a:srcRect l="17233" t="21332" r="20655" b="21334"/>
          <a:stretch/>
        </p:blipFill>
        <p:spPr>
          <a:xfrm rot="10800000">
            <a:off x="394762" y="1481155"/>
            <a:ext cx="636609" cy="497709"/>
          </a:xfrm>
          <a:prstGeom prst="rect">
            <a:avLst/>
          </a:prstGeom>
        </p:spPr>
      </p:pic>
      <p:pic>
        <p:nvPicPr>
          <p:cNvPr id="12" name="图片 11">
            <a:extLst>
              <a:ext uri="{FF2B5EF4-FFF2-40B4-BE49-F238E27FC236}">
                <a16:creationId xmlns:a16="http://schemas.microsoft.com/office/drawing/2014/main" id="{FD86CC53-9232-A398-B5E8-49AA28DAD747}"/>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2CE93F59-DD08-96CA-D509-11130B4A036A}"/>
              </a:ext>
            </a:extLst>
          </p:cNvPr>
          <p:cNvSpPr/>
          <p:nvPr userDrawn="1"/>
        </p:nvSpPr>
        <p:spPr>
          <a:xfrm flipH="1">
            <a:off x="454529" y="1680878"/>
            <a:ext cx="0" cy="4723054"/>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FAAA127-8233-26D2-F7F6-E504FD768E90}"/>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11CDE9A-434B-A8BE-1F36-6FB944C969A4}"/>
              </a:ext>
            </a:extLst>
          </p:cNvPr>
          <p:cNvSpPr/>
          <p:nvPr userDrawn="1"/>
        </p:nvSpPr>
        <p:spPr>
          <a:xfrm flipH="1" flipV="1">
            <a:off x="971601" y="1680878"/>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74FADFB-0BAE-05E5-BF80-FE0667FBDD66}"/>
              </a:ext>
            </a:extLst>
          </p:cNvPr>
          <p:cNvSpPr/>
          <p:nvPr userDrawn="1"/>
        </p:nvSpPr>
        <p:spPr>
          <a:xfrm flipH="1">
            <a:off x="8714268" y="1680878"/>
            <a:ext cx="0" cy="456400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12EEAC6B-0400-E170-54B6-0AA64D26C146}"/>
              </a:ext>
            </a:extLst>
          </p:cNvPr>
          <p:cNvSpPr>
            <a:spLocks noGrp="1"/>
          </p:cNvSpPr>
          <p:nvPr>
            <p:ph type="body" sz="quarter" idx="10"/>
          </p:nvPr>
        </p:nvSpPr>
        <p:spPr>
          <a:xfrm>
            <a:off x="971601" y="2197756"/>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2281622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1E38866-9121-4E54-8A19-6F762B7A14F6}"/>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5AEF5DB9-8EAE-E155-EF10-94C6EF680CA6}"/>
              </a:ext>
            </a:extLst>
          </p:cNvPr>
          <p:cNvSpPr>
            <a:spLocks noGrp="1"/>
          </p:cNvSpPr>
          <p:nvPr>
            <p:ph type="body" sz="quarter" idx="10"/>
          </p:nvPr>
        </p:nvSpPr>
        <p:spPr>
          <a:xfrm>
            <a:off x="899592" y="2840007"/>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281706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AF54427-94BF-02E9-C867-F6E80E0783E5}"/>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2F9869D3-327E-861C-D25E-8407455FE6AD}"/>
              </a:ext>
            </a:extLst>
          </p:cNvPr>
          <p:cNvSpPr>
            <a:spLocks noGrp="1"/>
          </p:cNvSpPr>
          <p:nvPr>
            <p:ph type="body" sz="quarter" idx="10"/>
          </p:nvPr>
        </p:nvSpPr>
        <p:spPr>
          <a:xfrm>
            <a:off x="971601" y="2571637"/>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1188337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0CE3769F-E632-D6F1-9BE6-CBA8CE9FC442}"/>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56E8B52E-35DC-BCFC-DEDF-0E2DB6134BE8}"/>
              </a:ext>
            </a:extLst>
          </p:cNvPr>
          <p:cNvSpPr>
            <a:spLocks noGrp="1"/>
          </p:cNvSpPr>
          <p:nvPr>
            <p:ph type="body" sz="quarter" idx="10"/>
          </p:nvPr>
        </p:nvSpPr>
        <p:spPr>
          <a:xfrm>
            <a:off x="1013203" y="2207530"/>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60427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1" name="图片 10">
            <a:extLst>
              <a:ext uri="{FF2B5EF4-FFF2-40B4-BE49-F238E27FC236}">
                <a16:creationId xmlns:a16="http://schemas.microsoft.com/office/drawing/2014/main" id="{C8F72D54-D89F-751E-4272-5031E1865BDF}"/>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192E6602-7117-FC9A-5230-A365FBFB3A31}"/>
              </a:ext>
            </a:extLst>
          </p:cNvPr>
          <p:cNvSpPr>
            <a:spLocks noGrp="1"/>
          </p:cNvSpPr>
          <p:nvPr>
            <p:ph type="body" sz="quarter" idx="10"/>
          </p:nvPr>
        </p:nvSpPr>
        <p:spPr>
          <a:xfrm>
            <a:off x="909059" y="1989483"/>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224792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A4DDC28-AA4B-FD00-80D6-46C43AFFD8A9}"/>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25" name="图片 24">
            <a:extLst>
              <a:ext uri="{FF2B5EF4-FFF2-40B4-BE49-F238E27FC236}">
                <a16:creationId xmlns:a16="http://schemas.microsoft.com/office/drawing/2014/main" id="{D3D79032-3DB4-1E8D-B7F1-4646DA8D5C74}"/>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26" name="直线连接符 20">
            <a:extLst>
              <a:ext uri="{FF2B5EF4-FFF2-40B4-BE49-F238E27FC236}">
                <a16:creationId xmlns:a16="http://schemas.microsoft.com/office/drawing/2014/main" id="{B76CE9D7-21E2-B837-7F15-EF63B103849B}"/>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7" name="直线连接符 21">
            <a:extLst>
              <a:ext uri="{FF2B5EF4-FFF2-40B4-BE49-F238E27FC236}">
                <a16:creationId xmlns:a16="http://schemas.microsoft.com/office/drawing/2014/main" id="{EF76FBEF-ABDF-92A4-BD45-B55863CF364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8" name="直线连接符 22">
            <a:extLst>
              <a:ext uri="{FF2B5EF4-FFF2-40B4-BE49-F238E27FC236}">
                <a16:creationId xmlns:a16="http://schemas.microsoft.com/office/drawing/2014/main" id="{9FE0535F-DA64-75E0-ECE8-FB830B1B8C4C}"/>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29" name="直线连接符 23">
            <a:extLst>
              <a:ext uri="{FF2B5EF4-FFF2-40B4-BE49-F238E27FC236}">
                <a16:creationId xmlns:a16="http://schemas.microsoft.com/office/drawing/2014/main" id="{A37D968E-AD25-915A-9DA5-671B838D68BC}"/>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82081A6F-E3BB-1132-C9DF-D200E9B3878D}"/>
              </a:ext>
            </a:extLst>
          </p:cNvPr>
          <p:cNvSpPr>
            <a:spLocks noGrp="1"/>
          </p:cNvSpPr>
          <p:nvPr>
            <p:ph type="body" sz="quarter" idx="10"/>
          </p:nvPr>
        </p:nvSpPr>
        <p:spPr>
          <a:xfrm>
            <a:off x="971601" y="2770242"/>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722148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12F4116-B88E-38AE-20B4-3FD30C1129B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921F86DA-729D-4B28-028B-53A8DF1490B6}"/>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2" name="直线连接符 20">
            <a:extLst>
              <a:ext uri="{FF2B5EF4-FFF2-40B4-BE49-F238E27FC236}">
                <a16:creationId xmlns:a16="http://schemas.microsoft.com/office/drawing/2014/main" id="{4F0EE773-1110-93F7-2330-65B47B9D768E}"/>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75B7C13D-D49E-799A-9711-F5B611826B4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B0E84D56-2843-EA15-6A6B-1584AC237320}"/>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BD400E1C-B95B-239F-E9AD-25B5108183FD}"/>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0B29568F-0A09-CA4F-65C2-D2141176FD18}"/>
              </a:ext>
            </a:extLst>
          </p:cNvPr>
          <p:cNvSpPr>
            <a:spLocks noGrp="1"/>
          </p:cNvSpPr>
          <p:nvPr>
            <p:ph type="body" sz="quarter" idx="10"/>
          </p:nvPr>
        </p:nvSpPr>
        <p:spPr>
          <a:xfrm>
            <a:off x="1113975" y="2563699"/>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2666597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EA165A7-0F63-58AC-7A05-9CC4ECAF7F5C}"/>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5" name="图片 14">
            <a:extLst>
              <a:ext uri="{FF2B5EF4-FFF2-40B4-BE49-F238E27FC236}">
                <a16:creationId xmlns:a16="http://schemas.microsoft.com/office/drawing/2014/main" id="{3E0C47B2-EDA1-F1C6-58F8-EC8A74E94C4E}"/>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6" name="直线连接符 20">
            <a:extLst>
              <a:ext uri="{FF2B5EF4-FFF2-40B4-BE49-F238E27FC236}">
                <a16:creationId xmlns:a16="http://schemas.microsoft.com/office/drawing/2014/main" id="{FEFA5409-34AF-A4E2-0C27-AF78C866C57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95F5E38D-C04D-3BB1-1BA7-FA1B2E030DE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6EF8EB85-C2A2-15EF-22A5-36EECB74D7AD}"/>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4A76820C-E3A8-F2A7-B5A4-E78117B09F5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BA42081B-9E84-13B3-6D0F-67DA52C7D776}"/>
              </a:ext>
            </a:extLst>
          </p:cNvPr>
          <p:cNvSpPr>
            <a:spLocks noGrp="1"/>
          </p:cNvSpPr>
          <p:nvPr>
            <p:ph type="body" sz="quarter" idx="10"/>
          </p:nvPr>
        </p:nvSpPr>
        <p:spPr>
          <a:xfrm>
            <a:off x="1191910" y="2232058"/>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270230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2" name="文本占位符 4">
            <a:extLst>
              <a:ext uri="{FF2B5EF4-FFF2-40B4-BE49-F238E27FC236}">
                <a16:creationId xmlns:a16="http://schemas.microsoft.com/office/drawing/2014/main" id="{9C766EAB-898E-9B00-FA4B-7B094339CC30}"/>
              </a:ext>
            </a:extLst>
          </p:cNvPr>
          <p:cNvSpPr>
            <a:spLocks noGrp="1"/>
          </p:cNvSpPr>
          <p:nvPr>
            <p:ph type="body" sz="quarter" idx="10"/>
          </p:nvPr>
        </p:nvSpPr>
        <p:spPr>
          <a:xfrm>
            <a:off x="1828820" y="2232973"/>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2959020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竖排文字">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EBD4A0-2C07-5800-82B7-96082785D581}"/>
              </a:ext>
            </a:extLst>
          </p:cNvPr>
          <p:cNvPicPr>
            <a:picLocks noChangeAspect="1"/>
          </p:cNvPicPr>
          <p:nvPr userDrawn="1"/>
        </p:nvPicPr>
        <p:blipFill rotWithShape="1">
          <a:blip r:embed="rId2">
            <a:alphaModFix amt="85000"/>
          </a:blip>
          <a:srcRect l="17233" t="21332" r="20655" b="21334"/>
          <a:stretch/>
        </p:blipFill>
        <p:spPr>
          <a:xfrm rot="10800000">
            <a:off x="394762" y="1353830"/>
            <a:ext cx="636609" cy="497709"/>
          </a:xfrm>
          <a:prstGeom prst="rect">
            <a:avLst/>
          </a:prstGeom>
        </p:spPr>
      </p:pic>
      <p:pic>
        <p:nvPicPr>
          <p:cNvPr id="3" name="图片 2">
            <a:extLst>
              <a:ext uri="{FF2B5EF4-FFF2-40B4-BE49-F238E27FC236}">
                <a16:creationId xmlns:a16="http://schemas.microsoft.com/office/drawing/2014/main" id="{ACEF55CA-562B-07B9-9225-22F88D6D098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4" name="直线连接符 20">
            <a:extLst>
              <a:ext uri="{FF2B5EF4-FFF2-40B4-BE49-F238E27FC236}">
                <a16:creationId xmlns:a16="http://schemas.microsoft.com/office/drawing/2014/main" id="{B3297588-AB56-2F99-1009-5FA0C33B47C1}"/>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792319C3-A8D4-50B2-A48F-A4D25306A719}"/>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8DDCAD5E-9134-916B-8360-3A26FCB53CFA}"/>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3C62C6B3-6257-808C-1E40-6DFC174B65AF}"/>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
        <p:nvSpPr>
          <p:cNvPr id="8" name="文本占位符 4">
            <a:extLst>
              <a:ext uri="{FF2B5EF4-FFF2-40B4-BE49-F238E27FC236}">
                <a16:creationId xmlns:a16="http://schemas.microsoft.com/office/drawing/2014/main" id="{7507805F-A1B5-8520-CD4E-B2243E5CF2B7}"/>
              </a:ext>
            </a:extLst>
          </p:cNvPr>
          <p:cNvSpPr>
            <a:spLocks noGrp="1"/>
          </p:cNvSpPr>
          <p:nvPr>
            <p:ph type="body" sz="quarter" idx="10"/>
          </p:nvPr>
        </p:nvSpPr>
        <p:spPr>
          <a:xfrm>
            <a:off x="1091138" y="1851540"/>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106782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userDrawn="1"/>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101559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userDrawn="1"/>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userDrawn="1"/>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userDrawn="1"/>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userDrawn="1"/>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userDrawn="1"/>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userDrawn="1"/>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322626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56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55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563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98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5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2918179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习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32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习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548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2" name="文本占位符 4">
            <a:extLst>
              <a:ext uri="{FF2B5EF4-FFF2-40B4-BE49-F238E27FC236}">
                <a16:creationId xmlns:a16="http://schemas.microsoft.com/office/drawing/2014/main" id="{966FCA04-EB0A-08D3-9E0E-186090DA4596}"/>
              </a:ext>
            </a:extLst>
          </p:cNvPr>
          <p:cNvSpPr>
            <a:spLocks noGrp="1"/>
          </p:cNvSpPr>
          <p:nvPr>
            <p:ph type="body" sz="quarter" idx="10"/>
          </p:nvPr>
        </p:nvSpPr>
        <p:spPr>
          <a:xfrm>
            <a:off x="1828820" y="2232973"/>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4574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721689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70"/>
            <a:ext cx="9144000" cy="1325563"/>
          </a:xfrm>
          <a:prstGeom prst="rect">
            <a:avLst/>
          </a:prstGeom>
        </p:spPr>
        <p:txBody>
          <a:bodyPr/>
          <a:lstStyle>
            <a:lvl1pPr algn="ctr">
              <a:defRPr sz="27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998088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70"/>
            <a:ext cx="9144000" cy="1325563"/>
          </a:xfrm>
          <a:prstGeom prst="rect">
            <a:avLst/>
          </a:prstGeom>
        </p:spPr>
        <p:txBody>
          <a:bodyPr/>
          <a:lstStyle>
            <a:lvl1pPr algn="ctr">
              <a:defRPr sz="27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475311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2"/>
            <a:ext cx="9144000" cy="1325563"/>
          </a:xfrm>
          <a:prstGeom prst="rect">
            <a:avLst/>
          </a:prstGeom>
        </p:spPr>
        <p:txBody>
          <a:bodyPr/>
          <a:lstStyle>
            <a:lvl1pPr algn="ctr">
              <a:defRPr sz="27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001100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5"/>
            <a:ext cx="9144000" cy="1325563"/>
          </a:xfrm>
          <a:prstGeom prst="rect">
            <a:avLst/>
          </a:prstGeom>
        </p:spPr>
        <p:txBody>
          <a:bodyPr/>
          <a:lstStyle>
            <a:lvl1pPr algn="ctr">
              <a:defRPr sz="27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403158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2" y="1594340"/>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4148704" y="2216565"/>
            <a:ext cx="1107996" cy="1200329"/>
          </a:xfrm>
          <a:prstGeom prst="rect">
            <a:avLst/>
          </a:prstGeom>
          <a:noFill/>
        </p:spPr>
        <p:txBody>
          <a:bodyPr wrap="none" rtlCol="0">
            <a:spAutoFit/>
          </a:bodyPr>
          <a:lstStyle/>
          <a:p>
            <a:pPr algn="ctr"/>
            <a:r>
              <a:rPr kumimoji="1" lang="zh-CN" altLang="en-US" sz="24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24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24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24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24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66325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2"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34289" rIns="34289"/>
          <a:lstStyle/>
          <a:p>
            <a:endParaRPr sz="1350"/>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3" y="6383172"/>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34289" rIns="34289"/>
          <a:lstStyle/>
          <a:p>
            <a:endParaRPr sz="1350"/>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6"/>
            <a:ext cx="7742668" cy="1"/>
          </a:xfrm>
          <a:prstGeom prst="line">
            <a:avLst/>
          </a:prstGeom>
          <a:ln w="12700">
            <a:solidFill>
              <a:srgbClr val="77933C"/>
            </a:solidFill>
            <a:prstDash val="sysDash"/>
          </a:ln>
        </p:spPr>
        <p:txBody>
          <a:bodyPr lIns="34289" rIns="34289"/>
          <a:lstStyle/>
          <a:p>
            <a:endParaRPr sz="1350"/>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9" y="2204864"/>
            <a:ext cx="1" cy="4040016"/>
          </a:xfrm>
          <a:prstGeom prst="line">
            <a:avLst/>
          </a:prstGeom>
          <a:ln w="12700">
            <a:solidFill>
              <a:srgbClr val="77933C"/>
            </a:solidFill>
            <a:prstDash val="sysDash"/>
          </a:ln>
        </p:spPr>
        <p:txBody>
          <a:bodyPr lIns="34289" rIns="34289"/>
          <a:lstStyle/>
          <a:p>
            <a:endParaRPr sz="1350"/>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5"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9" y="1945763"/>
            <a:ext cx="921637" cy="565092"/>
          </a:xfrm>
          <a:prstGeom prst="rect">
            <a:avLst/>
          </a:prstGeom>
          <a:ln w="12700">
            <a:miter lim="400000"/>
          </a:ln>
        </p:spPr>
      </p:pic>
    </p:spTree>
    <p:extLst>
      <p:ext uri="{BB962C8B-B14F-4D97-AF65-F5344CB8AC3E}">
        <p14:creationId xmlns:p14="http://schemas.microsoft.com/office/powerpoint/2010/main" val="3361460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fld id="{79988865-7C00-F642-BF95-D710111C1C7F}" type="datetimeFigureOut">
              <a:rPr kumimoji="1" lang="zh-CN" altLang="en-US" smtClean="0"/>
              <a:t>2025/3/14</a:t>
            </a:fld>
            <a:endParaRPr kumimoji="1" lang="zh-CN" altLang="en-US"/>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3"/>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60704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3"/>
            <a:ext cx="2948940" cy="1600197"/>
          </a:xfrm>
          <a:prstGeom prst="rect">
            <a:avLst/>
          </a:prstGeom>
        </p:spPr>
        <p:txBody>
          <a:bodyPr anchor="b">
            <a:normAutofit/>
          </a:bodyPr>
          <a:lstStyle>
            <a:lvl1pPr>
              <a:defRPr sz="18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79988865-7C00-F642-BF95-D710111C1C7F}" type="datetimeFigureOut">
              <a:rPr kumimoji="1" lang="zh-CN" altLang="en-US" smtClean="0"/>
              <a:t>2025/3/14</a:t>
            </a:fld>
            <a:endParaRPr kumimoji="1" lang="zh-CN" alt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3"/>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654923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18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79988865-7C00-F642-BF95-D710111C1C7F}" type="datetimeFigureOut">
              <a:rPr kumimoji="1" lang="zh-CN" altLang="en-US" smtClean="0"/>
              <a:t>2025/3/14</a:t>
            </a:fld>
            <a:endParaRPr kumimoji="1" lang="zh-CN" alt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3"/>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392144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userDrawn="1"/>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682039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3"/>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79988865-7C00-F642-BF95-D710111C1C7F}" type="datetimeFigureOut">
              <a:rPr kumimoji="1" lang="zh-CN" altLang="en-US" smtClean="0"/>
              <a:t>2025/3/14</a:t>
            </a:fld>
            <a:endParaRPr kumimoji="1" lang="zh-CN" alt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3"/>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1661149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1" y="360365"/>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79988865-7C00-F642-BF95-D710111C1C7F}" type="datetimeFigureOut">
              <a:rPr kumimoji="1" lang="zh-CN" altLang="en-US" smtClean="0"/>
              <a:t>2025/3/14</a:t>
            </a:fld>
            <a:endParaRPr kumimoji="1" lang="zh-CN" alt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3"/>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661930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44603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7"/>
            <a:ext cx="9144000" cy="1325563"/>
          </a:xfrm>
          <a:prstGeom prst="rect">
            <a:avLst/>
          </a:prstGeom>
        </p:spPr>
        <p:txBody>
          <a:bodyPr/>
          <a:lstStyle>
            <a:lvl1pPr>
              <a:defRPr sz="27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27769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8" name="图片 7" descr="蓝色的天空&#10;&#10;描述已自动生成">
            <a:extLst>
              <a:ext uri="{FF2B5EF4-FFF2-40B4-BE49-F238E27FC236}">
                <a16:creationId xmlns:a16="http://schemas.microsoft.com/office/drawing/2014/main" id="{174C2F1E-AF8A-584D-B892-03722D56D014}"/>
              </a:ext>
            </a:extLst>
          </p:cNvPr>
          <p:cNvPicPr>
            <a:picLocks noChangeAspect="1"/>
          </p:cNvPicPr>
          <p:nvPr userDrawn="1"/>
        </p:nvPicPr>
        <p:blipFill>
          <a:blip r:embed="rId2"/>
          <a:stretch>
            <a:fillRect/>
          </a:stretch>
        </p:blipFill>
        <p:spPr>
          <a:xfrm>
            <a:off x="0" y="11857"/>
            <a:ext cx="9144000" cy="6834289"/>
          </a:xfrm>
          <a:prstGeom prst="rect">
            <a:avLst/>
          </a:prstGeom>
        </p:spPr>
      </p:pic>
    </p:spTree>
    <p:extLst>
      <p:ext uri="{BB962C8B-B14F-4D97-AF65-F5344CB8AC3E}">
        <p14:creationId xmlns:p14="http://schemas.microsoft.com/office/powerpoint/2010/main" val="2530639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1"/>
            <a:ext cx="9144000" cy="466281"/>
          </a:xfrm>
          <a:prstGeom prst="rect">
            <a:avLst/>
          </a:prstGeom>
          <a:noFill/>
        </p:spPr>
        <p:txBody>
          <a:bodyPr vert="horz" wrap="square" lIns="91440" tIns="45720" rIns="91440" bIns="45720" rtlCol="0">
            <a:spAutoFit/>
          </a:bodyPr>
          <a:lstStyle>
            <a:lvl1pPr marL="0" indent="0" algn="ctr" defTabSz="685800">
              <a:spcBef>
                <a:spcPct val="0"/>
              </a:spcBef>
              <a:buFont typeface="Arial" panose="020B0604020202020204" pitchFamily="34" charset="0"/>
              <a:buNone/>
              <a:defRPr lang="en-US" sz="27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7"/>
            <a:ext cx="9144000" cy="6834289"/>
          </a:xfrm>
          <a:prstGeom prst="rect">
            <a:avLst/>
          </a:prstGeom>
        </p:spPr>
      </p:pic>
    </p:spTree>
    <p:extLst>
      <p:ext uri="{BB962C8B-B14F-4D97-AF65-F5344CB8AC3E}">
        <p14:creationId xmlns:p14="http://schemas.microsoft.com/office/powerpoint/2010/main" val="185124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7" name="图片 6" descr="图标&#10;&#10;描述已自动生成">
            <a:extLst>
              <a:ext uri="{FF2B5EF4-FFF2-40B4-BE49-F238E27FC236}">
                <a16:creationId xmlns:a16="http://schemas.microsoft.com/office/drawing/2014/main" id="{A06CAFBC-8305-8B4F-94CA-568B67103E5F}"/>
              </a:ext>
            </a:extLst>
          </p:cNvPr>
          <p:cNvPicPr>
            <a:picLocks noChangeAspect="1"/>
          </p:cNvPicPr>
          <p:nvPr userDrawn="1"/>
        </p:nvPicPr>
        <p:blipFill>
          <a:blip r:embed="rId2"/>
          <a:stretch>
            <a:fillRect/>
          </a:stretch>
        </p:blipFill>
        <p:spPr>
          <a:xfrm>
            <a:off x="0" y="11857"/>
            <a:ext cx="9144000" cy="6834289"/>
          </a:xfrm>
          <a:prstGeom prst="rect">
            <a:avLst/>
          </a:prstGeom>
        </p:spPr>
      </p:pic>
    </p:spTree>
    <p:extLst>
      <p:ext uri="{BB962C8B-B14F-4D97-AF65-F5344CB8AC3E}">
        <p14:creationId xmlns:p14="http://schemas.microsoft.com/office/powerpoint/2010/main" val="2557659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24363668-460C-BBB3-5F60-475A933BF373}"/>
              </a:ext>
            </a:extLst>
          </p:cNvPr>
          <p:cNvSpPr>
            <a:spLocks noGrp="1"/>
          </p:cNvSpPr>
          <p:nvPr>
            <p:ph type="body" sz="quarter" idx="10"/>
          </p:nvPr>
        </p:nvSpPr>
        <p:spPr>
          <a:xfrm>
            <a:off x="1113975" y="3020411"/>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97266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1FABEEF7-348D-104F-266F-DBAB0C5BE452}"/>
              </a:ext>
            </a:extLst>
          </p:cNvPr>
          <p:cNvSpPr>
            <a:spLocks noGrp="1"/>
          </p:cNvSpPr>
          <p:nvPr>
            <p:ph type="body" sz="quarter" idx="10"/>
          </p:nvPr>
        </p:nvSpPr>
        <p:spPr>
          <a:xfrm>
            <a:off x="971601" y="2558052"/>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206177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8E641BCB-4AD6-FEE5-5930-573B360FEB3E}"/>
              </a:ext>
            </a:extLst>
          </p:cNvPr>
          <p:cNvSpPr>
            <a:spLocks noGrp="1"/>
          </p:cNvSpPr>
          <p:nvPr>
            <p:ph type="body" sz="quarter" idx="10"/>
          </p:nvPr>
        </p:nvSpPr>
        <p:spPr>
          <a:xfrm>
            <a:off x="971601" y="2381029"/>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55886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0" name="图片 9">
            <a:extLst>
              <a:ext uri="{FF2B5EF4-FFF2-40B4-BE49-F238E27FC236}">
                <a16:creationId xmlns:a16="http://schemas.microsoft.com/office/drawing/2014/main" id="{45853ADF-7514-5973-3FEB-F5FE4375894E}"/>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9A6694DB-D49F-269B-D9A2-1BA5A27A81E9}"/>
              </a:ext>
            </a:extLst>
          </p:cNvPr>
          <p:cNvSpPr>
            <a:spLocks noGrp="1"/>
          </p:cNvSpPr>
          <p:nvPr>
            <p:ph type="body" sz="quarter" idx="10"/>
          </p:nvPr>
        </p:nvSpPr>
        <p:spPr>
          <a:xfrm>
            <a:off x="971601" y="2254061"/>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08473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4C56A9D-7AB7-6AE8-2BF3-75D4A22F11FA}"/>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
        <p:nvSpPr>
          <p:cNvPr id="2" name="文本占位符 4">
            <a:extLst>
              <a:ext uri="{FF2B5EF4-FFF2-40B4-BE49-F238E27FC236}">
                <a16:creationId xmlns:a16="http://schemas.microsoft.com/office/drawing/2014/main" id="{C02497F1-B2A6-07D8-B838-6A7DD831D29D}"/>
              </a:ext>
            </a:extLst>
          </p:cNvPr>
          <p:cNvSpPr>
            <a:spLocks noGrp="1"/>
          </p:cNvSpPr>
          <p:nvPr>
            <p:ph type="body" sz="quarter" idx="10"/>
          </p:nvPr>
        </p:nvSpPr>
        <p:spPr>
          <a:xfrm>
            <a:off x="971601" y="2729767"/>
            <a:ext cx="5092841" cy="3819465"/>
          </a:xfrm>
          <a:prstGeom prst="rect">
            <a:avLst/>
          </a:prstGeom>
        </p:spPr>
        <p:txBody>
          <a:bodyPr/>
          <a:lstStyle>
            <a:lvl1pPr marL="0" indent="0">
              <a:lnSpc>
                <a:spcPts val="3860"/>
              </a:lnSpc>
              <a:buNone/>
              <a:defRPr sz="2800" b="0" i="0">
                <a:latin typeface="Microsoft YaHei" panose="020B0503020204020204" pitchFamily="34" charset="-122"/>
                <a:ea typeface="Microsoft YaHei" panose="020B0503020204020204" pitchFamily="34" charset="-122"/>
              </a:defRPr>
            </a:lvl1pPr>
            <a:lvl2pPr marL="342900" indent="0">
              <a:lnSpc>
                <a:spcPts val="3860"/>
              </a:lnSpc>
              <a:buNone/>
              <a:defRPr sz="2800" b="0" i="0">
                <a:latin typeface="Microsoft YaHei" panose="020B0503020204020204" pitchFamily="34" charset="-122"/>
                <a:ea typeface="Microsoft YaHei" panose="020B0503020204020204" pitchFamily="34" charset="-122"/>
              </a:defRPr>
            </a:lvl2pPr>
            <a:lvl3pPr marL="685800" indent="0">
              <a:lnSpc>
                <a:spcPts val="3860"/>
              </a:lnSpc>
              <a:buNone/>
              <a:defRPr sz="2800" b="0" i="0">
                <a:latin typeface="Microsoft YaHei" panose="020B0503020204020204" pitchFamily="34" charset="-122"/>
                <a:ea typeface="Microsoft YaHei" panose="020B0503020204020204" pitchFamily="34" charset="-122"/>
              </a:defRPr>
            </a:lvl3pPr>
            <a:lvl4pPr marL="1028700" indent="0">
              <a:lnSpc>
                <a:spcPts val="3860"/>
              </a:lnSpc>
              <a:buNone/>
              <a:defRPr sz="2800" b="0" i="0">
                <a:latin typeface="Microsoft YaHei" panose="020B0503020204020204" pitchFamily="34" charset="-122"/>
                <a:ea typeface="Microsoft YaHei" panose="020B0503020204020204" pitchFamily="34" charset="-122"/>
              </a:defRPr>
            </a:lvl4pPr>
            <a:lvl5pPr marL="1371600" indent="0">
              <a:lnSpc>
                <a:spcPts val="3860"/>
              </a:lnSpc>
              <a:buNone/>
              <a:defRPr sz="2800" b="0" i="0">
                <a:latin typeface="Microsoft YaHei" panose="020B0503020204020204" pitchFamily="34" charset="-122"/>
                <a:ea typeface="Microsoft YaHei"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Tree>
    <p:extLst>
      <p:ext uri="{BB962C8B-B14F-4D97-AF65-F5344CB8AC3E}">
        <p14:creationId xmlns:p14="http://schemas.microsoft.com/office/powerpoint/2010/main" val="319468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9.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9733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8"/>
          <a:stretch>
            <a:fillRect/>
          </a:stretch>
        </p:blipFill>
        <p:spPr>
          <a:xfrm>
            <a:off x="0" y="2"/>
            <a:ext cx="9144000" cy="6857999"/>
          </a:xfrm>
          <a:prstGeom prst="rect">
            <a:avLst/>
          </a:prstGeom>
        </p:spPr>
      </p:pic>
    </p:spTree>
    <p:extLst>
      <p:ext uri="{BB962C8B-B14F-4D97-AF65-F5344CB8AC3E}">
        <p14:creationId xmlns:p14="http://schemas.microsoft.com/office/powerpoint/2010/main" val="392553717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Wingdings 2" pitchFamily="18" charset="2"/>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Wingdings 2" pitchFamily="18" charset="2"/>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Wingdings 2" pitchFamily="18" charset="2"/>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5pPr>
      <a:lvl6pPr marL="141446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6pPr>
      <a:lvl7pPr marL="167163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7pPr>
      <a:lvl8pPr marL="192881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8pPr>
      <a:lvl9pPr marL="218598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4682-604E-A8B4-64A6-A8B16BF0620A}"/>
              </a:ext>
            </a:extLst>
          </p:cNvPr>
          <p:cNvPicPr>
            <a:picLocks noChangeAspect="1"/>
          </p:cNvPicPr>
          <p:nvPr/>
        </p:nvPicPr>
        <p:blipFill rotWithShape="1">
          <a:blip r:embed="rId3"/>
          <a:srcRect l="33793" r="14929"/>
          <a:stretch/>
        </p:blipFill>
        <p:spPr>
          <a:xfrm>
            <a:off x="3997572" y="0"/>
            <a:ext cx="514642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7">
            <a:extLst>
              <a:ext uri="{FF2B5EF4-FFF2-40B4-BE49-F238E27FC236}">
                <a16:creationId xmlns:a16="http://schemas.microsoft.com/office/drawing/2014/main" id="{53CC407E-265A-C04F-C36B-D39335359E75}"/>
              </a:ext>
            </a:extLst>
          </p:cNvPr>
          <p:cNvGrpSpPr/>
          <p:nvPr/>
        </p:nvGrpSpPr>
        <p:grpSpPr>
          <a:xfrm>
            <a:off x="146958" y="1807574"/>
            <a:ext cx="3674398" cy="3169388"/>
            <a:chOff x="146958" y="1807574"/>
            <a:chExt cx="3674398" cy="3169388"/>
          </a:xfrm>
        </p:grpSpPr>
        <p:pic>
          <p:nvPicPr>
            <p:cNvPr id="9" name="图片 8">
              <a:extLst>
                <a:ext uri="{FF2B5EF4-FFF2-40B4-BE49-F238E27FC236}">
                  <a16:creationId xmlns:a16="http://schemas.microsoft.com/office/drawing/2014/main" id="{3808E861-4BA4-96DF-A43E-49412BE9A422}"/>
                </a:ext>
              </a:extLst>
            </p:cNvPr>
            <p:cNvPicPr>
              <a:picLocks noChangeAspect="1"/>
            </p:cNvPicPr>
            <p:nvPr/>
          </p:nvPicPr>
          <p:blipFill rotWithShape="1">
            <a:blip r:embed="rId4">
              <a:alphaModFix amt="85000"/>
            </a:blip>
            <a:srcRect l="17233" t="21332" r="20655" b="21334"/>
            <a:stretch/>
          </p:blipFill>
          <p:spPr>
            <a:xfrm>
              <a:off x="2903202" y="4259137"/>
              <a:ext cx="918154" cy="717825"/>
            </a:xfrm>
            <a:prstGeom prst="rect">
              <a:avLst/>
            </a:prstGeom>
          </p:spPr>
        </p:pic>
        <p:pic>
          <p:nvPicPr>
            <p:cNvPr id="10" name="图片 9">
              <a:extLst>
                <a:ext uri="{FF2B5EF4-FFF2-40B4-BE49-F238E27FC236}">
                  <a16:creationId xmlns:a16="http://schemas.microsoft.com/office/drawing/2014/main" id="{AB963011-0616-BF5B-3F9A-05DE5B0EFA43}"/>
                </a:ext>
              </a:extLst>
            </p:cNvPr>
            <p:cNvPicPr>
              <a:picLocks noChangeAspect="1"/>
            </p:cNvPicPr>
            <p:nvPr/>
          </p:nvPicPr>
          <p:blipFill rotWithShape="1">
            <a:blip r:embed="rId4">
              <a:alphaModFix amt="85000"/>
            </a:blip>
            <a:srcRect l="17233" t="21332" r="20655" b="21334"/>
            <a:stretch/>
          </p:blipFill>
          <p:spPr>
            <a:xfrm rot="10800000">
              <a:off x="146958" y="1807574"/>
              <a:ext cx="918154" cy="717825"/>
            </a:xfrm>
            <a:prstGeom prst="rect">
              <a:avLst/>
            </a:prstGeom>
          </p:spPr>
        </p:pic>
        <p:grpSp>
          <p:nvGrpSpPr>
            <p:cNvPr id="11" name="组合 10">
              <a:extLst>
                <a:ext uri="{FF2B5EF4-FFF2-40B4-BE49-F238E27FC236}">
                  <a16:creationId xmlns:a16="http://schemas.microsoft.com/office/drawing/2014/main" id="{545B40AE-E40F-0417-E3B5-FEB563FA2AEB}"/>
                </a:ext>
              </a:extLst>
            </p:cNvPr>
            <p:cNvGrpSpPr/>
            <p:nvPr/>
          </p:nvGrpSpPr>
          <p:grpSpPr>
            <a:xfrm>
              <a:off x="1024689" y="2080168"/>
              <a:ext cx="2684717" cy="2391643"/>
              <a:chOff x="6224954" y="1265960"/>
              <a:chExt cx="2684717" cy="2391643"/>
            </a:xfrm>
          </p:grpSpPr>
          <p:cxnSp>
            <p:nvCxnSpPr>
              <p:cNvPr id="15" name="直线连接符 14">
                <a:extLst>
                  <a:ext uri="{FF2B5EF4-FFF2-40B4-BE49-F238E27FC236}">
                    <a16:creationId xmlns:a16="http://schemas.microsoft.com/office/drawing/2014/main" id="{18836EA4-6772-277E-EDA1-FDA2032B4049}"/>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线连接符 15">
                <a:extLst>
                  <a:ext uri="{FF2B5EF4-FFF2-40B4-BE49-F238E27FC236}">
                    <a16:creationId xmlns:a16="http://schemas.microsoft.com/office/drawing/2014/main" id="{C40652F1-1C56-0D61-1A3F-7AA8DA22682C}"/>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5BD72218-AA19-9DF7-5B21-11BBC6A530AD}"/>
                </a:ext>
              </a:extLst>
            </p:cNvPr>
            <p:cNvGrpSpPr/>
            <p:nvPr/>
          </p:nvGrpSpPr>
          <p:grpSpPr>
            <a:xfrm rot="10800000">
              <a:off x="274214" y="2342012"/>
              <a:ext cx="2684717" cy="2422873"/>
              <a:chOff x="6224954" y="1265960"/>
              <a:chExt cx="2684717" cy="2422873"/>
            </a:xfrm>
          </p:grpSpPr>
          <p:cxnSp>
            <p:nvCxnSpPr>
              <p:cNvPr id="13" name="直线连接符 12">
                <a:extLst>
                  <a:ext uri="{FF2B5EF4-FFF2-40B4-BE49-F238E27FC236}">
                    <a16:creationId xmlns:a16="http://schemas.microsoft.com/office/drawing/2014/main" id="{2A755B64-9A50-8B7D-EADB-DB1084DF35E7}"/>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69732868-A0F9-0936-6FB0-B77636AEC998}"/>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grpSp>
      <p:sp>
        <p:nvSpPr>
          <p:cNvPr id="25" name="标题 1">
            <a:extLst>
              <a:ext uri="{FF2B5EF4-FFF2-40B4-BE49-F238E27FC236}">
                <a16:creationId xmlns:a16="http://schemas.microsoft.com/office/drawing/2014/main" id="{B36DEE57-4FBE-4DAF-80DA-EB6C475BBF28}"/>
              </a:ext>
            </a:extLst>
          </p:cNvPr>
          <p:cNvSpPr txBox="1">
            <a:spLocks/>
          </p:cNvSpPr>
          <p:nvPr/>
        </p:nvSpPr>
        <p:spPr>
          <a:xfrm>
            <a:off x="267275" y="2382693"/>
            <a:ext cx="3442130" cy="148364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latin typeface="Microsoft YaHei" panose="020B0503020204020204" pitchFamily="34" charset="-122"/>
                <a:ea typeface="Microsoft YaHei" panose="020B0503020204020204" pitchFamily="34" charset="-122"/>
              </a:rPr>
              <a:t>人类是猿猴的后代吗？</a:t>
            </a:r>
          </a:p>
        </p:txBody>
      </p:sp>
      <p:sp>
        <p:nvSpPr>
          <p:cNvPr id="26" name="标题 1">
            <a:extLst>
              <a:ext uri="{FF2B5EF4-FFF2-40B4-BE49-F238E27FC236}">
                <a16:creationId xmlns:a16="http://schemas.microsoft.com/office/drawing/2014/main" id="{25684F03-7EF5-F29C-24C2-5C4CEBD9A10B}"/>
              </a:ext>
            </a:extLst>
          </p:cNvPr>
          <p:cNvSpPr txBox="1">
            <a:spLocks/>
          </p:cNvSpPr>
          <p:nvPr/>
        </p:nvSpPr>
        <p:spPr>
          <a:xfrm>
            <a:off x="281167" y="3783055"/>
            <a:ext cx="3428237" cy="98183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latin typeface="Microsoft YaHei" panose="020B0503020204020204" pitchFamily="34" charset="-122"/>
                <a:ea typeface="Microsoft YaHei" panose="020B0503020204020204" pitchFamily="34" charset="-122"/>
              </a:rPr>
              <a:t>创世记</a:t>
            </a:r>
            <a:r>
              <a:rPr lang="en-US" altLang="zh-CN" sz="2400" b="1" dirty="0">
                <a:latin typeface="Microsoft YaHei" panose="020B0503020204020204" pitchFamily="34" charset="-122"/>
                <a:ea typeface="Microsoft YaHei" panose="020B0503020204020204" pitchFamily="34" charset="-122"/>
              </a:rPr>
              <a:t>1:27</a:t>
            </a:r>
          </a:p>
          <a:p>
            <a:pPr algn="ctr">
              <a:lnSpc>
                <a:spcPts val="32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7</a:t>
            </a:r>
            <a:r>
              <a:rPr lang="zh-CN" altLang="en-US" sz="2400" b="1" dirty="0">
                <a:latin typeface="Microsoft YaHei" panose="020B0503020204020204" pitchFamily="34" charset="-122"/>
                <a:ea typeface="Microsoft YaHei" panose="020B0503020204020204" pitchFamily="34" charset="-122"/>
              </a:rPr>
              <a:t>课</a:t>
            </a:r>
          </a:p>
        </p:txBody>
      </p:sp>
      <p:pic>
        <p:nvPicPr>
          <p:cNvPr id="18" name="图片 17">
            <a:extLst>
              <a:ext uri="{FF2B5EF4-FFF2-40B4-BE49-F238E27FC236}">
                <a16:creationId xmlns:a16="http://schemas.microsoft.com/office/drawing/2014/main" id="{281DF0B4-744C-31F8-E009-39B366345A38}"/>
              </a:ext>
            </a:extLst>
          </p:cNvPr>
          <p:cNvPicPr>
            <a:picLocks noChangeAspect="1"/>
          </p:cNvPicPr>
          <p:nvPr/>
        </p:nvPicPr>
        <p:blipFill>
          <a:blip r:embed="rId5"/>
          <a:stretch>
            <a:fillRect/>
          </a:stretch>
        </p:blipFill>
        <p:spPr>
          <a:xfrm>
            <a:off x="6341322" y="23150"/>
            <a:ext cx="2209724" cy="2525399"/>
          </a:xfrm>
          <a:prstGeom prst="rect">
            <a:avLst/>
          </a:prstGeom>
        </p:spPr>
      </p:pic>
    </p:spTree>
    <p:extLst>
      <p:ext uri="{BB962C8B-B14F-4D97-AF65-F5344CB8AC3E}">
        <p14:creationId xmlns:p14="http://schemas.microsoft.com/office/powerpoint/2010/main" val="2088162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a:extLst>
              <a:ext uri="{FF2B5EF4-FFF2-40B4-BE49-F238E27FC236}">
                <a16:creationId xmlns:a16="http://schemas.microsoft.com/office/drawing/2014/main" id="{EE3FFF99-2383-0E41-844C-8580653C542E}"/>
              </a:ext>
            </a:extLst>
          </p:cNvPr>
          <p:cNvSpPr txBox="1">
            <a:spLocks/>
          </p:cNvSpPr>
          <p:nvPr/>
        </p:nvSpPr>
        <p:spPr>
          <a:xfrm>
            <a:off x="5787445" y="2010143"/>
            <a:ext cx="2897310" cy="4611528"/>
          </a:xfrm>
          <a:prstGeom prst="rect">
            <a:avLst/>
          </a:prstGeom>
        </p:spPr>
        <p:txBody>
          <a:bodyPr vert="horz">
            <a:noAutofit/>
          </a:bodyPr>
          <a:lstStyle/>
          <a:p>
            <a:pPr>
              <a:buSzPct val="125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“那个画了一系列由低到高、毛发越来越少的原始人队列，曾经一度被广传，但现在看来是假的。”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2500"/>
              </a:lnSpc>
              <a:buSzPct val="125000"/>
              <a:defRPr/>
            </a:pPr>
            <a:endParaRPr lang="en-US" sz="2800" dirty="0">
              <a:latin typeface="Microsoft YaHei" panose="020B0503020204020204" pitchFamily="34" charset="-122"/>
              <a:ea typeface="Microsoft YaHei" panose="020B0503020204020204" pitchFamily="34" charset="-122"/>
              <a:cs typeface="Arial" panose="020B0604020202020204" pitchFamily="34" charset="0"/>
            </a:endParaRPr>
          </a:p>
          <a:p>
            <a:pPr>
              <a:buSzPct val="125000"/>
              <a:defRPr/>
            </a:pPr>
            <a:r>
              <a:rPr lang="x-none" dirty="0">
                <a:latin typeface="Microsoft YaHei" panose="020B0503020204020204" pitchFamily="34" charset="-122"/>
                <a:ea typeface="Microsoft YaHei" panose="020B0503020204020204" pitchFamily="34" charset="-122"/>
                <a:cs typeface="Arial" panose="020B0604020202020204" pitchFamily="34" charset="0"/>
              </a:rPr>
              <a:t>Hublin, J.J.  Nature 403, 27 January 2000, Pg. 363, </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9" name="图片 8" descr="一群卡通人物&#10;&#10;描述已自动生成">
            <a:extLst>
              <a:ext uri="{FF2B5EF4-FFF2-40B4-BE49-F238E27FC236}">
                <a16:creationId xmlns:a16="http://schemas.microsoft.com/office/drawing/2014/main" id="{20A78079-7916-4EB7-8CD4-EE20EA7B3184}"/>
              </a:ext>
            </a:extLst>
          </p:cNvPr>
          <p:cNvPicPr>
            <a:picLocks noChangeAspect="1"/>
          </p:cNvPicPr>
          <p:nvPr/>
        </p:nvPicPr>
        <p:blipFill>
          <a:blip r:embed="rId3"/>
          <a:stretch>
            <a:fillRect/>
          </a:stretch>
        </p:blipFill>
        <p:spPr>
          <a:xfrm>
            <a:off x="0" y="2199704"/>
            <a:ext cx="5721380" cy="3737968"/>
          </a:xfrm>
          <a:prstGeom prst="rect">
            <a:avLst/>
          </a:prstGeom>
          <a:ln>
            <a:noFill/>
          </a:ln>
        </p:spPr>
      </p:pic>
      <p:sp>
        <p:nvSpPr>
          <p:cNvPr id="16" name="&quot;No&quot; Symbol 5">
            <a:extLst>
              <a:ext uri="{FF2B5EF4-FFF2-40B4-BE49-F238E27FC236}">
                <a16:creationId xmlns:a16="http://schemas.microsoft.com/office/drawing/2014/main" id="{F748830E-DC73-D44F-8D61-C2D1BA5B5150}"/>
              </a:ext>
            </a:extLst>
          </p:cNvPr>
          <p:cNvSpPr/>
          <p:nvPr/>
        </p:nvSpPr>
        <p:spPr>
          <a:xfrm>
            <a:off x="1430456" y="2517370"/>
            <a:ext cx="2994001" cy="2905014"/>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标题 10">
            <a:extLst>
              <a:ext uri="{FF2B5EF4-FFF2-40B4-BE49-F238E27FC236}">
                <a16:creationId xmlns:a16="http://schemas.microsoft.com/office/drawing/2014/main" id="{6132D832-8966-7FEB-98DA-F33AF0135076}"/>
              </a:ext>
            </a:extLst>
          </p:cNvPr>
          <p:cNvSpPr txBox="1">
            <a:spLocks/>
          </p:cNvSpPr>
          <p:nvPr/>
        </p:nvSpPr>
        <p:spPr>
          <a:xfrm>
            <a:off x="228600" y="525747"/>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dirty="0"/>
              <a:t>科研结果：“猿人队列”是假的</a:t>
            </a:r>
          </a:p>
        </p:txBody>
      </p:sp>
    </p:spTree>
    <p:extLst>
      <p:ext uri="{BB962C8B-B14F-4D97-AF65-F5344CB8AC3E}">
        <p14:creationId xmlns:p14="http://schemas.microsoft.com/office/powerpoint/2010/main" val="286286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DD961CB-665D-9F2D-925C-D2F8D5AE1014}"/>
              </a:ext>
            </a:extLst>
          </p:cNvPr>
          <p:cNvSpPr txBox="1"/>
          <p:nvPr/>
        </p:nvSpPr>
        <p:spPr>
          <a:xfrm>
            <a:off x="1008186" y="2987203"/>
            <a:ext cx="7537938" cy="2053254"/>
          </a:xfrm>
          <a:prstGeom prst="rect">
            <a:avLst/>
          </a:prstGeom>
          <a:noFill/>
        </p:spPr>
        <p:txBody>
          <a:bodyPr wrap="square">
            <a:spAutoFit/>
          </a:bodyPr>
          <a:lstStyle/>
          <a:p>
            <a:pPr marL="285750" indent="-285750">
              <a:lnSpc>
                <a:spcPts val="3860"/>
              </a:lnSpc>
              <a:buFont typeface="Arial" panose="020B0604020202020204" pitchFamily="34" charset="0"/>
              <a:buChar char="•"/>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既然科学已经证明猿人队列是假的，为什么仍有那么多人相信人是由猿猴进化来的呢？</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285750" indent="-285750">
              <a:lnSpc>
                <a:spcPts val="3860"/>
              </a:lnSpc>
              <a:buFont typeface="Arial" panose="020B0604020202020204" pitchFamily="34" charset="0"/>
              <a:buChar char="•"/>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为什么课本仍旧在教导说人是猿猴变来的呢？</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285750" indent="-285750">
              <a:lnSpc>
                <a:spcPts val="3860"/>
              </a:lnSpc>
              <a:buFont typeface="Arial" panose="020B0604020202020204" pitchFamily="34" charset="0"/>
              <a:buChar char="•"/>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问题到底出在哪里？</a:t>
            </a:r>
            <a:endParaRPr lang="zh-CN" altLang="en-US" sz="2800" dirty="0">
              <a:latin typeface="Microsoft YaHei" panose="020B0503020204020204" pitchFamily="34" charset="-122"/>
              <a:ea typeface="Microsoft YaHei" panose="020B0503020204020204" pitchFamily="34" charset="-122"/>
            </a:endParaRPr>
          </a:p>
        </p:txBody>
      </p:sp>
      <p:pic>
        <p:nvPicPr>
          <p:cNvPr id="5" name="图片 4" descr="一群卡通人物&#10;&#10;描述已自动生成">
            <a:extLst>
              <a:ext uri="{FF2B5EF4-FFF2-40B4-BE49-F238E27FC236}">
                <a16:creationId xmlns:a16="http://schemas.microsoft.com/office/drawing/2014/main" id="{3390CC51-1F6E-12CB-BA44-60C162278018}"/>
              </a:ext>
            </a:extLst>
          </p:cNvPr>
          <p:cNvPicPr>
            <a:picLocks noChangeAspect="1"/>
          </p:cNvPicPr>
          <p:nvPr/>
        </p:nvPicPr>
        <p:blipFill>
          <a:blip r:embed="rId3"/>
          <a:stretch>
            <a:fillRect/>
          </a:stretch>
        </p:blipFill>
        <p:spPr>
          <a:xfrm>
            <a:off x="2588126" y="181571"/>
            <a:ext cx="3967748" cy="2592262"/>
          </a:xfrm>
          <a:prstGeom prst="rect">
            <a:avLst/>
          </a:prstGeom>
        </p:spPr>
      </p:pic>
      <p:sp>
        <p:nvSpPr>
          <p:cNvPr id="6" name="&quot;No&quot; Symbol 5">
            <a:extLst>
              <a:ext uri="{FF2B5EF4-FFF2-40B4-BE49-F238E27FC236}">
                <a16:creationId xmlns:a16="http://schemas.microsoft.com/office/drawing/2014/main" id="{DA20EE56-5DCB-EE21-154C-363D0E6E252E}"/>
              </a:ext>
            </a:extLst>
          </p:cNvPr>
          <p:cNvSpPr/>
          <p:nvPr/>
        </p:nvSpPr>
        <p:spPr>
          <a:xfrm>
            <a:off x="3422343" y="343177"/>
            <a:ext cx="2416544" cy="2269050"/>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文本框 6">
            <a:extLst>
              <a:ext uri="{FF2B5EF4-FFF2-40B4-BE49-F238E27FC236}">
                <a16:creationId xmlns:a16="http://schemas.microsoft.com/office/drawing/2014/main" id="{BE89A90D-8935-D8D9-0EC6-E24E6AB1C2F0}"/>
              </a:ext>
            </a:extLst>
          </p:cNvPr>
          <p:cNvSpPr txBox="1"/>
          <p:nvPr/>
        </p:nvSpPr>
        <p:spPr>
          <a:xfrm>
            <a:off x="1008185" y="5133775"/>
            <a:ext cx="7537938" cy="1052981"/>
          </a:xfrm>
          <a:prstGeom prst="rect">
            <a:avLst/>
          </a:prstGeom>
          <a:noFill/>
        </p:spPr>
        <p:txBody>
          <a:bodyPr wrap="square">
            <a:spAutoFit/>
          </a:bodyPr>
          <a:lstStyle/>
          <a:p>
            <a:pPr>
              <a:lnSpc>
                <a:spcPts val="3860"/>
              </a:lnSpc>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答</a:t>
            </a:r>
            <a:r>
              <a:rPr lang="zh-CN" altLang="en-US" sz="280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a:effectLst/>
                <a:latin typeface="Microsoft YaHei" panose="020B0503020204020204" pitchFamily="34" charset="-122"/>
                <a:ea typeface="Microsoft YaHei" panose="020B0503020204020204" pitchFamily="34" charset="-122"/>
                <a:cs typeface="Times New Roman" panose="02020603050405020304" pitchFamily="18" charset="0"/>
              </a:rPr>
              <a:t>绝大多</a:t>
            </a:r>
            <a:r>
              <a:rPr lang="zh-CN" altLang="en-US" sz="2800">
                <a:effectLst/>
                <a:latin typeface="Microsoft YaHei" panose="020B0503020204020204" pitchFamily="34" charset="-122"/>
                <a:ea typeface="Microsoft YaHei" panose="020B0503020204020204" pitchFamily="34" charset="-122"/>
                <a:cs typeface="Times New Roman" panose="02020603050405020304" pitchFamily="18" charset="0"/>
              </a:rPr>
              <a:t>数</a:t>
            </a:r>
            <a:r>
              <a:rPr lang="zh-CN" altLang="zh-CN" sz="2800">
                <a:effectLst/>
                <a:latin typeface="Microsoft YaHei" panose="020B0503020204020204" pitchFamily="34" charset="-122"/>
                <a:ea typeface="Microsoft YaHei" panose="020B0503020204020204" pitchFamily="34" charset="-122"/>
                <a:cs typeface="Times New Roman" panose="02020603050405020304" pitchFamily="18" charset="0"/>
              </a:rPr>
              <a:t>人</a:t>
            </a:r>
            <a:r>
              <a:rPr lang="zh-CN" altLang="zh-CN" sz="2800" b="1" dirty="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a:t>没有自己动脑来独立思考</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，而只是被动地接受了一些打着科学名义的结论。</a:t>
            </a:r>
            <a:endParaRPr lang="zh-CN" altLang="en-US" sz="28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3123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1F8F60F-8A9E-0A7B-E4A3-BEEDECD8ED8A}"/>
              </a:ext>
            </a:extLst>
          </p:cNvPr>
          <p:cNvSpPr txBox="1"/>
          <p:nvPr/>
        </p:nvSpPr>
        <p:spPr>
          <a:xfrm>
            <a:off x="908539" y="4826333"/>
            <a:ext cx="7326922" cy="1553117"/>
          </a:xfrm>
          <a:prstGeom prst="rect">
            <a:avLst/>
          </a:prstGeom>
          <a:noFill/>
        </p:spPr>
        <p:txBody>
          <a:bodyPr wrap="square">
            <a:spAutoFit/>
          </a:bodyPr>
          <a:lstStyle/>
          <a:p>
            <a:pPr algn="just">
              <a:lnSpc>
                <a:spcPts val="3860"/>
              </a:lnSpc>
            </a:pP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若仔细研究证据，</a:t>
            </a:r>
            <a:r>
              <a:rPr lang="zh-CN" altLang="en-US"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人们</a:t>
            </a: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都会发现“猴子进化为人”</a:t>
            </a:r>
            <a:r>
              <a:rPr lang="zh-CN" altLang="en-US"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的说法</a:t>
            </a: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是没有事实依据作为支持的</a:t>
            </a:r>
            <a:r>
              <a:rPr lang="zh-CN" altLang="en-US" sz="2800" kern="100" dirty="0">
                <a:latin typeface="Microsoft YaHei" panose="020B0503020204020204" pitchFamily="34" charset="-122"/>
                <a:ea typeface="Microsoft YaHei" panose="020B0503020204020204" pitchFamily="34" charset="-122"/>
                <a:cs typeface="Times New Roman" panose="02020603050405020304" pitchFamily="18" charset="0"/>
              </a:rPr>
              <a:t>，它纯粹只是一个</a:t>
            </a: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虚构的</a:t>
            </a:r>
            <a:r>
              <a:rPr lang="zh-CN" altLang="en-US"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故事</a:t>
            </a: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zh-CN" sz="20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3" name="图片 2" descr="一群卡通人物&#10;&#10;描述已自动生成">
            <a:extLst>
              <a:ext uri="{FF2B5EF4-FFF2-40B4-BE49-F238E27FC236}">
                <a16:creationId xmlns:a16="http://schemas.microsoft.com/office/drawing/2014/main" id="{E1C03FB4-67D9-60F9-8D92-EAE3D59F236D}"/>
              </a:ext>
            </a:extLst>
          </p:cNvPr>
          <p:cNvPicPr>
            <a:picLocks noChangeAspect="1"/>
          </p:cNvPicPr>
          <p:nvPr/>
        </p:nvPicPr>
        <p:blipFill>
          <a:blip r:embed="rId3"/>
          <a:stretch>
            <a:fillRect/>
          </a:stretch>
        </p:blipFill>
        <p:spPr>
          <a:xfrm>
            <a:off x="2126420" y="1418492"/>
            <a:ext cx="5105374" cy="3335511"/>
          </a:xfrm>
          <a:prstGeom prst="rect">
            <a:avLst/>
          </a:prstGeom>
          <a:ln>
            <a:noFill/>
          </a:ln>
        </p:spPr>
      </p:pic>
      <p:pic>
        <p:nvPicPr>
          <p:cNvPr id="9" name="图片 8">
            <a:extLst>
              <a:ext uri="{FF2B5EF4-FFF2-40B4-BE49-F238E27FC236}">
                <a16:creationId xmlns:a16="http://schemas.microsoft.com/office/drawing/2014/main" id="{759B65D0-3320-C2B0-83E0-C508E3CF7C66}"/>
              </a:ext>
            </a:extLst>
          </p:cNvPr>
          <p:cNvPicPr>
            <a:picLocks noChangeAspect="1"/>
          </p:cNvPicPr>
          <p:nvPr/>
        </p:nvPicPr>
        <p:blipFill>
          <a:blip r:embed="rId4"/>
          <a:stretch>
            <a:fillRect/>
          </a:stretch>
        </p:blipFill>
        <p:spPr>
          <a:xfrm>
            <a:off x="1062811" y="695535"/>
            <a:ext cx="2464491" cy="3108705"/>
          </a:xfrm>
          <a:prstGeom prst="rect">
            <a:avLst/>
          </a:prstGeom>
        </p:spPr>
      </p:pic>
      <p:grpSp>
        <p:nvGrpSpPr>
          <p:cNvPr id="5" name="组合 4">
            <a:extLst>
              <a:ext uri="{FF2B5EF4-FFF2-40B4-BE49-F238E27FC236}">
                <a16:creationId xmlns:a16="http://schemas.microsoft.com/office/drawing/2014/main" id="{66503D5B-3DA1-FAC2-DB1E-F50B0ECB9AD0}"/>
              </a:ext>
            </a:extLst>
          </p:cNvPr>
          <p:cNvGrpSpPr/>
          <p:nvPr/>
        </p:nvGrpSpPr>
        <p:grpSpPr>
          <a:xfrm>
            <a:off x="3110541" y="35169"/>
            <a:ext cx="3732701" cy="1806104"/>
            <a:chOff x="3110541" y="35169"/>
            <a:chExt cx="3732701" cy="1806104"/>
          </a:xfrm>
        </p:grpSpPr>
        <p:sp>
          <p:nvSpPr>
            <p:cNvPr id="10" name="三角形 9">
              <a:extLst>
                <a:ext uri="{FF2B5EF4-FFF2-40B4-BE49-F238E27FC236}">
                  <a16:creationId xmlns:a16="http://schemas.microsoft.com/office/drawing/2014/main" id="{80BE59B1-5A03-C9C3-BDD8-1412C43009C7}"/>
                </a:ext>
              </a:extLst>
            </p:cNvPr>
            <p:cNvSpPr/>
            <p:nvPr/>
          </p:nvSpPr>
          <p:spPr>
            <a:xfrm rot="12459016">
              <a:off x="3110541" y="1295928"/>
              <a:ext cx="434521" cy="545345"/>
            </a:xfrm>
            <a:prstGeom prst="triangle">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effectLst>
                  <a:outerShdw blurRad="50800" dist="38100" dir="2700000" algn="tl" rotWithShape="0">
                    <a:prstClr val="black">
                      <a:alpha val="40000"/>
                    </a:prstClr>
                  </a:outerShdw>
                </a:effectLst>
              </a:endParaRPr>
            </a:p>
          </p:txBody>
        </p:sp>
        <p:sp>
          <p:nvSpPr>
            <p:cNvPr id="11" name="矩形 10">
              <a:extLst>
                <a:ext uri="{FF2B5EF4-FFF2-40B4-BE49-F238E27FC236}">
                  <a16:creationId xmlns:a16="http://schemas.microsoft.com/office/drawing/2014/main" id="{B14DD48D-6418-2CCB-AD72-255C7F3B8666}"/>
                </a:ext>
              </a:extLst>
            </p:cNvPr>
            <p:cNvSpPr/>
            <p:nvPr/>
          </p:nvSpPr>
          <p:spPr>
            <a:xfrm>
              <a:off x="3235569" y="35169"/>
              <a:ext cx="3607673" cy="1418492"/>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effectLst>
                  <a:outerShdw blurRad="50800" dist="38100" dir="2700000" algn="tl" rotWithShape="0">
                    <a:prstClr val="black">
                      <a:alpha val="40000"/>
                    </a:prstClr>
                  </a:outerShdw>
                </a:effectLst>
              </a:endParaRPr>
            </a:p>
          </p:txBody>
        </p:sp>
      </p:grpSp>
      <p:sp>
        <p:nvSpPr>
          <p:cNvPr id="2" name="标题 1">
            <a:extLst>
              <a:ext uri="{FF2B5EF4-FFF2-40B4-BE49-F238E27FC236}">
                <a16:creationId xmlns:a16="http://schemas.microsoft.com/office/drawing/2014/main" id="{7C193EA5-6FDE-4ADA-DD41-98F196495B81}"/>
              </a:ext>
            </a:extLst>
          </p:cNvPr>
          <p:cNvSpPr>
            <a:spLocks noGrp="1"/>
          </p:cNvSpPr>
          <p:nvPr>
            <p:ph type="title"/>
          </p:nvPr>
        </p:nvSpPr>
        <p:spPr>
          <a:xfrm>
            <a:off x="3185643" y="236968"/>
            <a:ext cx="3704492" cy="1325563"/>
          </a:xfrm>
        </p:spPr>
        <p:txBody>
          <a:bodyPr/>
          <a:lstStyle/>
          <a:p>
            <a:r>
              <a:rPr lang="zh-CN" altLang="en-US" dirty="0"/>
              <a:t>“猴子进化为人”是虚构的故事</a:t>
            </a:r>
          </a:p>
        </p:txBody>
      </p:sp>
    </p:spTree>
    <p:extLst>
      <p:ext uri="{BB962C8B-B14F-4D97-AF65-F5344CB8AC3E}">
        <p14:creationId xmlns:p14="http://schemas.microsoft.com/office/powerpoint/2010/main" val="162201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AF801E3-D72A-8D18-FF23-B4EB7F98AAF2}"/>
              </a:ext>
            </a:extLst>
          </p:cNvPr>
          <p:cNvSpPr txBox="1"/>
          <p:nvPr/>
        </p:nvSpPr>
        <p:spPr>
          <a:xfrm>
            <a:off x="683190" y="3437326"/>
            <a:ext cx="4579494" cy="1553117"/>
          </a:xfrm>
          <a:prstGeom prst="rect">
            <a:avLst/>
          </a:prstGeom>
          <a:noFill/>
        </p:spPr>
        <p:txBody>
          <a:bodyPr wrap="square">
            <a:spAutoFit/>
          </a:bodyPr>
          <a:lstStyle/>
          <a:p>
            <a:pPr indent="-277200">
              <a:lnSpc>
                <a:spcPts val="3860"/>
              </a:lnSpc>
              <a:buFont typeface="Arial" panose="020B0604020202020204" pitchFamily="34" charset="0"/>
              <a:buChar char="•"/>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请</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边听，边做笔记</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indent="-277200">
              <a:lnSpc>
                <a:spcPts val="386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牢记三个招数</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indent="-277200">
              <a:lnSpc>
                <a:spcPts val="3860"/>
              </a:lnSpc>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cs typeface="Times New Roman" panose="02020603050405020304" pitchFamily="18" charset="0"/>
              </a:rPr>
              <a:t>看完后，有</a:t>
            </a: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实操训练</a:t>
            </a:r>
            <a:endParaRPr lang="zh-CN" altLang="en-US" sz="2800" dirty="0">
              <a:latin typeface="Microsoft YaHei" panose="020B0503020204020204" pitchFamily="34" charset="-122"/>
              <a:ea typeface="Microsoft YaHei" panose="020B0503020204020204" pitchFamily="34" charset="-122"/>
            </a:endParaRPr>
          </a:p>
        </p:txBody>
      </p:sp>
      <p:sp>
        <p:nvSpPr>
          <p:cNvPr id="6" name="标题 5">
            <a:extLst>
              <a:ext uri="{FF2B5EF4-FFF2-40B4-BE49-F238E27FC236}">
                <a16:creationId xmlns:a16="http://schemas.microsoft.com/office/drawing/2014/main" id="{F5887171-9417-C80F-FCB7-C8B47F27BF17}"/>
              </a:ext>
            </a:extLst>
          </p:cNvPr>
          <p:cNvSpPr>
            <a:spLocks noGrp="1"/>
          </p:cNvSpPr>
          <p:nvPr>
            <p:ph type="title"/>
          </p:nvPr>
        </p:nvSpPr>
        <p:spPr/>
        <p:txBody>
          <a:bodyPr/>
          <a:lstStyle/>
          <a:p>
            <a:r>
              <a:rPr lang="zh-CN" altLang="en-US" dirty="0"/>
              <a:t>观看视频：</a:t>
            </a:r>
            <a:br>
              <a:rPr lang="en-US" altLang="zh-CN" dirty="0"/>
            </a:br>
            <a:br>
              <a:rPr lang="en-US" altLang="zh-CN" sz="900" dirty="0"/>
            </a:br>
            <a:r>
              <a:rPr lang="zh-CN" altLang="en-US" dirty="0"/>
              <a:t>手把手教你识破“猿人”的谎言</a:t>
            </a:r>
          </a:p>
        </p:txBody>
      </p:sp>
      <p:pic>
        <p:nvPicPr>
          <p:cNvPr id="5" name="图片 4">
            <a:extLst>
              <a:ext uri="{FF2B5EF4-FFF2-40B4-BE49-F238E27FC236}">
                <a16:creationId xmlns:a16="http://schemas.microsoft.com/office/drawing/2014/main" id="{744EC55A-E454-C9FA-14CB-2994A8B3795A}"/>
              </a:ext>
            </a:extLst>
          </p:cNvPr>
          <p:cNvPicPr>
            <a:picLocks noChangeAspect="1"/>
          </p:cNvPicPr>
          <p:nvPr/>
        </p:nvPicPr>
        <p:blipFill>
          <a:blip r:embed="rId3"/>
          <a:stretch>
            <a:fillRect/>
          </a:stretch>
        </p:blipFill>
        <p:spPr>
          <a:xfrm>
            <a:off x="4745620" y="2045020"/>
            <a:ext cx="4163189" cy="4218331"/>
          </a:xfrm>
          <a:prstGeom prst="rect">
            <a:avLst/>
          </a:prstGeom>
        </p:spPr>
      </p:pic>
    </p:spTree>
    <p:extLst>
      <p:ext uri="{BB962C8B-B14F-4D97-AF65-F5344CB8AC3E}">
        <p14:creationId xmlns:p14="http://schemas.microsoft.com/office/powerpoint/2010/main" val="130998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5C0B9-C0E0-A932-2330-F0EB2997DE7A}"/>
              </a:ext>
            </a:extLst>
          </p:cNvPr>
          <p:cNvSpPr>
            <a:spLocks noGrp="1"/>
          </p:cNvSpPr>
          <p:nvPr>
            <p:ph type="title"/>
          </p:nvPr>
        </p:nvSpPr>
        <p:spPr/>
        <p:txBody>
          <a:bodyPr/>
          <a:lstStyle/>
          <a:p>
            <a:r>
              <a:rPr lang="zh-CN" altLang="en-US" dirty="0">
                <a:solidFill>
                  <a:srgbClr val="211D1E"/>
                </a:solidFill>
                <a:effectLst/>
                <a:latin typeface="Times"/>
              </a:rPr>
              <a:t>手把手教你识破“猿人”的谎言</a:t>
            </a:r>
            <a:endParaRPr lang="zh-CN" altLang="en-US" dirty="0"/>
          </a:p>
        </p:txBody>
      </p:sp>
      <p:pic>
        <p:nvPicPr>
          <p:cNvPr id="4" name="L07 Human And Apeman">
            <a:hlinkClick r:id="" action="ppaction://media"/>
            <a:extLst>
              <a:ext uri="{FF2B5EF4-FFF2-40B4-BE49-F238E27FC236}">
                <a16:creationId xmlns:a16="http://schemas.microsoft.com/office/drawing/2014/main" id="{51567247-4784-8F33-9A87-1DD2F10D42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45336"/>
            <a:ext cx="9144000" cy="5143500"/>
          </a:xfrm>
          <a:prstGeom prst="rect">
            <a:avLst/>
          </a:prstGeom>
        </p:spPr>
      </p:pic>
    </p:spTree>
    <p:extLst>
      <p:ext uri="{BB962C8B-B14F-4D97-AF65-F5344CB8AC3E}">
        <p14:creationId xmlns:p14="http://schemas.microsoft.com/office/powerpoint/2010/main" val="30045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6BB89114-E0F7-FE26-EB86-FDDE32FDE117}"/>
              </a:ext>
            </a:extLst>
          </p:cNvPr>
          <p:cNvPicPr>
            <a:picLocks noChangeAspect="1"/>
          </p:cNvPicPr>
          <p:nvPr/>
        </p:nvPicPr>
        <p:blipFill>
          <a:blip r:embed="rId3"/>
          <a:stretch>
            <a:fillRect/>
          </a:stretch>
        </p:blipFill>
        <p:spPr>
          <a:xfrm>
            <a:off x="3910019" y="0"/>
            <a:ext cx="5233981" cy="6858000"/>
          </a:xfrm>
          <a:prstGeom prst="rect">
            <a:avLst/>
          </a:prstGeom>
        </p:spPr>
      </p:pic>
      <p:sp>
        <p:nvSpPr>
          <p:cNvPr id="3" name="文本框 2">
            <a:extLst>
              <a:ext uri="{FF2B5EF4-FFF2-40B4-BE49-F238E27FC236}">
                <a16:creationId xmlns:a16="http://schemas.microsoft.com/office/drawing/2014/main" id="{8013F655-EC66-CC90-A2EE-F95DBADC7352}"/>
              </a:ext>
            </a:extLst>
          </p:cNvPr>
          <p:cNvSpPr txBox="1"/>
          <p:nvPr/>
        </p:nvSpPr>
        <p:spPr>
          <a:xfrm>
            <a:off x="520579" y="2708810"/>
            <a:ext cx="3745524" cy="1052981"/>
          </a:xfrm>
          <a:prstGeom prst="rect">
            <a:avLst/>
          </a:prstGeom>
          <a:noFill/>
        </p:spPr>
        <p:txBody>
          <a:bodyPr wrap="square">
            <a:spAutoFit/>
          </a:bodyPr>
          <a:lstStyle/>
          <a:p>
            <a:pPr>
              <a:lnSpc>
                <a:spcPts val="3860"/>
              </a:lnSpc>
            </a:pPr>
            <a:r>
              <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用一个字代表你对小王叔的感受。</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9404B862-EDA9-FFEC-549B-1583FDF6D043}"/>
              </a:ext>
            </a:extLst>
          </p:cNvPr>
          <p:cNvSpPr txBox="1"/>
          <p:nvPr/>
        </p:nvSpPr>
        <p:spPr>
          <a:xfrm>
            <a:off x="5771049" y="1213337"/>
            <a:ext cx="652743" cy="646331"/>
          </a:xfrm>
          <a:prstGeom prst="rect">
            <a:avLst/>
          </a:prstGeom>
          <a:noFill/>
        </p:spPr>
        <p:txBody>
          <a:bodyPr wrap="none" rtlCol="0">
            <a:spAutoFit/>
          </a:bodyPr>
          <a:lstStyle/>
          <a:p>
            <a:r>
              <a:rPr lang="zh-CN" altLang="zh-CN"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cs typeface="Times New Roman" panose="02020603050405020304" pitchFamily="18" charset="0"/>
              </a:rPr>
              <a:t>帅</a:t>
            </a:r>
            <a:endPar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endParaRPr>
          </a:p>
        </p:txBody>
      </p:sp>
      <p:sp>
        <p:nvSpPr>
          <p:cNvPr id="25" name="文本框 24">
            <a:extLst>
              <a:ext uri="{FF2B5EF4-FFF2-40B4-BE49-F238E27FC236}">
                <a16:creationId xmlns:a16="http://schemas.microsoft.com/office/drawing/2014/main" id="{ECA2B57A-6473-3A42-63D5-63F2FB1216FF}"/>
              </a:ext>
            </a:extLst>
          </p:cNvPr>
          <p:cNvSpPr txBox="1"/>
          <p:nvPr/>
        </p:nvSpPr>
        <p:spPr>
          <a:xfrm>
            <a:off x="7001971" y="1213336"/>
            <a:ext cx="661528"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酷</a:t>
            </a:r>
          </a:p>
        </p:txBody>
      </p:sp>
      <p:sp>
        <p:nvSpPr>
          <p:cNvPr id="26" name="文本框 25">
            <a:extLst>
              <a:ext uri="{FF2B5EF4-FFF2-40B4-BE49-F238E27FC236}">
                <a16:creationId xmlns:a16="http://schemas.microsoft.com/office/drawing/2014/main" id="{AE78CCB7-A7C2-EBC2-82DC-5F5FC7D87752}"/>
              </a:ext>
            </a:extLst>
          </p:cNvPr>
          <p:cNvSpPr txBox="1"/>
          <p:nvPr/>
        </p:nvSpPr>
        <p:spPr>
          <a:xfrm>
            <a:off x="5020772" y="2385645"/>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闷</a:t>
            </a:r>
          </a:p>
        </p:txBody>
      </p:sp>
      <p:sp>
        <p:nvSpPr>
          <p:cNvPr id="27" name="文本框 26">
            <a:extLst>
              <a:ext uri="{FF2B5EF4-FFF2-40B4-BE49-F238E27FC236}">
                <a16:creationId xmlns:a16="http://schemas.microsoft.com/office/drawing/2014/main" id="{30CE0E44-99EC-8612-84F2-13D2B0B6724E}"/>
              </a:ext>
            </a:extLst>
          </p:cNvPr>
          <p:cNvSpPr txBox="1"/>
          <p:nvPr/>
        </p:nvSpPr>
        <p:spPr>
          <a:xfrm>
            <a:off x="6263418" y="2186352"/>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呆</a:t>
            </a:r>
          </a:p>
        </p:txBody>
      </p:sp>
      <p:sp>
        <p:nvSpPr>
          <p:cNvPr id="28" name="文本框 27">
            <a:extLst>
              <a:ext uri="{FF2B5EF4-FFF2-40B4-BE49-F238E27FC236}">
                <a16:creationId xmlns:a16="http://schemas.microsoft.com/office/drawing/2014/main" id="{E31ABB6D-1B90-C7DD-8F93-7539371374B4}"/>
              </a:ext>
            </a:extLst>
          </p:cNvPr>
          <p:cNvSpPr txBox="1"/>
          <p:nvPr/>
        </p:nvSpPr>
        <p:spPr>
          <a:xfrm>
            <a:off x="7482618" y="2467706"/>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新</a:t>
            </a:r>
          </a:p>
        </p:txBody>
      </p:sp>
      <p:sp>
        <p:nvSpPr>
          <p:cNvPr id="29" name="文本框 28">
            <a:extLst>
              <a:ext uri="{FF2B5EF4-FFF2-40B4-BE49-F238E27FC236}">
                <a16:creationId xmlns:a16="http://schemas.microsoft.com/office/drawing/2014/main" id="{D50594FB-BFA6-22C4-FB3D-F92710B5B4F0}"/>
              </a:ext>
            </a:extLst>
          </p:cNvPr>
          <p:cNvSpPr txBox="1"/>
          <p:nvPr/>
        </p:nvSpPr>
        <p:spPr>
          <a:xfrm>
            <a:off x="8150833" y="3089029"/>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勇</a:t>
            </a:r>
          </a:p>
        </p:txBody>
      </p:sp>
      <p:sp>
        <p:nvSpPr>
          <p:cNvPr id="30" name="文本框 29">
            <a:extLst>
              <a:ext uri="{FF2B5EF4-FFF2-40B4-BE49-F238E27FC236}">
                <a16:creationId xmlns:a16="http://schemas.microsoft.com/office/drawing/2014/main" id="{D3FC77F7-1285-953F-281F-5DABABDE82EA}"/>
              </a:ext>
            </a:extLst>
          </p:cNvPr>
          <p:cNvSpPr txBox="1"/>
          <p:nvPr/>
        </p:nvSpPr>
        <p:spPr>
          <a:xfrm>
            <a:off x="8174279" y="3886198"/>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博</a:t>
            </a:r>
          </a:p>
        </p:txBody>
      </p:sp>
      <p:sp>
        <p:nvSpPr>
          <p:cNvPr id="31" name="文本框 30">
            <a:extLst>
              <a:ext uri="{FF2B5EF4-FFF2-40B4-BE49-F238E27FC236}">
                <a16:creationId xmlns:a16="http://schemas.microsoft.com/office/drawing/2014/main" id="{C522BFDA-AD13-B0DB-4123-C54D4B83B025}"/>
              </a:ext>
            </a:extLst>
          </p:cNvPr>
          <p:cNvSpPr txBox="1"/>
          <p:nvPr/>
        </p:nvSpPr>
        <p:spPr>
          <a:xfrm>
            <a:off x="7072310" y="3417275"/>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耶</a:t>
            </a:r>
          </a:p>
        </p:txBody>
      </p:sp>
      <p:sp>
        <p:nvSpPr>
          <p:cNvPr id="32" name="文本框 31">
            <a:extLst>
              <a:ext uri="{FF2B5EF4-FFF2-40B4-BE49-F238E27FC236}">
                <a16:creationId xmlns:a16="http://schemas.microsoft.com/office/drawing/2014/main" id="{B65BF3AC-4A37-DBB6-1164-31204925886B}"/>
              </a:ext>
            </a:extLst>
          </p:cNvPr>
          <p:cNvSpPr txBox="1"/>
          <p:nvPr/>
        </p:nvSpPr>
        <p:spPr>
          <a:xfrm>
            <a:off x="5806218" y="3147645"/>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精</a:t>
            </a:r>
          </a:p>
        </p:txBody>
      </p:sp>
      <p:sp>
        <p:nvSpPr>
          <p:cNvPr id="33" name="文本框 32">
            <a:extLst>
              <a:ext uri="{FF2B5EF4-FFF2-40B4-BE49-F238E27FC236}">
                <a16:creationId xmlns:a16="http://schemas.microsoft.com/office/drawing/2014/main" id="{AAB079DD-5851-8FED-73FE-0F9894021D28}"/>
              </a:ext>
            </a:extLst>
          </p:cNvPr>
          <p:cNvSpPr txBox="1"/>
          <p:nvPr/>
        </p:nvSpPr>
        <p:spPr>
          <a:xfrm>
            <a:off x="4821479" y="3628291"/>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立</a:t>
            </a:r>
          </a:p>
        </p:txBody>
      </p:sp>
      <p:sp>
        <p:nvSpPr>
          <p:cNvPr id="34" name="文本框 33">
            <a:extLst>
              <a:ext uri="{FF2B5EF4-FFF2-40B4-BE49-F238E27FC236}">
                <a16:creationId xmlns:a16="http://schemas.microsoft.com/office/drawing/2014/main" id="{722D0242-F053-786B-274B-9E0928746BCF}"/>
              </a:ext>
            </a:extLst>
          </p:cNvPr>
          <p:cNvSpPr txBox="1"/>
          <p:nvPr/>
        </p:nvSpPr>
        <p:spPr>
          <a:xfrm>
            <a:off x="5642095" y="4214445"/>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感</a:t>
            </a:r>
          </a:p>
        </p:txBody>
      </p:sp>
      <p:sp>
        <p:nvSpPr>
          <p:cNvPr id="35" name="文本框 34">
            <a:extLst>
              <a:ext uri="{FF2B5EF4-FFF2-40B4-BE49-F238E27FC236}">
                <a16:creationId xmlns:a16="http://schemas.microsoft.com/office/drawing/2014/main" id="{E466FE7D-568A-0FDC-AEE6-D55EA4F6681B}"/>
              </a:ext>
            </a:extLst>
          </p:cNvPr>
          <p:cNvSpPr txBox="1"/>
          <p:nvPr/>
        </p:nvSpPr>
        <p:spPr>
          <a:xfrm>
            <a:off x="6767510" y="4179275"/>
            <a:ext cx="652743" cy="646331"/>
          </a:xfrm>
          <a:prstGeom prst="rect">
            <a:avLst/>
          </a:prstGeom>
          <a:noFill/>
        </p:spPr>
        <p:txBody>
          <a:bodyPr wrap="none" rtlCol="0">
            <a:spAutoFit/>
          </a:bodyPr>
          <a:lstStyle/>
          <a:p>
            <a:r>
              <a:rPr kumimoji="1" lang="zh-CN" altLang="en-US" sz="3600" b="1" spc="50" dirty="0">
                <a:ln w="19050" cmpd="sng">
                  <a:noFill/>
                  <a:prstDash val="solid"/>
                </a:ln>
                <a:solidFill>
                  <a:srgbClr val="C00000"/>
                </a:solidFill>
                <a:effectLst>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合</a:t>
            </a:r>
          </a:p>
        </p:txBody>
      </p:sp>
    </p:spTree>
    <p:extLst>
      <p:ext uri="{BB962C8B-B14F-4D97-AF65-F5344CB8AC3E}">
        <p14:creationId xmlns:p14="http://schemas.microsoft.com/office/powerpoint/2010/main" val="259917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5"/>
                                        </p:tgtEl>
                                        <p:attrNameLst>
                                          <p:attrName>ppt_x</p:attrName>
                                          <p:attrName>ppt_y</p:attrName>
                                        </p:attrNameLst>
                                      </p:cBhvr>
                                    </p:animMotion>
                                    <p:animRot by="1500000">
                                      <p:cBhvr>
                                        <p:cTn id="14" dur="125" fill="hold">
                                          <p:stCondLst>
                                            <p:cond delay="0"/>
                                          </p:stCondLst>
                                        </p:cTn>
                                        <p:tgtEl>
                                          <p:spTgt spid="25"/>
                                        </p:tgtEl>
                                        <p:attrNameLst>
                                          <p:attrName>r</p:attrName>
                                        </p:attrNameLst>
                                      </p:cBhvr>
                                    </p:animRot>
                                    <p:animRot by="-1500000">
                                      <p:cBhvr>
                                        <p:cTn id="15" dur="125" fill="hold">
                                          <p:stCondLst>
                                            <p:cond delay="125"/>
                                          </p:stCondLst>
                                        </p:cTn>
                                        <p:tgtEl>
                                          <p:spTgt spid="25"/>
                                        </p:tgtEl>
                                        <p:attrNameLst>
                                          <p:attrName>r</p:attrName>
                                        </p:attrNameLst>
                                      </p:cBhvr>
                                    </p:animRot>
                                    <p:animRot by="-1500000">
                                      <p:cBhvr>
                                        <p:cTn id="16" dur="125" fill="hold">
                                          <p:stCondLst>
                                            <p:cond delay="250"/>
                                          </p:stCondLst>
                                        </p:cTn>
                                        <p:tgtEl>
                                          <p:spTgt spid="25"/>
                                        </p:tgtEl>
                                        <p:attrNameLst>
                                          <p:attrName>r</p:attrName>
                                        </p:attrNameLst>
                                      </p:cBhvr>
                                    </p:animRot>
                                    <p:animRot by="1500000">
                                      <p:cBhvr>
                                        <p:cTn id="17" dur="125" fill="hold">
                                          <p:stCondLst>
                                            <p:cond delay="375"/>
                                          </p:stCondLst>
                                        </p:cTn>
                                        <p:tgtEl>
                                          <p:spTgt spid="25"/>
                                        </p:tgtEl>
                                        <p:attrNameLst>
                                          <p:attrName>r</p:attrName>
                                        </p:attrNameLst>
                                      </p:cBhvr>
                                    </p:animRot>
                                  </p:childTnLst>
                                </p:cTn>
                              </p:par>
                            </p:childTnLst>
                          </p:cTn>
                        </p:par>
                        <p:par>
                          <p:cTn id="18" fill="hold">
                            <p:stCondLst>
                              <p:cond delay="1000"/>
                            </p:stCondLst>
                            <p:childTnLst>
                              <p:par>
                                <p:cTn id="19" presetID="34" presetClass="emph" presetSubtype="0" fill="hold" grpId="0"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27"/>
                                        </p:tgtEl>
                                        <p:attrNameLst>
                                          <p:attrName>ppt_x</p:attrName>
                                          <p:attrName>ppt_y</p:attrName>
                                        </p:attrNameLst>
                                      </p:cBhvr>
                                    </p:animMotion>
                                    <p:animRot by="1500000">
                                      <p:cBhvr>
                                        <p:cTn id="21" dur="125" fill="hold">
                                          <p:stCondLst>
                                            <p:cond delay="0"/>
                                          </p:stCondLst>
                                        </p:cTn>
                                        <p:tgtEl>
                                          <p:spTgt spid="27"/>
                                        </p:tgtEl>
                                        <p:attrNameLst>
                                          <p:attrName>r</p:attrName>
                                        </p:attrNameLst>
                                      </p:cBhvr>
                                    </p:animRot>
                                    <p:animRot by="-1500000">
                                      <p:cBhvr>
                                        <p:cTn id="22" dur="125" fill="hold">
                                          <p:stCondLst>
                                            <p:cond delay="125"/>
                                          </p:stCondLst>
                                        </p:cTn>
                                        <p:tgtEl>
                                          <p:spTgt spid="27"/>
                                        </p:tgtEl>
                                        <p:attrNameLst>
                                          <p:attrName>r</p:attrName>
                                        </p:attrNameLst>
                                      </p:cBhvr>
                                    </p:animRot>
                                    <p:animRot by="-1500000">
                                      <p:cBhvr>
                                        <p:cTn id="23" dur="125" fill="hold">
                                          <p:stCondLst>
                                            <p:cond delay="250"/>
                                          </p:stCondLst>
                                        </p:cTn>
                                        <p:tgtEl>
                                          <p:spTgt spid="27"/>
                                        </p:tgtEl>
                                        <p:attrNameLst>
                                          <p:attrName>r</p:attrName>
                                        </p:attrNameLst>
                                      </p:cBhvr>
                                    </p:animRot>
                                    <p:animRot by="1500000">
                                      <p:cBhvr>
                                        <p:cTn id="24" dur="125" fill="hold">
                                          <p:stCondLst>
                                            <p:cond delay="375"/>
                                          </p:stCondLst>
                                        </p:cTn>
                                        <p:tgtEl>
                                          <p:spTgt spid="27"/>
                                        </p:tgtEl>
                                        <p:attrNameLst>
                                          <p:attrName>r</p:attrName>
                                        </p:attrNameLst>
                                      </p:cBhvr>
                                    </p:animRot>
                                  </p:childTnLst>
                                </p:cTn>
                              </p:par>
                            </p:childTnLst>
                          </p:cTn>
                        </p:par>
                        <p:par>
                          <p:cTn id="25" fill="hold">
                            <p:stCondLst>
                              <p:cond delay="1500"/>
                            </p:stCondLst>
                            <p:childTnLst>
                              <p:par>
                                <p:cTn id="26" presetID="34" presetClass="emph" presetSubtype="0" fill="hold" grpId="0" nodeType="after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31"/>
                                        </p:tgtEl>
                                        <p:attrNameLst>
                                          <p:attrName>ppt_x</p:attrName>
                                          <p:attrName>ppt_y</p:attrName>
                                        </p:attrNameLst>
                                      </p:cBhvr>
                                    </p:animMotion>
                                    <p:animRot by="1500000">
                                      <p:cBhvr>
                                        <p:cTn id="28" dur="125" fill="hold">
                                          <p:stCondLst>
                                            <p:cond delay="0"/>
                                          </p:stCondLst>
                                        </p:cTn>
                                        <p:tgtEl>
                                          <p:spTgt spid="31"/>
                                        </p:tgtEl>
                                        <p:attrNameLst>
                                          <p:attrName>r</p:attrName>
                                        </p:attrNameLst>
                                      </p:cBhvr>
                                    </p:animRot>
                                    <p:animRot by="-1500000">
                                      <p:cBhvr>
                                        <p:cTn id="29" dur="125" fill="hold">
                                          <p:stCondLst>
                                            <p:cond delay="125"/>
                                          </p:stCondLst>
                                        </p:cTn>
                                        <p:tgtEl>
                                          <p:spTgt spid="31"/>
                                        </p:tgtEl>
                                        <p:attrNameLst>
                                          <p:attrName>r</p:attrName>
                                        </p:attrNameLst>
                                      </p:cBhvr>
                                    </p:animRot>
                                    <p:animRot by="-1500000">
                                      <p:cBhvr>
                                        <p:cTn id="30" dur="125" fill="hold">
                                          <p:stCondLst>
                                            <p:cond delay="250"/>
                                          </p:stCondLst>
                                        </p:cTn>
                                        <p:tgtEl>
                                          <p:spTgt spid="31"/>
                                        </p:tgtEl>
                                        <p:attrNameLst>
                                          <p:attrName>r</p:attrName>
                                        </p:attrNameLst>
                                      </p:cBhvr>
                                    </p:animRot>
                                    <p:animRot by="1500000">
                                      <p:cBhvr>
                                        <p:cTn id="31" dur="125" fill="hold">
                                          <p:stCondLst>
                                            <p:cond delay="375"/>
                                          </p:stCondLst>
                                        </p:cTn>
                                        <p:tgtEl>
                                          <p:spTgt spid="31"/>
                                        </p:tgtEl>
                                        <p:attrNameLst>
                                          <p:attrName>r</p:attrName>
                                        </p:attrNameLst>
                                      </p:cBhvr>
                                    </p:animRot>
                                  </p:childTnLst>
                                </p:cTn>
                              </p:par>
                            </p:childTnLst>
                          </p:cTn>
                        </p:par>
                        <p:par>
                          <p:cTn id="32" fill="hold">
                            <p:stCondLst>
                              <p:cond delay="2000"/>
                            </p:stCondLst>
                            <p:childTnLst>
                              <p:par>
                                <p:cTn id="33" presetID="34" presetClass="emph" presetSubtype="0" fill="hold" grpId="0" nodeType="after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34"/>
                                        </p:tgtEl>
                                        <p:attrNameLst>
                                          <p:attrName>ppt_x</p:attrName>
                                          <p:attrName>ppt_y</p:attrName>
                                        </p:attrNameLst>
                                      </p:cBhvr>
                                    </p:animMotion>
                                    <p:animRot by="1500000">
                                      <p:cBhvr>
                                        <p:cTn id="35" dur="125" fill="hold">
                                          <p:stCondLst>
                                            <p:cond delay="0"/>
                                          </p:stCondLst>
                                        </p:cTn>
                                        <p:tgtEl>
                                          <p:spTgt spid="34"/>
                                        </p:tgtEl>
                                        <p:attrNameLst>
                                          <p:attrName>r</p:attrName>
                                        </p:attrNameLst>
                                      </p:cBhvr>
                                    </p:animRot>
                                    <p:animRot by="-1500000">
                                      <p:cBhvr>
                                        <p:cTn id="36" dur="125" fill="hold">
                                          <p:stCondLst>
                                            <p:cond delay="125"/>
                                          </p:stCondLst>
                                        </p:cTn>
                                        <p:tgtEl>
                                          <p:spTgt spid="34"/>
                                        </p:tgtEl>
                                        <p:attrNameLst>
                                          <p:attrName>r</p:attrName>
                                        </p:attrNameLst>
                                      </p:cBhvr>
                                    </p:animRot>
                                    <p:animRot by="-1500000">
                                      <p:cBhvr>
                                        <p:cTn id="37" dur="125" fill="hold">
                                          <p:stCondLst>
                                            <p:cond delay="250"/>
                                          </p:stCondLst>
                                        </p:cTn>
                                        <p:tgtEl>
                                          <p:spTgt spid="34"/>
                                        </p:tgtEl>
                                        <p:attrNameLst>
                                          <p:attrName>r</p:attrName>
                                        </p:attrNameLst>
                                      </p:cBhvr>
                                    </p:animRot>
                                    <p:animRot by="1500000">
                                      <p:cBhvr>
                                        <p:cTn id="38" dur="125" fill="hold">
                                          <p:stCondLst>
                                            <p:cond delay="375"/>
                                          </p:stCondLst>
                                        </p:cTn>
                                        <p:tgtEl>
                                          <p:spTgt spid="34"/>
                                        </p:tgtEl>
                                        <p:attrNameLst>
                                          <p:attrName>r</p:attrName>
                                        </p:attrNameLst>
                                      </p:cBhvr>
                                    </p:animRot>
                                  </p:childTnLst>
                                </p:cTn>
                              </p:par>
                            </p:childTnLst>
                          </p:cTn>
                        </p:par>
                        <p:par>
                          <p:cTn id="39" fill="hold">
                            <p:stCondLst>
                              <p:cond delay="2500"/>
                            </p:stCondLst>
                            <p:childTnLst>
                              <p:par>
                                <p:cTn id="40" presetID="34" presetClass="emph" presetSubtype="0" fill="hold" grpId="0" nodeType="afterEffect">
                                  <p:stCondLst>
                                    <p:cond delay="0"/>
                                  </p:stCondLst>
                                  <p:iterate type="lt">
                                    <p:tmPct val="10000"/>
                                  </p:iterate>
                                  <p:childTnLst>
                                    <p:animMotion origin="layout" path="M 0.0 0.0 L 0.0 -0.07213" pathEditMode="relative" ptsTypes="">
                                      <p:cBhvr>
                                        <p:cTn id="41" dur="250" accel="50000" decel="50000" autoRev="1" fill="hold">
                                          <p:stCondLst>
                                            <p:cond delay="0"/>
                                          </p:stCondLst>
                                        </p:cTn>
                                        <p:tgtEl>
                                          <p:spTgt spid="29"/>
                                        </p:tgtEl>
                                        <p:attrNameLst>
                                          <p:attrName>ppt_x</p:attrName>
                                          <p:attrName>ppt_y</p:attrName>
                                        </p:attrNameLst>
                                      </p:cBhvr>
                                    </p:animMotion>
                                    <p:animRot by="1500000">
                                      <p:cBhvr>
                                        <p:cTn id="42" dur="125" fill="hold">
                                          <p:stCondLst>
                                            <p:cond delay="0"/>
                                          </p:stCondLst>
                                        </p:cTn>
                                        <p:tgtEl>
                                          <p:spTgt spid="29"/>
                                        </p:tgtEl>
                                        <p:attrNameLst>
                                          <p:attrName>r</p:attrName>
                                        </p:attrNameLst>
                                      </p:cBhvr>
                                    </p:animRot>
                                    <p:animRot by="-1500000">
                                      <p:cBhvr>
                                        <p:cTn id="43" dur="125" fill="hold">
                                          <p:stCondLst>
                                            <p:cond delay="125"/>
                                          </p:stCondLst>
                                        </p:cTn>
                                        <p:tgtEl>
                                          <p:spTgt spid="29"/>
                                        </p:tgtEl>
                                        <p:attrNameLst>
                                          <p:attrName>r</p:attrName>
                                        </p:attrNameLst>
                                      </p:cBhvr>
                                    </p:animRot>
                                    <p:animRot by="-1500000">
                                      <p:cBhvr>
                                        <p:cTn id="44" dur="125" fill="hold">
                                          <p:stCondLst>
                                            <p:cond delay="250"/>
                                          </p:stCondLst>
                                        </p:cTn>
                                        <p:tgtEl>
                                          <p:spTgt spid="29"/>
                                        </p:tgtEl>
                                        <p:attrNameLst>
                                          <p:attrName>r</p:attrName>
                                        </p:attrNameLst>
                                      </p:cBhvr>
                                    </p:animRot>
                                    <p:animRot by="1500000">
                                      <p:cBhvr>
                                        <p:cTn id="45" dur="125" fill="hold">
                                          <p:stCondLst>
                                            <p:cond delay="375"/>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7" grpId="0"/>
      <p:bldP spid="29" grpId="0"/>
      <p:bldP spid="31"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3E9EB22-9968-B6B0-E038-2D760864908E}"/>
              </a:ext>
            </a:extLst>
          </p:cNvPr>
          <p:cNvSpPr txBox="1"/>
          <p:nvPr/>
        </p:nvSpPr>
        <p:spPr>
          <a:xfrm>
            <a:off x="1500552" y="1748689"/>
            <a:ext cx="7432431" cy="552844"/>
          </a:xfrm>
          <a:prstGeom prst="rect">
            <a:avLst/>
          </a:prstGeom>
          <a:noFill/>
        </p:spPr>
        <p:txBody>
          <a:bodyPr wrap="square">
            <a:spAutoFit/>
          </a:bodyPr>
          <a:lstStyle/>
          <a:p>
            <a:pPr>
              <a:lnSpc>
                <a:spcPts val="3860"/>
              </a:lnSpc>
            </a:pPr>
            <a:r>
              <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这个视频让你印象最深刻的点是什么？</a:t>
            </a:r>
            <a:endParaRPr lang="zh-CN" altLang="en-US" sz="2800"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4BE11C73-63DA-3EB9-3A14-88DDE2C453E3}"/>
              </a:ext>
            </a:extLst>
          </p:cNvPr>
          <p:cNvPicPr>
            <a:picLocks noChangeAspect="1"/>
          </p:cNvPicPr>
          <p:nvPr/>
        </p:nvPicPr>
        <p:blipFill>
          <a:blip r:embed="rId3"/>
          <a:stretch>
            <a:fillRect/>
          </a:stretch>
        </p:blipFill>
        <p:spPr>
          <a:xfrm>
            <a:off x="1289538" y="2954215"/>
            <a:ext cx="3979396" cy="3903786"/>
          </a:xfrm>
          <a:prstGeom prst="rect">
            <a:avLst/>
          </a:prstGeom>
        </p:spPr>
      </p:pic>
      <p:pic>
        <p:nvPicPr>
          <p:cNvPr id="13" name="图片 12">
            <a:extLst>
              <a:ext uri="{FF2B5EF4-FFF2-40B4-BE49-F238E27FC236}">
                <a16:creationId xmlns:a16="http://schemas.microsoft.com/office/drawing/2014/main" id="{9EB99A90-8BC8-334C-7F7B-12D6DE6C730B}"/>
              </a:ext>
            </a:extLst>
          </p:cNvPr>
          <p:cNvPicPr>
            <a:picLocks noChangeAspect="1"/>
          </p:cNvPicPr>
          <p:nvPr/>
        </p:nvPicPr>
        <p:blipFill>
          <a:blip r:embed="rId4"/>
          <a:stretch>
            <a:fillRect/>
          </a:stretch>
        </p:blipFill>
        <p:spPr>
          <a:xfrm>
            <a:off x="5161490" y="3294185"/>
            <a:ext cx="3577230" cy="3563815"/>
          </a:xfrm>
          <a:prstGeom prst="rect">
            <a:avLst/>
          </a:prstGeom>
        </p:spPr>
      </p:pic>
    </p:spTree>
    <p:extLst>
      <p:ext uri="{BB962C8B-B14F-4D97-AF65-F5344CB8AC3E}">
        <p14:creationId xmlns:p14="http://schemas.microsoft.com/office/powerpoint/2010/main" val="302192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2710FB2-93CC-76F8-654D-489F5D3FB993}"/>
              </a:ext>
            </a:extLst>
          </p:cNvPr>
          <p:cNvSpPr txBox="1"/>
          <p:nvPr/>
        </p:nvSpPr>
        <p:spPr>
          <a:xfrm>
            <a:off x="1723292" y="1765657"/>
            <a:ext cx="5861730" cy="1052981"/>
          </a:xfrm>
          <a:prstGeom prst="rect">
            <a:avLst/>
          </a:prstGeom>
          <a:noFill/>
        </p:spPr>
        <p:txBody>
          <a:bodyPr wrap="square">
            <a:spAutoFit/>
          </a:bodyPr>
          <a:lstStyle/>
          <a:p>
            <a:pPr>
              <a:lnSpc>
                <a:spcPts val="3860"/>
              </a:lnSpc>
            </a:pPr>
            <a:r>
              <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3.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听完小王叔对元谋人的分析后，你对元谋人有了什么新的认识？</a:t>
            </a:r>
            <a:endParaRPr lang="zh-CN" altLang="en-US" sz="2800" dirty="0">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73A4E629-E3EB-BFD8-FED2-79A9426F8258}"/>
              </a:ext>
            </a:extLst>
          </p:cNvPr>
          <p:cNvPicPr>
            <a:picLocks noChangeAspect="1"/>
          </p:cNvPicPr>
          <p:nvPr/>
        </p:nvPicPr>
        <p:blipFill>
          <a:blip r:embed="rId3"/>
          <a:stretch>
            <a:fillRect/>
          </a:stretch>
        </p:blipFill>
        <p:spPr>
          <a:xfrm>
            <a:off x="398585" y="4039363"/>
            <a:ext cx="1828800" cy="1473200"/>
          </a:xfrm>
          <a:prstGeom prst="rect">
            <a:avLst/>
          </a:prstGeom>
        </p:spPr>
      </p:pic>
      <p:pic>
        <p:nvPicPr>
          <p:cNvPr id="7" name="图片 6">
            <a:extLst>
              <a:ext uri="{FF2B5EF4-FFF2-40B4-BE49-F238E27FC236}">
                <a16:creationId xmlns:a16="http://schemas.microsoft.com/office/drawing/2014/main" id="{55B647ED-9CD6-9458-46C1-15955B483252}"/>
              </a:ext>
            </a:extLst>
          </p:cNvPr>
          <p:cNvPicPr>
            <a:picLocks noChangeAspect="1"/>
          </p:cNvPicPr>
          <p:nvPr/>
        </p:nvPicPr>
        <p:blipFill>
          <a:blip r:embed="rId4"/>
          <a:stretch>
            <a:fillRect/>
          </a:stretch>
        </p:blipFill>
        <p:spPr>
          <a:xfrm>
            <a:off x="6025662" y="2999609"/>
            <a:ext cx="2950442" cy="3741160"/>
          </a:xfrm>
          <a:prstGeom prst="rect">
            <a:avLst/>
          </a:prstGeom>
        </p:spPr>
      </p:pic>
      <p:pic>
        <p:nvPicPr>
          <p:cNvPr id="9" name="图片 8">
            <a:extLst>
              <a:ext uri="{FF2B5EF4-FFF2-40B4-BE49-F238E27FC236}">
                <a16:creationId xmlns:a16="http://schemas.microsoft.com/office/drawing/2014/main" id="{E0A16641-BEF8-7514-9504-4100D13E97F6}"/>
              </a:ext>
            </a:extLst>
          </p:cNvPr>
          <p:cNvPicPr>
            <a:picLocks noChangeAspect="1"/>
          </p:cNvPicPr>
          <p:nvPr/>
        </p:nvPicPr>
        <p:blipFill rotWithShape="1">
          <a:blip r:embed="rId5"/>
          <a:srcRect l="8654" t="18461" r="6269" b="20684"/>
          <a:stretch/>
        </p:blipFill>
        <p:spPr>
          <a:xfrm>
            <a:off x="2598726" y="3682250"/>
            <a:ext cx="3426936" cy="2439899"/>
          </a:xfrm>
          <a:prstGeom prst="rect">
            <a:avLst/>
          </a:prstGeom>
        </p:spPr>
      </p:pic>
    </p:spTree>
    <p:extLst>
      <p:ext uri="{BB962C8B-B14F-4D97-AF65-F5344CB8AC3E}">
        <p14:creationId xmlns:p14="http://schemas.microsoft.com/office/powerpoint/2010/main" val="360926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D2711E1-016D-7473-F0F6-20F011B4E984}"/>
              </a:ext>
            </a:extLst>
          </p:cNvPr>
          <p:cNvSpPr txBox="1"/>
          <p:nvPr/>
        </p:nvSpPr>
        <p:spPr>
          <a:xfrm>
            <a:off x="510628" y="3209771"/>
            <a:ext cx="6013938" cy="1553117"/>
          </a:xfrm>
          <a:prstGeom prst="rect">
            <a:avLst/>
          </a:prstGeom>
          <a:noFill/>
        </p:spPr>
        <p:txBody>
          <a:bodyPr wrap="square">
            <a:spAutoFit/>
          </a:bodyPr>
          <a:lstStyle/>
          <a:p>
            <a:pPr marL="228600" indent="266700" algn="just">
              <a:lnSpc>
                <a:spcPts val="3860"/>
              </a:lnSpc>
            </a:pP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第一招：分清观点和事实。</a:t>
            </a:r>
          </a:p>
          <a:p>
            <a:pPr marL="228600" indent="266700" algn="just">
              <a:lnSpc>
                <a:spcPts val="3860"/>
              </a:lnSpc>
            </a:pP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第二招：寻找客观证据。</a:t>
            </a:r>
          </a:p>
          <a:p>
            <a:pPr marL="228600" indent="266700" algn="just">
              <a:lnSpc>
                <a:spcPts val="3860"/>
              </a:lnSpc>
            </a:pPr>
            <a:r>
              <a:rPr lang="zh-CN" altLang="zh-CN" sz="2800" kern="100" dirty="0">
                <a:effectLst/>
                <a:latin typeface="Microsoft YaHei" panose="020B0503020204020204" pitchFamily="34" charset="-122"/>
                <a:ea typeface="Microsoft YaHei" panose="020B0503020204020204" pitchFamily="34" charset="-122"/>
                <a:cs typeface="Times New Roman" panose="02020603050405020304" pitchFamily="18" charset="0"/>
              </a:rPr>
              <a:t>第三招：考察客观证据。</a:t>
            </a:r>
          </a:p>
        </p:txBody>
      </p:sp>
      <p:sp>
        <p:nvSpPr>
          <p:cNvPr id="5" name="文本框 4">
            <a:extLst>
              <a:ext uri="{FF2B5EF4-FFF2-40B4-BE49-F238E27FC236}">
                <a16:creationId xmlns:a16="http://schemas.microsoft.com/office/drawing/2014/main" id="{7AD7CE3C-D62D-9401-1939-CF9B6D70A8E2}"/>
              </a:ext>
            </a:extLst>
          </p:cNvPr>
          <p:cNvSpPr txBox="1"/>
          <p:nvPr/>
        </p:nvSpPr>
        <p:spPr>
          <a:xfrm>
            <a:off x="610562" y="2469629"/>
            <a:ext cx="4572000" cy="552844"/>
          </a:xfrm>
          <a:prstGeom prst="rect">
            <a:avLst/>
          </a:prstGeom>
          <a:noFill/>
        </p:spPr>
        <p:txBody>
          <a:bodyPr wrap="square">
            <a:spAutoFit/>
          </a:bodyPr>
          <a:lstStyle/>
          <a:p>
            <a:pPr>
              <a:lnSpc>
                <a:spcPts val="3860"/>
              </a:lnSpc>
            </a:pPr>
            <a:r>
              <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4.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小王叔给了小明哪三招？</a:t>
            </a:r>
            <a:endParaRPr lang="zh-CN" altLang="en-US" sz="2800"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C5BE052F-82CD-65A6-9DB2-7E0AD8799720}"/>
              </a:ext>
            </a:extLst>
          </p:cNvPr>
          <p:cNvPicPr>
            <a:picLocks noChangeAspect="1"/>
          </p:cNvPicPr>
          <p:nvPr/>
        </p:nvPicPr>
        <p:blipFill>
          <a:blip r:embed="rId3"/>
          <a:stretch>
            <a:fillRect/>
          </a:stretch>
        </p:blipFill>
        <p:spPr>
          <a:xfrm>
            <a:off x="5462953" y="3138201"/>
            <a:ext cx="3312309" cy="3249374"/>
          </a:xfrm>
          <a:prstGeom prst="rect">
            <a:avLst/>
          </a:prstGeom>
        </p:spPr>
      </p:pic>
      <p:pic>
        <p:nvPicPr>
          <p:cNvPr id="13" name="图片 12">
            <a:extLst>
              <a:ext uri="{FF2B5EF4-FFF2-40B4-BE49-F238E27FC236}">
                <a16:creationId xmlns:a16="http://schemas.microsoft.com/office/drawing/2014/main" id="{6A12026A-F006-841D-73C4-5D47FEEDCD43}"/>
              </a:ext>
            </a:extLst>
          </p:cNvPr>
          <p:cNvPicPr>
            <a:picLocks noChangeAspect="1"/>
          </p:cNvPicPr>
          <p:nvPr/>
        </p:nvPicPr>
        <p:blipFill>
          <a:blip r:embed="rId4"/>
          <a:stretch>
            <a:fillRect/>
          </a:stretch>
        </p:blipFill>
        <p:spPr>
          <a:xfrm>
            <a:off x="6986952" y="1873179"/>
            <a:ext cx="1120093" cy="1192899"/>
          </a:xfrm>
          <a:prstGeom prst="rect">
            <a:avLst/>
          </a:prstGeom>
        </p:spPr>
      </p:pic>
      <p:sp>
        <p:nvSpPr>
          <p:cNvPr id="14" name="文本框 13">
            <a:extLst>
              <a:ext uri="{FF2B5EF4-FFF2-40B4-BE49-F238E27FC236}">
                <a16:creationId xmlns:a16="http://schemas.microsoft.com/office/drawing/2014/main" id="{0621BED9-D780-60D0-B4AA-D4F7DA502591}"/>
              </a:ext>
            </a:extLst>
          </p:cNvPr>
          <p:cNvSpPr txBox="1"/>
          <p:nvPr/>
        </p:nvSpPr>
        <p:spPr>
          <a:xfrm>
            <a:off x="7981455" y="2146462"/>
            <a:ext cx="793807" cy="646331"/>
          </a:xfrm>
          <a:prstGeom prst="rect">
            <a:avLst/>
          </a:prstGeom>
          <a:noFill/>
        </p:spPr>
        <p:txBody>
          <a:bodyPr wrap="none" rtlCol="0">
            <a:spAutoFit/>
          </a:bodyPr>
          <a:lstStyle/>
          <a:p>
            <a:r>
              <a:rPr kumimoji="1" lang="en-US" altLang="zh-CN" sz="3600" b="1" dirty="0">
                <a:solidFill>
                  <a:srgbClr val="B50A39"/>
                </a:solidFill>
                <a:latin typeface="Microsoft YaHei" panose="020B0503020204020204" pitchFamily="34" charset="-122"/>
                <a:ea typeface="Microsoft YaHei" panose="020B0503020204020204" pitchFamily="34" charset="-122"/>
              </a:rPr>
              <a:t>X3</a:t>
            </a:r>
            <a:endParaRPr kumimoji="1" lang="zh-CN" altLang="en-US" sz="3600" b="1" dirty="0">
              <a:solidFill>
                <a:srgbClr val="B50A39"/>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699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81004544-E5FD-FC93-9095-8FD68BDA1E74}"/>
              </a:ext>
            </a:extLst>
          </p:cNvPr>
          <p:cNvSpPr txBox="1"/>
          <p:nvPr/>
        </p:nvSpPr>
        <p:spPr>
          <a:xfrm>
            <a:off x="762770" y="2074642"/>
            <a:ext cx="6153846" cy="4092915"/>
          </a:xfrm>
          <a:prstGeom prst="rect">
            <a:avLst/>
          </a:prstGeom>
          <a:noFill/>
        </p:spPr>
        <p:txBody>
          <a:bodyPr wrap="square">
            <a:spAutoFit/>
          </a:bodyPr>
          <a:lstStyle/>
          <a:p>
            <a:pPr algn="just">
              <a:lnSpc>
                <a:spcPts val="3460"/>
              </a:lnSpc>
            </a:pPr>
            <a:r>
              <a:rPr lang="zh-CN" altLang="zh-CN" sz="2400" kern="100" dirty="0">
                <a:effectLst/>
                <a:latin typeface="Microsoft YaHei" panose="020B0503020204020204" pitchFamily="34" charset="-122"/>
                <a:ea typeface="Microsoft YaHei" panose="020B0503020204020204" pitchFamily="34" charset="-122"/>
                <a:cs typeface="Times New Roman" panose="02020603050405020304" pitchFamily="18" charset="0"/>
              </a:rPr>
              <a:t>和同桌合作，按照小王叔教授的</a:t>
            </a:r>
            <a:endParaRPr lang="en-US" altLang="zh-CN" sz="2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r>
              <a:rPr lang="zh-CN" altLang="zh-CN" sz="2400" kern="100" dirty="0">
                <a:effectLst/>
                <a:latin typeface="Microsoft YaHei" panose="020B0503020204020204" pitchFamily="34" charset="-122"/>
                <a:ea typeface="Microsoft YaHei" panose="020B0503020204020204" pitchFamily="34" charset="-122"/>
                <a:cs typeface="Times New Roman" panose="02020603050405020304" pitchFamily="18" charset="0"/>
              </a:rPr>
              <a:t>三招来检验北京人是否是猿人。</a:t>
            </a: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endParaRPr lang="en-US" altLang="zh-CN" sz="2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r>
              <a:rPr lang="zh-CN" altLang="en-US" sz="2400" b="1" kern="100" dirty="0">
                <a:effectLst/>
                <a:latin typeface="Microsoft YaHei" panose="020B0503020204020204" pitchFamily="34" charset="-122"/>
                <a:ea typeface="Microsoft YaHei" panose="020B0503020204020204" pitchFamily="34" charset="-122"/>
                <a:cs typeface="Times New Roman" panose="02020603050405020304" pitchFamily="18" charset="0"/>
              </a:rPr>
              <a:t>任务：</a:t>
            </a:r>
            <a:endParaRPr lang="en-US" altLang="zh-CN" sz="2400" b="1"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阅读材料一：课本对北京人的描述</a:t>
            </a:r>
            <a:endParaRPr lang="en-US" altLang="zh-CN" sz="24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r>
              <a:rPr lang="zh-CN" altLang="en-US"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要求：</a:t>
            </a:r>
            <a:endParaRPr lang="en-US"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r>
              <a:rPr lang="en-US" altLang="zh-CN" sz="2400" kern="0" dirty="0">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前</a:t>
            </a:r>
            <a:r>
              <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分钟独立阅读和思考</a:t>
            </a: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just">
              <a:lnSpc>
                <a:spcPts val="3460"/>
              </a:lnSpc>
            </a:pPr>
            <a:r>
              <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后</a:t>
            </a:r>
            <a:r>
              <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分钟</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和同桌</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讨论</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，然后</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完成</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第一大题</a:t>
            </a:r>
            <a:endParaRPr lang="zh-CN" altLang="zh-CN" sz="2400" kern="1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 name="标题 1">
            <a:extLst>
              <a:ext uri="{FF2B5EF4-FFF2-40B4-BE49-F238E27FC236}">
                <a16:creationId xmlns:a16="http://schemas.microsoft.com/office/drawing/2014/main" id="{365FA9ED-9D26-0721-1BFD-0BD4B265F3C1}"/>
              </a:ext>
            </a:extLst>
          </p:cNvPr>
          <p:cNvSpPr>
            <a:spLocks noGrp="1"/>
          </p:cNvSpPr>
          <p:nvPr>
            <p:ph type="title"/>
          </p:nvPr>
        </p:nvSpPr>
        <p:spPr/>
        <p:txBody>
          <a:bodyPr/>
          <a:lstStyle/>
          <a:p>
            <a:r>
              <a:rPr lang="zh-CN" altLang="en-US" dirty="0"/>
              <a:t>实操训练一：两两合作</a:t>
            </a:r>
          </a:p>
        </p:txBody>
      </p:sp>
      <p:pic>
        <p:nvPicPr>
          <p:cNvPr id="7" name="图片 6">
            <a:extLst>
              <a:ext uri="{FF2B5EF4-FFF2-40B4-BE49-F238E27FC236}">
                <a16:creationId xmlns:a16="http://schemas.microsoft.com/office/drawing/2014/main" id="{D67A398C-CC2C-56AA-080E-F9AFE6293953}"/>
              </a:ext>
            </a:extLst>
          </p:cNvPr>
          <p:cNvPicPr>
            <a:picLocks noChangeAspect="1"/>
          </p:cNvPicPr>
          <p:nvPr/>
        </p:nvPicPr>
        <p:blipFill>
          <a:blip r:embed="rId3"/>
          <a:stretch>
            <a:fillRect/>
          </a:stretch>
        </p:blipFill>
        <p:spPr>
          <a:xfrm>
            <a:off x="6810339" y="3640453"/>
            <a:ext cx="2863583" cy="2863583"/>
          </a:xfrm>
          <a:prstGeom prst="rect">
            <a:avLst/>
          </a:prstGeom>
        </p:spPr>
      </p:pic>
      <p:pic>
        <p:nvPicPr>
          <p:cNvPr id="8" name="图片 7">
            <a:extLst>
              <a:ext uri="{FF2B5EF4-FFF2-40B4-BE49-F238E27FC236}">
                <a16:creationId xmlns:a16="http://schemas.microsoft.com/office/drawing/2014/main" id="{6DA4C07E-1113-0AA1-7046-2259A3F8F90D}"/>
              </a:ext>
            </a:extLst>
          </p:cNvPr>
          <p:cNvPicPr>
            <a:picLocks noChangeAspect="1"/>
          </p:cNvPicPr>
          <p:nvPr/>
        </p:nvPicPr>
        <p:blipFill>
          <a:blip r:embed="rId4"/>
          <a:stretch>
            <a:fillRect/>
          </a:stretch>
        </p:blipFill>
        <p:spPr>
          <a:xfrm>
            <a:off x="5638801" y="1800582"/>
            <a:ext cx="1957754" cy="2833930"/>
          </a:xfrm>
          <a:prstGeom prst="rect">
            <a:avLst/>
          </a:prstGeom>
        </p:spPr>
      </p:pic>
    </p:spTree>
    <p:extLst>
      <p:ext uri="{BB962C8B-B14F-4D97-AF65-F5344CB8AC3E}">
        <p14:creationId xmlns:p14="http://schemas.microsoft.com/office/powerpoint/2010/main" val="1898398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E0CDBBD-1D83-7913-02AD-9FDA7C81394F}"/>
              </a:ext>
            </a:extLst>
          </p:cNvPr>
          <p:cNvPicPr>
            <a:picLocks noChangeAspect="1"/>
          </p:cNvPicPr>
          <p:nvPr/>
        </p:nvPicPr>
        <p:blipFill rotWithShape="1">
          <a:blip r:embed="rId3"/>
          <a:srcRect l="23737" t="208" r="8032" b="1"/>
          <a:stretch/>
        </p:blipFill>
        <p:spPr>
          <a:xfrm>
            <a:off x="0" y="1307939"/>
            <a:ext cx="9144000" cy="5550061"/>
          </a:xfrm>
          <a:prstGeom prst="rect">
            <a:avLst/>
          </a:prstGeom>
        </p:spPr>
      </p:pic>
      <p:sp>
        <p:nvSpPr>
          <p:cNvPr id="2" name="标题 1">
            <a:extLst>
              <a:ext uri="{FF2B5EF4-FFF2-40B4-BE49-F238E27FC236}">
                <a16:creationId xmlns:a16="http://schemas.microsoft.com/office/drawing/2014/main" id="{3AEB083C-7C8B-AD69-3D26-F41E756C3535}"/>
              </a:ext>
            </a:extLst>
          </p:cNvPr>
          <p:cNvSpPr>
            <a:spLocks noGrp="1"/>
          </p:cNvSpPr>
          <p:nvPr>
            <p:ph type="title"/>
          </p:nvPr>
        </p:nvSpPr>
        <p:spPr/>
        <p:txBody>
          <a:bodyPr/>
          <a:lstStyle/>
          <a:p>
            <a:r>
              <a:rPr lang="zh-CN" altLang="en-US" dirty="0"/>
              <a:t>小明和表哥去扫墓</a:t>
            </a:r>
          </a:p>
        </p:txBody>
      </p:sp>
      <p:pic>
        <p:nvPicPr>
          <p:cNvPr id="10" name="图片 9">
            <a:extLst>
              <a:ext uri="{FF2B5EF4-FFF2-40B4-BE49-F238E27FC236}">
                <a16:creationId xmlns:a16="http://schemas.microsoft.com/office/drawing/2014/main" id="{601214C1-F257-5BF0-C498-18153E51C85C}"/>
              </a:ext>
            </a:extLst>
          </p:cNvPr>
          <p:cNvPicPr>
            <a:picLocks noChangeAspect="1"/>
          </p:cNvPicPr>
          <p:nvPr/>
        </p:nvPicPr>
        <p:blipFill>
          <a:blip r:embed="rId4"/>
          <a:stretch>
            <a:fillRect/>
          </a:stretch>
        </p:blipFill>
        <p:spPr>
          <a:xfrm>
            <a:off x="2754118" y="3480764"/>
            <a:ext cx="2739314" cy="3377236"/>
          </a:xfrm>
          <a:prstGeom prst="rect">
            <a:avLst/>
          </a:prstGeom>
        </p:spPr>
      </p:pic>
      <p:pic>
        <p:nvPicPr>
          <p:cNvPr id="17" name="图片 16">
            <a:extLst>
              <a:ext uri="{FF2B5EF4-FFF2-40B4-BE49-F238E27FC236}">
                <a16:creationId xmlns:a16="http://schemas.microsoft.com/office/drawing/2014/main" id="{5E834B77-DBE4-F2C4-6530-C4BDDD971F99}"/>
              </a:ext>
            </a:extLst>
          </p:cNvPr>
          <p:cNvPicPr>
            <a:picLocks noChangeAspect="1"/>
          </p:cNvPicPr>
          <p:nvPr/>
        </p:nvPicPr>
        <p:blipFill>
          <a:blip r:embed="rId5"/>
          <a:stretch>
            <a:fillRect/>
          </a:stretch>
        </p:blipFill>
        <p:spPr>
          <a:xfrm>
            <a:off x="5619255" y="4238418"/>
            <a:ext cx="1371854" cy="149470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060449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569DB0A-117D-8B71-847C-AE0288F8392F}"/>
              </a:ext>
            </a:extLst>
          </p:cNvPr>
          <p:cNvSpPr txBox="1"/>
          <p:nvPr/>
        </p:nvSpPr>
        <p:spPr>
          <a:xfrm>
            <a:off x="738554" y="2848535"/>
            <a:ext cx="5650524" cy="2492477"/>
          </a:xfrm>
          <a:prstGeom prst="rect">
            <a:avLst/>
          </a:prstGeom>
          <a:noFill/>
        </p:spPr>
        <p:txBody>
          <a:bodyPr wrap="square">
            <a:spAutoFit/>
          </a:bodyPr>
          <a:lstStyle/>
          <a:p>
            <a:pPr>
              <a:lnSpc>
                <a:spcPts val="3840"/>
              </a:lnSpc>
            </a:pPr>
            <a:r>
              <a:rPr lang="zh-CN" altLang="zh-CN" sz="2800" b="1" dirty="0">
                <a:effectLst/>
                <a:latin typeface="Microsoft YaHei" panose="020B0503020204020204" pitchFamily="34" charset="-122"/>
                <a:ea typeface="Microsoft YaHei" panose="020B0503020204020204" pitchFamily="34" charset="-122"/>
              </a:rPr>
              <a:t>第一招：分清观点和事实。</a:t>
            </a:r>
          </a:p>
          <a:p>
            <a:pPr>
              <a:lnSpc>
                <a:spcPts val="384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）“北京人是猿人”只是一个猜测性</a:t>
            </a:r>
            <a:r>
              <a:rPr lang="zh-CN" altLang="en-US" sz="28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，不是科学</a:t>
            </a:r>
            <a:r>
              <a:rPr lang="zh-CN" altLang="en-US" sz="28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。猜测是否成立，还要看是否有客观</a:t>
            </a:r>
            <a:r>
              <a:rPr lang="zh-CN" altLang="en-US" sz="2800" u="sng"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endParaRPr lang="en-US" altLang="zh-CN" sz="2800" u="sng"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40"/>
              </a:lnSpc>
            </a:pPr>
            <a:r>
              <a:rPr lang="zh-CN" altLang="en-US" sz="28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的支持。</a:t>
            </a:r>
            <a:endParaRPr lang="zh-CN" altLang="en-US" sz="2800" dirty="0">
              <a:latin typeface="Microsoft YaHei" panose="020B0503020204020204" pitchFamily="34" charset="-122"/>
              <a:ea typeface="Microsoft YaHei" panose="020B0503020204020204" pitchFamily="34" charset="-122"/>
            </a:endParaRPr>
          </a:p>
        </p:txBody>
      </p:sp>
      <p:sp>
        <p:nvSpPr>
          <p:cNvPr id="5" name="标题 4">
            <a:extLst>
              <a:ext uri="{FF2B5EF4-FFF2-40B4-BE49-F238E27FC236}">
                <a16:creationId xmlns:a16="http://schemas.microsoft.com/office/drawing/2014/main" id="{B20DB592-FB4F-95B7-561B-6951763CEC60}"/>
              </a:ext>
            </a:extLst>
          </p:cNvPr>
          <p:cNvSpPr>
            <a:spLocks noGrp="1"/>
          </p:cNvSpPr>
          <p:nvPr>
            <p:ph type="title"/>
          </p:nvPr>
        </p:nvSpPr>
        <p:spPr/>
        <p:txBody>
          <a:bodyPr/>
          <a:lstStyle/>
          <a:p>
            <a:r>
              <a:rPr lang="zh-CN" altLang="en-US" dirty="0"/>
              <a:t>阅读材料一习题</a:t>
            </a:r>
          </a:p>
        </p:txBody>
      </p:sp>
      <p:sp>
        <p:nvSpPr>
          <p:cNvPr id="7" name="文本框 6">
            <a:extLst>
              <a:ext uri="{FF2B5EF4-FFF2-40B4-BE49-F238E27FC236}">
                <a16:creationId xmlns:a16="http://schemas.microsoft.com/office/drawing/2014/main" id="{672C8C64-06CB-D203-C731-C6310E60DF2C}"/>
              </a:ext>
            </a:extLst>
          </p:cNvPr>
          <p:cNvSpPr txBox="1"/>
          <p:nvPr/>
        </p:nvSpPr>
        <p:spPr>
          <a:xfrm>
            <a:off x="2002424" y="3802767"/>
            <a:ext cx="902811" cy="523220"/>
          </a:xfrm>
          <a:prstGeom prst="rect">
            <a:avLst/>
          </a:prstGeom>
          <a:noFill/>
        </p:spPr>
        <p:txBody>
          <a:bodyPr wrap="square" rtlCol="0">
            <a:spAutoFit/>
          </a:bodyPr>
          <a:lstStyle/>
          <a:p>
            <a:r>
              <a:rPr lang="zh-CN"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观点</a:t>
            </a:r>
            <a:endParaRPr kumimoji="1" lang="zh-CN" altLang="en-US" sz="2800" b="1" dirty="0"/>
          </a:p>
        </p:txBody>
      </p:sp>
      <p:sp>
        <p:nvSpPr>
          <p:cNvPr id="8" name="文本框 7">
            <a:extLst>
              <a:ext uri="{FF2B5EF4-FFF2-40B4-BE49-F238E27FC236}">
                <a16:creationId xmlns:a16="http://schemas.microsoft.com/office/drawing/2014/main" id="{81484001-84AA-4179-655E-5A7C2C32A0B6}"/>
              </a:ext>
            </a:extLst>
          </p:cNvPr>
          <p:cNvSpPr txBox="1"/>
          <p:nvPr/>
        </p:nvSpPr>
        <p:spPr>
          <a:xfrm>
            <a:off x="835711" y="4777912"/>
            <a:ext cx="902811"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证据</a:t>
            </a:r>
            <a:endParaRPr kumimoji="1" lang="zh-CN" altLang="en-US" sz="2800" b="1" dirty="0"/>
          </a:p>
        </p:txBody>
      </p:sp>
      <p:sp>
        <p:nvSpPr>
          <p:cNvPr id="10" name="文本框 9">
            <a:extLst>
              <a:ext uri="{FF2B5EF4-FFF2-40B4-BE49-F238E27FC236}">
                <a16:creationId xmlns:a16="http://schemas.microsoft.com/office/drawing/2014/main" id="{F6D9C1C7-DB9B-964C-EA87-FB39807369FE}"/>
              </a:ext>
            </a:extLst>
          </p:cNvPr>
          <p:cNvSpPr txBox="1"/>
          <p:nvPr/>
        </p:nvSpPr>
        <p:spPr>
          <a:xfrm>
            <a:off x="4736636" y="3833163"/>
            <a:ext cx="902811"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事实</a:t>
            </a:r>
            <a:endParaRPr kumimoji="1" lang="zh-CN" altLang="en-US" sz="2800" b="1" dirty="0"/>
          </a:p>
        </p:txBody>
      </p:sp>
      <p:pic>
        <p:nvPicPr>
          <p:cNvPr id="4" name="图片 3">
            <a:extLst>
              <a:ext uri="{FF2B5EF4-FFF2-40B4-BE49-F238E27FC236}">
                <a16:creationId xmlns:a16="http://schemas.microsoft.com/office/drawing/2014/main" id="{D09158D1-9BEE-DF5D-820C-D291230E8233}"/>
              </a:ext>
            </a:extLst>
          </p:cNvPr>
          <p:cNvPicPr>
            <a:picLocks noChangeAspect="1"/>
          </p:cNvPicPr>
          <p:nvPr/>
        </p:nvPicPr>
        <p:blipFill rotWithShape="1">
          <a:blip r:embed="rId3"/>
          <a:srcRect l="25391" t="15796" r="28125" b="5614"/>
          <a:stretch/>
        </p:blipFill>
        <p:spPr>
          <a:xfrm>
            <a:off x="6413377" y="2378255"/>
            <a:ext cx="2730623" cy="33722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2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BE942-0299-35D7-6130-48849C5E0031}"/>
              </a:ext>
            </a:extLst>
          </p:cNvPr>
          <p:cNvSpPr>
            <a:spLocks noGrp="1"/>
          </p:cNvSpPr>
          <p:nvPr>
            <p:ph type="title"/>
          </p:nvPr>
        </p:nvSpPr>
        <p:spPr/>
        <p:txBody>
          <a:bodyPr/>
          <a:lstStyle/>
          <a:p>
            <a:r>
              <a:rPr lang="zh-CN" altLang="en-US" dirty="0"/>
              <a:t>阅读材料一习题</a:t>
            </a:r>
          </a:p>
        </p:txBody>
      </p:sp>
      <p:sp>
        <p:nvSpPr>
          <p:cNvPr id="7" name="文本占位符 6">
            <a:extLst>
              <a:ext uri="{FF2B5EF4-FFF2-40B4-BE49-F238E27FC236}">
                <a16:creationId xmlns:a16="http://schemas.microsoft.com/office/drawing/2014/main" id="{97CC9EF0-D680-9225-E8DF-2EF0117EE900}"/>
              </a:ext>
            </a:extLst>
          </p:cNvPr>
          <p:cNvSpPr>
            <a:spLocks noGrp="1"/>
          </p:cNvSpPr>
          <p:nvPr>
            <p:ph type="body" sz="quarter" idx="10"/>
          </p:nvPr>
        </p:nvSpPr>
        <p:spPr>
          <a:xfrm>
            <a:off x="902677" y="1547446"/>
            <a:ext cx="7725508" cy="5287108"/>
          </a:xfrm>
        </p:spPr>
        <p:txBody>
          <a:bodyPr/>
          <a:lstStyle/>
          <a:p>
            <a:pPr>
              <a:lnSpc>
                <a:spcPct val="100000"/>
              </a:lnSpc>
            </a:pPr>
            <a:r>
              <a:rPr lang="zh-CN" altLang="en-US" sz="2400" b="1" dirty="0"/>
              <a:t>第二招：寻找客观证据。</a:t>
            </a:r>
          </a:p>
          <a:p>
            <a:pPr>
              <a:lnSpc>
                <a:spcPct val="100000"/>
              </a:lnSpc>
            </a:pPr>
            <a:r>
              <a:rPr lang="zh-CN" altLang="en-US" sz="2400" dirty="0"/>
              <a:t>（</a:t>
            </a:r>
            <a:r>
              <a:rPr lang="en-US" altLang="zh-CN" sz="2400" dirty="0"/>
              <a:t>2</a:t>
            </a:r>
            <a:r>
              <a:rPr lang="zh-CN" altLang="en-US" sz="2400" dirty="0"/>
              <a:t>）关于北京人的客观证据有</a:t>
            </a:r>
            <a:r>
              <a:rPr lang="zh-CN" altLang="en-US" sz="2400" u="sng" dirty="0"/>
              <a:t>     </a:t>
            </a:r>
            <a:r>
              <a:rPr lang="zh-CN" altLang="en-US" sz="2400" dirty="0"/>
              <a:t>      </a:t>
            </a:r>
            <a:r>
              <a:rPr lang="zh-CN" altLang="en-US" sz="2400" u="sng" dirty="0"/>
              <a:t> </a:t>
            </a:r>
            <a:r>
              <a:rPr lang="en" altLang="zh-CN" sz="2400" dirty="0"/>
              <a:t>  </a:t>
            </a:r>
          </a:p>
          <a:p>
            <a:pPr>
              <a:lnSpc>
                <a:spcPct val="100000"/>
              </a:lnSpc>
            </a:pPr>
            <a:r>
              <a:rPr lang="en-US" altLang="zh-CN" sz="2400" dirty="0"/>
              <a:t>A. </a:t>
            </a:r>
            <a:r>
              <a:rPr lang="zh-CN" altLang="en-US" sz="2400" dirty="0"/>
              <a:t>课本说北京人是早期猿人向现代人类演进的证据。</a:t>
            </a:r>
          </a:p>
          <a:p>
            <a:pPr>
              <a:lnSpc>
                <a:spcPct val="100000"/>
              </a:lnSpc>
            </a:pPr>
            <a:r>
              <a:rPr lang="en-US" altLang="zh-CN" sz="2400" dirty="0"/>
              <a:t>B. </a:t>
            </a:r>
            <a:r>
              <a:rPr lang="zh-CN" altLang="en-US" sz="2400" dirty="0"/>
              <a:t>北京人遗址中发现了灰烬、烧石和烧骨。</a:t>
            </a:r>
          </a:p>
          <a:p>
            <a:pPr>
              <a:lnSpc>
                <a:spcPct val="100000"/>
              </a:lnSpc>
            </a:pPr>
            <a:r>
              <a:rPr lang="en-US" altLang="zh-CN" sz="2400" dirty="0"/>
              <a:t>C. </a:t>
            </a:r>
            <a:r>
              <a:rPr lang="zh-CN" altLang="en-US" sz="2400" dirty="0"/>
              <a:t>学者裴文中认为根据头盖骨化石来看，北京人是猿人。</a:t>
            </a:r>
          </a:p>
          <a:p>
            <a:pPr>
              <a:lnSpc>
                <a:spcPct val="100000"/>
              </a:lnSpc>
            </a:pPr>
            <a:r>
              <a:rPr lang="en-US" altLang="zh-CN" sz="2400" dirty="0"/>
              <a:t>D. </a:t>
            </a:r>
            <a:r>
              <a:rPr lang="zh-CN" altLang="en-US" sz="2400" dirty="0"/>
              <a:t>北京人遗址共出土四十多个个体的直立人化石，以及近十万件石器。</a:t>
            </a:r>
          </a:p>
          <a:p>
            <a:pPr>
              <a:lnSpc>
                <a:spcPct val="100000"/>
              </a:lnSpc>
            </a:pPr>
            <a:r>
              <a:rPr lang="en-US" altLang="zh-CN" sz="2400" dirty="0"/>
              <a:t>E. </a:t>
            </a:r>
            <a:r>
              <a:rPr lang="zh-CN" altLang="en-US" sz="2400" dirty="0"/>
              <a:t>在各大博物馆中，北京人被复原成半人半猿的样子供人观摩。</a:t>
            </a:r>
          </a:p>
          <a:p>
            <a:pPr>
              <a:lnSpc>
                <a:spcPct val="100000"/>
              </a:lnSpc>
            </a:pPr>
            <a:r>
              <a:rPr lang="en-US" altLang="zh-CN" sz="2400" dirty="0"/>
              <a:t>F. </a:t>
            </a:r>
            <a:r>
              <a:rPr lang="zh-CN" altLang="en-US" sz="2400" dirty="0"/>
              <a:t>北京人用石块、兽骨和鹿角等制作各类工具，例如尖状器、刮削器、石锤等。</a:t>
            </a:r>
          </a:p>
        </p:txBody>
      </p:sp>
      <p:sp>
        <p:nvSpPr>
          <p:cNvPr id="8" name="文本框 7">
            <a:extLst>
              <a:ext uri="{FF2B5EF4-FFF2-40B4-BE49-F238E27FC236}">
                <a16:creationId xmlns:a16="http://schemas.microsoft.com/office/drawing/2014/main" id="{3C0ACFD0-A74D-3F8F-5953-4A60A1114E19}"/>
              </a:ext>
            </a:extLst>
          </p:cNvPr>
          <p:cNvSpPr txBox="1"/>
          <p:nvPr/>
        </p:nvSpPr>
        <p:spPr>
          <a:xfrm>
            <a:off x="5447055" y="1934498"/>
            <a:ext cx="914033" cy="523220"/>
          </a:xfrm>
          <a:prstGeom prst="rect">
            <a:avLst/>
          </a:prstGeom>
          <a:noFill/>
        </p:spPr>
        <p:txBody>
          <a:bodyPr wrap="none" rtlCol="0">
            <a:spAutoFit/>
          </a:bodyPr>
          <a:lstStyle/>
          <a:p>
            <a:r>
              <a:rPr lang="en-US" altLang="zh-CN"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BDF</a:t>
            </a:r>
            <a:endParaRPr kumimoji="1" lang="zh-CN" altLang="en-US" sz="2800" b="1" dirty="0"/>
          </a:p>
        </p:txBody>
      </p:sp>
      <p:cxnSp>
        <p:nvCxnSpPr>
          <p:cNvPr id="10" name="直线连接符 9">
            <a:extLst>
              <a:ext uri="{FF2B5EF4-FFF2-40B4-BE49-F238E27FC236}">
                <a16:creationId xmlns:a16="http://schemas.microsoft.com/office/drawing/2014/main" id="{882984C1-7396-7C96-495D-B7DAB2810A08}"/>
              </a:ext>
            </a:extLst>
          </p:cNvPr>
          <p:cNvCxnSpPr/>
          <p:nvPr/>
        </p:nvCxnSpPr>
        <p:spPr>
          <a:xfrm>
            <a:off x="5193323" y="2386445"/>
            <a:ext cx="1617785" cy="0"/>
          </a:xfrm>
          <a:prstGeom prst="line">
            <a:avLst/>
          </a:prstGeom>
          <a:ln w="28575"/>
        </p:spPr>
        <p:style>
          <a:lnRef idx="1">
            <a:schemeClr val="dk1"/>
          </a:lnRef>
          <a:fillRef idx="0">
            <a:schemeClr val="dk1"/>
          </a:fillRef>
          <a:effectRef idx="0">
            <a:schemeClr val="dk1"/>
          </a:effectRef>
          <a:fontRef idx="minor">
            <a:schemeClr val="tx1"/>
          </a:fontRef>
        </p:style>
      </p:cxnSp>
      <p:pic>
        <p:nvPicPr>
          <p:cNvPr id="12" name="图片 11">
            <a:extLst>
              <a:ext uri="{FF2B5EF4-FFF2-40B4-BE49-F238E27FC236}">
                <a16:creationId xmlns:a16="http://schemas.microsoft.com/office/drawing/2014/main" id="{1D6AC352-8EA9-9055-A76D-EEB6E9E592A0}"/>
              </a:ext>
            </a:extLst>
          </p:cNvPr>
          <p:cNvPicPr>
            <a:picLocks noChangeAspect="1"/>
          </p:cNvPicPr>
          <p:nvPr/>
        </p:nvPicPr>
        <p:blipFill>
          <a:blip r:embed="rId3"/>
          <a:stretch>
            <a:fillRect/>
          </a:stretch>
        </p:blipFill>
        <p:spPr>
          <a:xfrm>
            <a:off x="6095504" y="317615"/>
            <a:ext cx="3273506" cy="1642815"/>
          </a:xfrm>
          <a:prstGeom prst="rect">
            <a:avLst/>
          </a:prstGeom>
        </p:spPr>
      </p:pic>
      <p:pic>
        <p:nvPicPr>
          <p:cNvPr id="13" name="图片 12">
            <a:extLst>
              <a:ext uri="{FF2B5EF4-FFF2-40B4-BE49-F238E27FC236}">
                <a16:creationId xmlns:a16="http://schemas.microsoft.com/office/drawing/2014/main" id="{262FAF2D-FC6B-6E92-8026-5B89AC225F29}"/>
              </a:ext>
            </a:extLst>
          </p:cNvPr>
          <p:cNvPicPr>
            <a:picLocks noChangeAspect="1"/>
          </p:cNvPicPr>
          <p:nvPr/>
        </p:nvPicPr>
        <p:blipFill rotWithShape="1">
          <a:blip r:embed="rId4"/>
          <a:srcRect l="8654" t="18461" r="50506" b="20684"/>
          <a:stretch/>
        </p:blipFill>
        <p:spPr>
          <a:xfrm>
            <a:off x="7975837" y="1775346"/>
            <a:ext cx="1300797" cy="1929337"/>
          </a:xfrm>
          <a:prstGeom prst="rect">
            <a:avLst/>
          </a:prstGeom>
        </p:spPr>
      </p:pic>
    </p:spTree>
    <p:extLst>
      <p:ext uri="{BB962C8B-B14F-4D97-AF65-F5344CB8AC3E}">
        <p14:creationId xmlns:p14="http://schemas.microsoft.com/office/powerpoint/2010/main" val="424118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2E36B5B8-EBAD-DC35-9087-B18F7099FA30}"/>
              </a:ext>
            </a:extLst>
          </p:cNvPr>
          <p:cNvSpPr>
            <a:spLocks noGrp="1"/>
          </p:cNvSpPr>
          <p:nvPr>
            <p:ph type="body" sz="quarter" idx="10"/>
          </p:nvPr>
        </p:nvSpPr>
        <p:spPr>
          <a:xfrm>
            <a:off x="586173" y="1447527"/>
            <a:ext cx="5092841" cy="650904"/>
          </a:xfrm>
        </p:spPr>
        <p:txBody>
          <a:bodyPr/>
          <a:lstStyle/>
          <a:p>
            <a:r>
              <a:rPr kumimoji="1" lang="zh-CN" altLang="en-US" dirty="0"/>
              <a:t>第三招：考察客观证据。</a:t>
            </a:r>
          </a:p>
        </p:txBody>
      </p:sp>
      <p:graphicFrame>
        <p:nvGraphicFramePr>
          <p:cNvPr id="4" name="表格 3">
            <a:extLst>
              <a:ext uri="{FF2B5EF4-FFF2-40B4-BE49-F238E27FC236}">
                <a16:creationId xmlns:a16="http://schemas.microsoft.com/office/drawing/2014/main" id="{0ADA5565-35E4-5E87-0BBF-F07DBCE5D210}"/>
              </a:ext>
            </a:extLst>
          </p:cNvPr>
          <p:cNvGraphicFramePr>
            <a:graphicFrameLocks noGrp="1"/>
          </p:cNvGraphicFramePr>
          <p:nvPr>
            <p:extLst>
              <p:ext uri="{D42A27DB-BD31-4B8C-83A1-F6EECF244321}">
                <p14:modId xmlns:p14="http://schemas.microsoft.com/office/powerpoint/2010/main" val="3376466537"/>
              </p:ext>
            </p:extLst>
          </p:nvPr>
        </p:nvGraphicFramePr>
        <p:xfrm>
          <a:off x="0" y="2215662"/>
          <a:ext cx="9144001" cy="4642338"/>
        </p:xfrm>
        <a:graphic>
          <a:graphicData uri="http://schemas.openxmlformats.org/drawingml/2006/table">
            <a:tbl>
              <a:tblPr firstRow="1" firstCol="1" bandRow="1">
                <a:tableStyleId>{00A15C55-8517-42AA-B614-E9B94910E393}</a:tableStyleId>
              </a:tblPr>
              <a:tblGrid>
                <a:gridCol w="2989385">
                  <a:extLst>
                    <a:ext uri="{9D8B030D-6E8A-4147-A177-3AD203B41FA5}">
                      <a16:colId xmlns:a16="http://schemas.microsoft.com/office/drawing/2014/main" val="1591210873"/>
                    </a:ext>
                  </a:extLst>
                </a:gridCol>
                <a:gridCol w="3528646">
                  <a:extLst>
                    <a:ext uri="{9D8B030D-6E8A-4147-A177-3AD203B41FA5}">
                      <a16:colId xmlns:a16="http://schemas.microsoft.com/office/drawing/2014/main" val="1503200045"/>
                    </a:ext>
                  </a:extLst>
                </a:gridCol>
                <a:gridCol w="2625970">
                  <a:extLst>
                    <a:ext uri="{9D8B030D-6E8A-4147-A177-3AD203B41FA5}">
                      <a16:colId xmlns:a16="http://schemas.microsoft.com/office/drawing/2014/main" val="3046533798"/>
                    </a:ext>
                  </a:extLst>
                </a:gridCol>
              </a:tblGrid>
              <a:tr h="791698">
                <a:tc>
                  <a:txBody>
                    <a:bodyPr/>
                    <a:lstStyle/>
                    <a:p>
                      <a:pPr algn="ctr"/>
                      <a:r>
                        <a:rPr lang="zh-CN" sz="1800" b="1" kern="100" dirty="0">
                          <a:solidFill>
                            <a:schemeClr val="tx1"/>
                          </a:solidFill>
                          <a:effectLst/>
                          <a:latin typeface="Microsoft YaHei" panose="020B0503020204020204" pitchFamily="34" charset="-122"/>
                          <a:ea typeface="Microsoft YaHei" panose="020B0503020204020204" pitchFamily="34" charset="-122"/>
                        </a:rPr>
                        <a:t>考古发现</a:t>
                      </a:r>
                      <a:r>
                        <a:rPr lang="en-US" altLang="zh-CN" sz="1800" b="1" kern="100" dirty="0">
                          <a:solidFill>
                            <a:schemeClr val="tx1"/>
                          </a:solidFill>
                          <a:effectLst/>
                          <a:latin typeface="Microsoft YaHei" panose="020B0503020204020204" pitchFamily="34" charset="-122"/>
                          <a:ea typeface="Microsoft YaHei" panose="020B0503020204020204" pitchFamily="34" charset="-122"/>
                        </a:rPr>
                        <a:t> </a:t>
                      </a:r>
                      <a:endParaRPr lang="zh-CN" sz="1800" b="1"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sz="1800" b="1" kern="100" dirty="0">
                          <a:solidFill>
                            <a:schemeClr val="tx1"/>
                          </a:solidFill>
                          <a:effectLst/>
                          <a:latin typeface="Microsoft YaHei" panose="020B0503020204020204" pitchFamily="34" charset="-122"/>
                          <a:ea typeface="Microsoft YaHei" panose="020B0503020204020204" pitchFamily="34" charset="-122"/>
                        </a:rPr>
                        <a:t>分析这些考古发现</a:t>
                      </a:r>
                      <a:endParaRPr lang="zh-CN" sz="1800" b="1"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sz="1800" b="1" kern="100" dirty="0">
                          <a:solidFill>
                            <a:schemeClr val="tx1"/>
                          </a:solidFill>
                          <a:effectLst/>
                          <a:latin typeface="Microsoft YaHei" panose="020B0503020204020204" pitchFamily="34" charset="-122"/>
                          <a:ea typeface="Microsoft YaHei" panose="020B0503020204020204" pitchFamily="34" charset="-122"/>
                        </a:rPr>
                        <a:t>（</a:t>
                      </a:r>
                      <a:r>
                        <a:rPr lang="en-US" sz="1800" b="1" kern="100" dirty="0">
                          <a:solidFill>
                            <a:schemeClr val="tx1"/>
                          </a:solidFill>
                          <a:effectLst/>
                          <a:latin typeface="Microsoft YaHei" panose="020B0503020204020204" pitchFamily="34" charset="-122"/>
                          <a:ea typeface="Microsoft YaHei" panose="020B0503020204020204" pitchFamily="34" charset="-122"/>
                        </a:rPr>
                        <a:t>3</a:t>
                      </a:r>
                      <a:r>
                        <a:rPr lang="zh-CN" sz="1800" b="1" kern="100" dirty="0">
                          <a:solidFill>
                            <a:schemeClr val="tx1"/>
                          </a:solidFill>
                          <a:effectLst/>
                          <a:latin typeface="Microsoft YaHei" panose="020B0503020204020204" pitchFamily="34" charset="-122"/>
                          <a:ea typeface="Microsoft YaHei" panose="020B0503020204020204" pitchFamily="34" charset="-122"/>
                        </a:rPr>
                        <a:t>）这个发现表明北京人的身份是什么？</a:t>
                      </a:r>
                      <a:endParaRPr lang="zh-CN" sz="1800" b="1"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597212182"/>
                  </a:ext>
                </a:extLst>
              </a:tr>
              <a:tr h="592406">
                <a:tc>
                  <a:txBody>
                    <a:bodyPr/>
                    <a:lstStyle/>
                    <a:p>
                      <a:pPr algn="ctr"/>
                      <a:r>
                        <a:rPr lang="zh-CN" sz="1800" b="0" kern="100" dirty="0">
                          <a:solidFill>
                            <a:schemeClr val="tx1"/>
                          </a:solidFill>
                          <a:effectLst/>
                          <a:latin typeface="Microsoft YaHei" panose="020B0503020204020204" pitchFamily="34" charset="-122"/>
                          <a:ea typeface="Microsoft YaHei" panose="020B0503020204020204" pitchFamily="34" charset="-122"/>
                        </a:rPr>
                        <a:t>四十多个个体的直立人化石</a:t>
                      </a:r>
                      <a:endParaRPr lang="zh-CN" sz="1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endParaRPr lang="zh-CN" sz="1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altLang="en-US"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人  </a:t>
                      </a:r>
                      <a:r>
                        <a:rPr lang="zh-CN"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400" b="0" kern="0" dirty="0">
                          <a:solidFill>
                            <a:schemeClr val="tx1"/>
                          </a:solidFill>
                          <a:effectLst/>
                          <a:latin typeface="Microsoft YaHei" panose="020B0503020204020204" pitchFamily="34" charset="-122"/>
                          <a:ea typeface="Microsoft YaHei" panose="020B0503020204020204" pitchFamily="34" charset="-122"/>
                        </a:rPr>
                        <a:t>  </a:t>
                      </a:r>
                      <a:r>
                        <a:rPr lang="en-US"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a:t>
                      </a:r>
                      <a:endParaRPr lang="zh-CN" sz="36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4264875358"/>
                  </a:ext>
                </a:extLst>
              </a:tr>
              <a:tr h="1184812">
                <a:tc>
                  <a:txBody>
                    <a:bodyPr/>
                    <a:lstStyle/>
                    <a:p>
                      <a:pPr algn="ctr"/>
                      <a:r>
                        <a:rPr lang="zh-CN" sz="1800" b="0" kern="100" dirty="0">
                          <a:solidFill>
                            <a:schemeClr val="tx1"/>
                          </a:solidFill>
                          <a:effectLst/>
                          <a:latin typeface="Microsoft YaHei" panose="020B0503020204020204" pitchFamily="34" charset="-122"/>
                          <a:ea typeface="Microsoft YaHei" panose="020B0503020204020204" pitchFamily="34" charset="-122"/>
                        </a:rPr>
                        <a:t>用石块、兽骨和鹿角等制作的各类工具，如尖状器、刮削器、石锤等</a:t>
                      </a:r>
                      <a:endParaRPr lang="zh-CN" sz="1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sz="1800" b="0" kern="100" dirty="0">
                          <a:solidFill>
                            <a:schemeClr val="tx1"/>
                          </a:solidFill>
                          <a:effectLst/>
                          <a:latin typeface="Microsoft YaHei" panose="020B0503020204020204" pitchFamily="34" charset="-122"/>
                          <a:ea typeface="Microsoft YaHei" panose="020B0503020204020204" pitchFamily="34" charset="-122"/>
                        </a:rPr>
                        <a:t>用不同材质制作各类不同的工具需要很多人类的智慧和努力。</a:t>
                      </a:r>
                      <a:endParaRPr lang="zh-CN" sz="1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altLang="en-US"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人  </a:t>
                      </a:r>
                      <a:r>
                        <a:rPr lang="zh-CN"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400" b="0" kern="0" dirty="0">
                          <a:solidFill>
                            <a:schemeClr val="tx1"/>
                          </a:solidFill>
                          <a:effectLst/>
                          <a:latin typeface="Microsoft YaHei" panose="020B0503020204020204" pitchFamily="34" charset="-122"/>
                          <a:ea typeface="Microsoft YaHei" panose="020B0503020204020204" pitchFamily="34" charset="-122"/>
                        </a:rPr>
                        <a:t>  </a:t>
                      </a:r>
                      <a:r>
                        <a:rPr lang="en-US"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a:t>
                      </a:r>
                      <a:endParaRPr lang="zh-CN" sz="36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435841612"/>
                  </a:ext>
                </a:extLst>
              </a:tr>
              <a:tr h="1184812">
                <a:tc>
                  <a:txBody>
                    <a:bodyPr/>
                    <a:lstStyle/>
                    <a:p>
                      <a:pPr algn="ctr"/>
                      <a:r>
                        <a:rPr lang="zh-CN" sz="1800" b="0" kern="100" dirty="0">
                          <a:solidFill>
                            <a:schemeClr val="tx1"/>
                          </a:solidFill>
                          <a:effectLst/>
                          <a:latin typeface="Microsoft YaHei" panose="020B0503020204020204" pitchFamily="34" charset="-122"/>
                          <a:ea typeface="Microsoft YaHei" panose="020B0503020204020204" pitchFamily="34" charset="-122"/>
                        </a:rPr>
                        <a:t>十万件石器</a:t>
                      </a:r>
                      <a:endParaRPr lang="zh-CN" sz="1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altLang="en-US" sz="1800" b="0" i="0" kern="1200">
                          <a:solidFill>
                            <a:schemeClr val="dk1"/>
                          </a:solidFill>
                          <a:effectLst/>
                          <a:latin typeface="Microsoft YaHei" panose="020B0503020204020204" pitchFamily="34" charset="-122"/>
                          <a:ea typeface="Microsoft YaHei" panose="020B0503020204020204" pitchFamily="34" charset="-122"/>
                          <a:cs typeface="+mn-cs"/>
                        </a:rPr>
                        <a:t>十</a:t>
                      </a:r>
                      <a:r>
                        <a:rPr lang="zh-CN" altLang="zh-CN" sz="1800" b="0" i="0" kern="1200">
                          <a:solidFill>
                            <a:schemeClr val="dk1"/>
                          </a:solidFill>
                          <a:effectLst/>
                          <a:latin typeface="Microsoft YaHei" panose="020B0503020204020204" pitchFamily="34" charset="-122"/>
                          <a:ea typeface="Microsoft YaHei" panose="020B0503020204020204" pitchFamily="34" charset="-122"/>
                          <a:cs typeface="+mn-cs"/>
                        </a:rPr>
                        <a:t>万</a:t>
                      </a:r>
                      <a:r>
                        <a:rPr lang="zh-CN" altLang="zh-CN" sz="1800" b="0" i="0" kern="1200" dirty="0">
                          <a:solidFill>
                            <a:schemeClr val="dk1"/>
                          </a:solidFill>
                          <a:effectLst/>
                          <a:latin typeface="Microsoft YaHei" panose="020B0503020204020204" pitchFamily="34" charset="-122"/>
                          <a:ea typeface="Microsoft YaHei" panose="020B0503020204020204" pitchFamily="34" charset="-122"/>
                          <a:cs typeface="+mn-cs"/>
                        </a:rPr>
                        <a:t>件石器表明北京人在进行大批量生产。大规模生产石器需要许多人类的智慧。</a:t>
                      </a:r>
                      <a:endParaRPr lang="zh-CN" sz="2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altLang="en-US"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人  </a:t>
                      </a:r>
                      <a:r>
                        <a:rPr lang="zh-CN"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400" b="0" kern="0" dirty="0">
                          <a:solidFill>
                            <a:schemeClr val="tx1"/>
                          </a:solidFill>
                          <a:effectLst/>
                          <a:latin typeface="Microsoft YaHei" panose="020B0503020204020204" pitchFamily="34" charset="-122"/>
                          <a:ea typeface="Microsoft YaHei" panose="020B0503020204020204" pitchFamily="34" charset="-122"/>
                        </a:rPr>
                        <a:t>  </a:t>
                      </a:r>
                      <a:r>
                        <a:rPr lang="en-US"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a:t>
                      </a:r>
                      <a:endParaRPr lang="zh-CN" sz="36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71371263"/>
                  </a:ext>
                </a:extLst>
              </a:tr>
              <a:tr h="888610">
                <a:tc>
                  <a:txBody>
                    <a:bodyPr/>
                    <a:lstStyle/>
                    <a:p>
                      <a:pPr algn="ctr"/>
                      <a:r>
                        <a:rPr lang="zh-CN" sz="1800" b="0" kern="100" dirty="0">
                          <a:solidFill>
                            <a:schemeClr val="tx1"/>
                          </a:solidFill>
                          <a:effectLst/>
                          <a:latin typeface="Microsoft YaHei" panose="020B0503020204020204" pitchFamily="34" charset="-122"/>
                          <a:ea typeface="Microsoft YaHei" panose="020B0503020204020204" pitchFamily="34" charset="-122"/>
                        </a:rPr>
                        <a:t>灰烬、烧石和烧骨</a:t>
                      </a:r>
                      <a:endParaRPr lang="zh-CN" sz="1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sz="1800" b="0" kern="100" dirty="0">
                          <a:solidFill>
                            <a:schemeClr val="tx1"/>
                          </a:solidFill>
                          <a:effectLst/>
                          <a:latin typeface="Microsoft YaHei" panose="020B0503020204020204" pitchFamily="34" charset="-122"/>
                          <a:ea typeface="Microsoft YaHei" panose="020B0503020204020204" pitchFamily="34" charset="-122"/>
                        </a:rPr>
                        <a:t>北京人已经学会使用火，还会长时间保存火种。北京人会打猎</a:t>
                      </a:r>
                      <a:r>
                        <a:rPr lang="zh-CN" altLang="en-US" sz="1800" b="0" kern="100" dirty="0">
                          <a:solidFill>
                            <a:schemeClr val="tx1"/>
                          </a:solidFill>
                          <a:effectLst/>
                          <a:latin typeface="Microsoft YaHei" panose="020B0503020204020204" pitchFamily="34" charset="-122"/>
                          <a:ea typeface="Microsoft YaHei" panose="020B0503020204020204" pitchFamily="34" charset="-122"/>
                        </a:rPr>
                        <a:t>，</a:t>
                      </a:r>
                      <a:r>
                        <a:rPr lang="zh-CN" sz="1800" b="0" kern="100" dirty="0">
                          <a:solidFill>
                            <a:schemeClr val="tx1"/>
                          </a:solidFill>
                          <a:effectLst/>
                          <a:latin typeface="Microsoft YaHei" panose="020B0503020204020204" pitchFamily="34" charset="-122"/>
                          <a:ea typeface="Microsoft YaHei" panose="020B0503020204020204" pitchFamily="34" charset="-122"/>
                        </a:rPr>
                        <a:t>会用火烧烤食物。</a:t>
                      </a:r>
                      <a:endParaRPr lang="zh-CN" sz="18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tc>
                  <a:txBody>
                    <a:bodyPr/>
                    <a:lstStyle/>
                    <a:p>
                      <a:pPr algn="ctr"/>
                      <a:r>
                        <a:rPr lang="zh-CN" altLang="en-US"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人  </a:t>
                      </a:r>
                      <a:r>
                        <a:rPr lang="zh-CN"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400" b="0" kern="0" dirty="0">
                          <a:solidFill>
                            <a:schemeClr val="tx1"/>
                          </a:solidFill>
                          <a:effectLst/>
                          <a:latin typeface="Microsoft YaHei" panose="020B0503020204020204" pitchFamily="34" charset="-122"/>
                          <a:ea typeface="Microsoft YaHei" panose="020B0503020204020204" pitchFamily="34" charset="-122"/>
                        </a:rPr>
                        <a:t>  </a:t>
                      </a:r>
                      <a:r>
                        <a:rPr lang="en-US" altLang="zh-CN" sz="2400" b="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400" b="0" kern="0" dirty="0">
                          <a:solidFill>
                            <a:schemeClr val="tx1"/>
                          </a:solidFill>
                          <a:effectLst/>
                          <a:latin typeface="Microsoft YaHei" panose="020B0503020204020204" pitchFamily="34" charset="-122"/>
                          <a:ea typeface="Microsoft YaHei" panose="020B0503020204020204" pitchFamily="34" charset="-122"/>
                        </a:rPr>
                        <a:t>猿</a:t>
                      </a:r>
                      <a:endParaRPr lang="zh-CN" sz="3600" b="0" i="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650106540"/>
                  </a:ext>
                </a:extLst>
              </a:tr>
            </a:tbl>
          </a:graphicData>
        </a:graphic>
      </p:graphicFrame>
      <p:pic>
        <p:nvPicPr>
          <p:cNvPr id="6" name="图片 5">
            <a:extLst>
              <a:ext uri="{FF2B5EF4-FFF2-40B4-BE49-F238E27FC236}">
                <a16:creationId xmlns:a16="http://schemas.microsoft.com/office/drawing/2014/main" id="{44FFE180-4150-401C-2B42-B8658BBC2A96}"/>
              </a:ext>
            </a:extLst>
          </p:cNvPr>
          <p:cNvPicPr>
            <a:picLocks noChangeAspect="1"/>
          </p:cNvPicPr>
          <p:nvPr/>
        </p:nvPicPr>
        <p:blipFill rotWithShape="1">
          <a:blip r:embed="rId3"/>
          <a:srcRect l="8654" t="18461" r="6269" b="20684"/>
          <a:stretch/>
        </p:blipFill>
        <p:spPr>
          <a:xfrm>
            <a:off x="5564665" y="-71837"/>
            <a:ext cx="3212884" cy="2287499"/>
          </a:xfrm>
          <a:prstGeom prst="rect">
            <a:avLst/>
          </a:prstGeom>
        </p:spPr>
      </p:pic>
      <p:pic>
        <p:nvPicPr>
          <p:cNvPr id="7" name="图片 6">
            <a:extLst>
              <a:ext uri="{FF2B5EF4-FFF2-40B4-BE49-F238E27FC236}">
                <a16:creationId xmlns:a16="http://schemas.microsoft.com/office/drawing/2014/main" id="{1B171C4A-E608-E949-6746-22A09173F32F}"/>
              </a:ext>
            </a:extLst>
          </p:cNvPr>
          <p:cNvPicPr>
            <a:picLocks noChangeAspect="1"/>
          </p:cNvPicPr>
          <p:nvPr/>
        </p:nvPicPr>
        <p:blipFill>
          <a:blip r:embed="rId4"/>
          <a:stretch>
            <a:fillRect/>
          </a:stretch>
        </p:blipFill>
        <p:spPr>
          <a:xfrm>
            <a:off x="6660803" y="2985618"/>
            <a:ext cx="490274" cy="490274"/>
          </a:xfrm>
          <a:prstGeom prst="rect">
            <a:avLst/>
          </a:prstGeom>
        </p:spPr>
      </p:pic>
      <p:pic>
        <p:nvPicPr>
          <p:cNvPr id="8" name="图片 7">
            <a:extLst>
              <a:ext uri="{FF2B5EF4-FFF2-40B4-BE49-F238E27FC236}">
                <a16:creationId xmlns:a16="http://schemas.microsoft.com/office/drawing/2014/main" id="{9BDFDD30-2612-5F29-2599-E9B28B3C5EE7}"/>
              </a:ext>
            </a:extLst>
          </p:cNvPr>
          <p:cNvPicPr>
            <a:picLocks noChangeAspect="1"/>
          </p:cNvPicPr>
          <p:nvPr/>
        </p:nvPicPr>
        <p:blipFill>
          <a:blip r:embed="rId4"/>
          <a:stretch>
            <a:fillRect/>
          </a:stretch>
        </p:blipFill>
        <p:spPr>
          <a:xfrm>
            <a:off x="6660803" y="3876572"/>
            <a:ext cx="490274" cy="490274"/>
          </a:xfrm>
          <a:prstGeom prst="rect">
            <a:avLst/>
          </a:prstGeom>
        </p:spPr>
      </p:pic>
      <p:pic>
        <p:nvPicPr>
          <p:cNvPr id="9" name="图片 8">
            <a:extLst>
              <a:ext uri="{FF2B5EF4-FFF2-40B4-BE49-F238E27FC236}">
                <a16:creationId xmlns:a16="http://schemas.microsoft.com/office/drawing/2014/main" id="{4B485746-04A5-58F6-3FE6-7E4E9B4D7857}"/>
              </a:ext>
            </a:extLst>
          </p:cNvPr>
          <p:cNvPicPr>
            <a:picLocks noChangeAspect="1"/>
          </p:cNvPicPr>
          <p:nvPr/>
        </p:nvPicPr>
        <p:blipFill>
          <a:blip r:embed="rId4"/>
          <a:stretch>
            <a:fillRect/>
          </a:stretch>
        </p:blipFill>
        <p:spPr>
          <a:xfrm>
            <a:off x="6660803" y="5060603"/>
            <a:ext cx="490274" cy="490274"/>
          </a:xfrm>
          <a:prstGeom prst="rect">
            <a:avLst/>
          </a:prstGeom>
        </p:spPr>
      </p:pic>
      <p:pic>
        <p:nvPicPr>
          <p:cNvPr id="10" name="图片 9">
            <a:extLst>
              <a:ext uri="{FF2B5EF4-FFF2-40B4-BE49-F238E27FC236}">
                <a16:creationId xmlns:a16="http://schemas.microsoft.com/office/drawing/2014/main" id="{B5C2659B-BCCB-5868-2E75-34B627528761}"/>
              </a:ext>
            </a:extLst>
          </p:cNvPr>
          <p:cNvPicPr>
            <a:picLocks noChangeAspect="1"/>
          </p:cNvPicPr>
          <p:nvPr/>
        </p:nvPicPr>
        <p:blipFill>
          <a:blip r:embed="rId4"/>
          <a:stretch>
            <a:fillRect/>
          </a:stretch>
        </p:blipFill>
        <p:spPr>
          <a:xfrm>
            <a:off x="6660803" y="6092234"/>
            <a:ext cx="490274" cy="490274"/>
          </a:xfrm>
          <a:prstGeom prst="rect">
            <a:avLst/>
          </a:prstGeom>
        </p:spPr>
      </p:pic>
    </p:spTree>
    <p:extLst>
      <p:ext uri="{BB962C8B-B14F-4D97-AF65-F5344CB8AC3E}">
        <p14:creationId xmlns:p14="http://schemas.microsoft.com/office/powerpoint/2010/main" val="13119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A89D23D7-7315-7FE8-0559-5E53233F2FAD}"/>
              </a:ext>
            </a:extLst>
          </p:cNvPr>
          <p:cNvSpPr>
            <a:spLocks noGrp="1"/>
          </p:cNvSpPr>
          <p:nvPr>
            <p:ph type="title"/>
          </p:nvPr>
        </p:nvSpPr>
        <p:spPr/>
        <p:txBody>
          <a:bodyPr/>
          <a:lstStyle/>
          <a:p>
            <a:r>
              <a:rPr lang="zh-CN" altLang="en-US" dirty="0"/>
              <a:t>阅读材料一习题</a:t>
            </a:r>
          </a:p>
        </p:txBody>
      </p:sp>
      <p:sp>
        <p:nvSpPr>
          <p:cNvPr id="8" name="文本占位符 7">
            <a:extLst>
              <a:ext uri="{FF2B5EF4-FFF2-40B4-BE49-F238E27FC236}">
                <a16:creationId xmlns:a16="http://schemas.microsoft.com/office/drawing/2014/main" id="{AD21B86E-71E5-91F2-F78B-5662481B147F}"/>
              </a:ext>
            </a:extLst>
          </p:cNvPr>
          <p:cNvSpPr>
            <a:spLocks noGrp="1"/>
          </p:cNvSpPr>
          <p:nvPr>
            <p:ph type="body" sz="quarter" idx="10"/>
          </p:nvPr>
        </p:nvSpPr>
        <p:spPr>
          <a:xfrm>
            <a:off x="971601" y="2064508"/>
            <a:ext cx="7281445" cy="1450369"/>
          </a:xfrm>
        </p:spPr>
        <p:txBody>
          <a:bodyPr/>
          <a:lstStyle/>
          <a:p>
            <a:r>
              <a:rPr lang="zh-CN" altLang="en-US" dirty="0"/>
              <a:t>（</a:t>
            </a:r>
            <a:r>
              <a:rPr lang="en-US" altLang="zh-CN" dirty="0"/>
              <a:t>4</a:t>
            </a:r>
            <a:r>
              <a:rPr lang="zh-CN" altLang="en-US" dirty="0"/>
              <a:t>）得出结论：实际出土的考古证据表明北京人是</a:t>
            </a:r>
            <a:r>
              <a:rPr lang="zh-CN" altLang="en-US" u="sng" dirty="0"/>
              <a:t>          </a:t>
            </a:r>
            <a:r>
              <a:rPr lang="zh-CN" altLang="en-US" dirty="0"/>
              <a:t>。课本的结论是</a:t>
            </a:r>
            <a:r>
              <a:rPr lang="zh-CN" altLang="en-US" u="sng" dirty="0"/>
              <a:t>           </a:t>
            </a:r>
            <a:r>
              <a:rPr lang="zh-CN" altLang="en-US" dirty="0"/>
              <a:t>的。</a:t>
            </a:r>
          </a:p>
        </p:txBody>
      </p:sp>
      <p:sp>
        <p:nvSpPr>
          <p:cNvPr id="9" name="文本框 8">
            <a:extLst>
              <a:ext uri="{FF2B5EF4-FFF2-40B4-BE49-F238E27FC236}">
                <a16:creationId xmlns:a16="http://schemas.microsoft.com/office/drawing/2014/main" id="{1C9578D8-9877-294E-1F85-CE5CF5E15F71}"/>
              </a:ext>
            </a:extLst>
          </p:cNvPr>
          <p:cNvSpPr txBox="1"/>
          <p:nvPr/>
        </p:nvSpPr>
        <p:spPr>
          <a:xfrm>
            <a:off x="2324239" y="2580963"/>
            <a:ext cx="543739"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人</a:t>
            </a:r>
            <a:endParaRPr kumimoji="1" lang="zh-CN" altLang="en-US" sz="2800" b="1" dirty="0"/>
          </a:p>
        </p:txBody>
      </p:sp>
      <p:sp>
        <p:nvSpPr>
          <p:cNvPr id="10" name="文本框 9">
            <a:extLst>
              <a:ext uri="{FF2B5EF4-FFF2-40B4-BE49-F238E27FC236}">
                <a16:creationId xmlns:a16="http://schemas.microsoft.com/office/drawing/2014/main" id="{2102FA57-1EED-0EB3-8D18-A5BC12DF1077}"/>
              </a:ext>
            </a:extLst>
          </p:cNvPr>
          <p:cNvSpPr txBox="1"/>
          <p:nvPr/>
        </p:nvSpPr>
        <p:spPr>
          <a:xfrm>
            <a:off x="5824618" y="2577536"/>
            <a:ext cx="902811"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错误</a:t>
            </a:r>
            <a:endParaRPr kumimoji="1" lang="zh-CN" altLang="en-US" sz="2800" b="1" dirty="0"/>
          </a:p>
        </p:txBody>
      </p:sp>
      <p:pic>
        <p:nvPicPr>
          <p:cNvPr id="17" name="图片 16">
            <a:extLst>
              <a:ext uri="{FF2B5EF4-FFF2-40B4-BE49-F238E27FC236}">
                <a16:creationId xmlns:a16="http://schemas.microsoft.com/office/drawing/2014/main" id="{A30762D7-CCF5-730D-ACA1-3A7CC1A2F0DF}"/>
              </a:ext>
            </a:extLst>
          </p:cNvPr>
          <p:cNvPicPr>
            <a:picLocks noChangeAspect="1"/>
          </p:cNvPicPr>
          <p:nvPr/>
        </p:nvPicPr>
        <p:blipFill>
          <a:blip r:embed="rId3"/>
          <a:stretch>
            <a:fillRect/>
          </a:stretch>
        </p:blipFill>
        <p:spPr>
          <a:xfrm>
            <a:off x="5545867" y="4012466"/>
            <a:ext cx="2767209" cy="2590799"/>
          </a:xfrm>
          <a:prstGeom prst="rect">
            <a:avLst/>
          </a:prstGeom>
          <a:effectLst>
            <a:outerShdw blurRad="50800" dist="38100" dir="2700000" algn="tl" rotWithShape="0">
              <a:prstClr val="black">
                <a:alpha val="40000"/>
              </a:prstClr>
            </a:outerShdw>
          </a:effectLst>
        </p:spPr>
      </p:pic>
      <p:sp>
        <p:nvSpPr>
          <p:cNvPr id="18" name="文本框 17">
            <a:extLst>
              <a:ext uri="{FF2B5EF4-FFF2-40B4-BE49-F238E27FC236}">
                <a16:creationId xmlns:a16="http://schemas.microsoft.com/office/drawing/2014/main" id="{BA0887EF-6211-A0A2-304B-017004933E5E}"/>
              </a:ext>
            </a:extLst>
          </p:cNvPr>
          <p:cNvSpPr txBox="1"/>
          <p:nvPr/>
        </p:nvSpPr>
        <p:spPr>
          <a:xfrm>
            <a:off x="2818984" y="4601386"/>
            <a:ext cx="886781" cy="1200329"/>
          </a:xfrm>
          <a:prstGeom prst="rect">
            <a:avLst/>
          </a:prstGeom>
          <a:noFill/>
        </p:spPr>
        <p:txBody>
          <a:bodyPr wrap="none" rtlCol="0">
            <a:spAutoFit/>
          </a:bodyPr>
          <a:lstStyle/>
          <a:p>
            <a:r>
              <a:rPr kumimoji="1" lang="en-US" altLang="zh-CN" sz="7200" b="1" dirty="0">
                <a:latin typeface="Microsoft YaHei" panose="020B0503020204020204" pitchFamily="34" charset="-122"/>
                <a:ea typeface="Microsoft YaHei" panose="020B0503020204020204" pitchFamily="34" charset="-122"/>
              </a:rPr>
              <a:t>=</a:t>
            </a:r>
            <a:endParaRPr kumimoji="1" lang="zh-CN" altLang="en-US" sz="7200" b="1" dirty="0">
              <a:latin typeface="Microsoft YaHei" panose="020B0503020204020204" pitchFamily="34" charset="-122"/>
              <a:ea typeface="Microsoft YaHei" panose="020B0503020204020204" pitchFamily="34" charset="-122"/>
            </a:endParaRPr>
          </a:p>
        </p:txBody>
      </p:sp>
      <p:pic>
        <p:nvPicPr>
          <p:cNvPr id="20" name="图片 19">
            <a:extLst>
              <a:ext uri="{FF2B5EF4-FFF2-40B4-BE49-F238E27FC236}">
                <a16:creationId xmlns:a16="http://schemas.microsoft.com/office/drawing/2014/main" id="{693067E1-7FC5-3D7C-C17C-31A53FBBD491}"/>
              </a:ext>
            </a:extLst>
          </p:cNvPr>
          <p:cNvPicPr>
            <a:picLocks noChangeAspect="1"/>
          </p:cNvPicPr>
          <p:nvPr/>
        </p:nvPicPr>
        <p:blipFill rotWithShape="1">
          <a:blip r:embed="rId4"/>
          <a:srcRect l="25153" r="28974"/>
          <a:stretch/>
        </p:blipFill>
        <p:spPr>
          <a:xfrm>
            <a:off x="3491874" y="3397005"/>
            <a:ext cx="1714937" cy="3738458"/>
          </a:xfrm>
          <a:prstGeom prst="rect">
            <a:avLst/>
          </a:prstGeom>
        </p:spPr>
      </p:pic>
      <p:pic>
        <p:nvPicPr>
          <p:cNvPr id="13" name="图片 12">
            <a:extLst>
              <a:ext uri="{FF2B5EF4-FFF2-40B4-BE49-F238E27FC236}">
                <a16:creationId xmlns:a16="http://schemas.microsoft.com/office/drawing/2014/main" id="{14FE7BCF-F984-2A41-E0F4-08486CC12B70}"/>
              </a:ext>
            </a:extLst>
          </p:cNvPr>
          <p:cNvPicPr>
            <a:picLocks noChangeAspect="1"/>
          </p:cNvPicPr>
          <p:nvPr/>
        </p:nvPicPr>
        <p:blipFill>
          <a:blip r:embed="rId5"/>
          <a:stretch>
            <a:fillRect/>
          </a:stretch>
        </p:blipFill>
        <p:spPr>
          <a:xfrm>
            <a:off x="6020765" y="4356963"/>
            <a:ext cx="1953255" cy="1953255"/>
          </a:xfrm>
          <a:prstGeom prst="rect">
            <a:avLst/>
          </a:prstGeom>
        </p:spPr>
      </p:pic>
      <p:pic>
        <p:nvPicPr>
          <p:cNvPr id="2" name="图片 1">
            <a:extLst>
              <a:ext uri="{FF2B5EF4-FFF2-40B4-BE49-F238E27FC236}">
                <a16:creationId xmlns:a16="http://schemas.microsoft.com/office/drawing/2014/main" id="{1B343BC0-E6C7-F037-F10B-EE99D118F6B1}"/>
              </a:ext>
            </a:extLst>
          </p:cNvPr>
          <p:cNvPicPr>
            <a:picLocks noChangeAspect="1"/>
          </p:cNvPicPr>
          <p:nvPr/>
        </p:nvPicPr>
        <p:blipFill rotWithShape="1">
          <a:blip r:embed="rId6"/>
          <a:srcRect l="25391" t="15796" r="28125" b="5614"/>
          <a:stretch/>
        </p:blipFill>
        <p:spPr>
          <a:xfrm>
            <a:off x="325366" y="3799754"/>
            <a:ext cx="2433588" cy="30054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69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9B896414-6077-E46B-0065-6660B94C2088}"/>
              </a:ext>
            </a:extLst>
          </p:cNvPr>
          <p:cNvSpPr>
            <a:spLocks noGrp="1"/>
          </p:cNvSpPr>
          <p:nvPr>
            <p:ph type="body" sz="quarter" idx="10"/>
          </p:nvPr>
        </p:nvSpPr>
        <p:spPr>
          <a:xfrm>
            <a:off x="1147447" y="1617019"/>
            <a:ext cx="6519445" cy="2099493"/>
          </a:xfrm>
        </p:spPr>
        <p:txBody>
          <a:bodyPr/>
          <a:lstStyle/>
          <a:p>
            <a:r>
              <a:rPr lang="zh-CN" altLang="en-US" dirty="0"/>
              <a:t>实操训练二：独立探索</a:t>
            </a:r>
          </a:p>
          <a:p>
            <a:r>
              <a:rPr lang="zh-CN" altLang="en-US" dirty="0"/>
              <a:t>阅读材料二：课本对山顶洞人的描述</a:t>
            </a:r>
          </a:p>
          <a:p>
            <a:r>
              <a:rPr lang="zh-CN" altLang="en-US" dirty="0"/>
              <a:t>要求：独立完成，限时</a:t>
            </a:r>
            <a:r>
              <a:rPr lang="en-US" altLang="zh-CN" dirty="0"/>
              <a:t>5</a:t>
            </a:r>
            <a:r>
              <a:rPr lang="zh-CN" altLang="en-US" dirty="0"/>
              <a:t>分钟</a:t>
            </a:r>
          </a:p>
        </p:txBody>
      </p:sp>
      <p:pic>
        <p:nvPicPr>
          <p:cNvPr id="9" name="图片 8">
            <a:extLst>
              <a:ext uri="{FF2B5EF4-FFF2-40B4-BE49-F238E27FC236}">
                <a16:creationId xmlns:a16="http://schemas.microsoft.com/office/drawing/2014/main" id="{967CA909-BC1D-D023-468D-704EACED7987}"/>
              </a:ext>
            </a:extLst>
          </p:cNvPr>
          <p:cNvPicPr>
            <a:picLocks noChangeAspect="1"/>
          </p:cNvPicPr>
          <p:nvPr/>
        </p:nvPicPr>
        <p:blipFill>
          <a:blip r:embed="rId3"/>
          <a:stretch>
            <a:fillRect/>
          </a:stretch>
        </p:blipFill>
        <p:spPr>
          <a:xfrm>
            <a:off x="5802774" y="3948896"/>
            <a:ext cx="2438400" cy="2286000"/>
          </a:xfrm>
          <a:prstGeom prst="rect">
            <a:avLst/>
          </a:prstGeom>
        </p:spPr>
      </p:pic>
      <p:pic>
        <p:nvPicPr>
          <p:cNvPr id="3" name="图片 2">
            <a:extLst>
              <a:ext uri="{FF2B5EF4-FFF2-40B4-BE49-F238E27FC236}">
                <a16:creationId xmlns:a16="http://schemas.microsoft.com/office/drawing/2014/main" id="{BB7AEE28-5936-FE76-84FB-95BF3C0FC681}"/>
              </a:ext>
            </a:extLst>
          </p:cNvPr>
          <p:cNvPicPr>
            <a:picLocks noChangeAspect="1"/>
          </p:cNvPicPr>
          <p:nvPr/>
        </p:nvPicPr>
        <p:blipFill rotWithShape="1">
          <a:blip r:embed="rId4"/>
          <a:srcRect b="7943"/>
          <a:stretch/>
        </p:blipFill>
        <p:spPr>
          <a:xfrm>
            <a:off x="1207200" y="3510023"/>
            <a:ext cx="4064000" cy="28058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C4F29901-7F70-1DCA-0FE4-BC6B48567635}"/>
              </a:ext>
            </a:extLst>
          </p:cNvPr>
          <p:cNvPicPr>
            <a:picLocks noChangeAspect="1"/>
          </p:cNvPicPr>
          <p:nvPr/>
        </p:nvPicPr>
        <p:blipFill>
          <a:blip r:embed="rId5"/>
          <a:stretch>
            <a:fillRect/>
          </a:stretch>
        </p:blipFill>
        <p:spPr>
          <a:xfrm flipH="1">
            <a:off x="7726645" y="3496157"/>
            <a:ext cx="996293" cy="905478"/>
          </a:xfrm>
          <a:prstGeom prst="rect">
            <a:avLst/>
          </a:prstGeom>
        </p:spPr>
      </p:pic>
      <p:sp>
        <p:nvSpPr>
          <p:cNvPr id="8" name="文本框 7">
            <a:extLst>
              <a:ext uri="{FF2B5EF4-FFF2-40B4-BE49-F238E27FC236}">
                <a16:creationId xmlns:a16="http://schemas.microsoft.com/office/drawing/2014/main" id="{BB155F2D-3C3B-9A77-C1ED-87D58802B60C}"/>
              </a:ext>
            </a:extLst>
          </p:cNvPr>
          <p:cNvSpPr txBox="1"/>
          <p:nvPr/>
        </p:nvSpPr>
        <p:spPr>
          <a:xfrm>
            <a:off x="7807141" y="3764230"/>
            <a:ext cx="788999" cy="369332"/>
          </a:xfrm>
          <a:prstGeom prst="rect">
            <a:avLst/>
          </a:prstGeom>
          <a:noFill/>
        </p:spPr>
        <p:txBody>
          <a:bodyPr wrap="none" rtlCol="0">
            <a:spAutoFit/>
          </a:bodyPr>
          <a:lstStyle/>
          <a:p>
            <a:r>
              <a:rPr lang="en-US" altLang="zh-CN" b="1" dirty="0">
                <a:latin typeface="Microsoft YaHei" panose="020B0503020204020204" pitchFamily="34" charset="-122"/>
                <a:ea typeface="Microsoft YaHei" panose="020B0503020204020204" pitchFamily="34" charset="-122"/>
              </a:rPr>
              <a:t>5</a:t>
            </a:r>
            <a:r>
              <a:rPr lang="zh-CN" altLang="en-US" b="1" dirty="0">
                <a:latin typeface="Microsoft YaHei" panose="020B0503020204020204" pitchFamily="34" charset="-122"/>
                <a:ea typeface="Microsoft YaHei" panose="020B0503020204020204" pitchFamily="34" charset="-122"/>
              </a:rPr>
              <a:t>分钟</a:t>
            </a:r>
            <a:endParaRPr kumimoji="1" lang="zh-CN" altLang="en-US"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63642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90B1292-EB0A-B964-3220-7CB9AFB88BF1}"/>
              </a:ext>
            </a:extLst>
          </p:cNvPr>
          <p:cNvSpPr txBox="1"/>
          <p:nvPr/>
        </p:nvSpPr>
        <p:spPr>
          <a:xfrm>
            <a:off x="3669189" y="3099401"/>
            <a:ext cx="902811"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观点</a:t>
            </a:r>
            <a:endParaRPr kumimoji="1" lang="zh-CN" altLang="en-US" sz="2800" b="1" dirty="0"/>
          </a:p>
        </p:txBody>
      </p:sp>
      <p:sp>
        <p:nvSpPr>
          <p:cNvPr id="6" name="文本框 5">
            <a:extLst>
              <a:ext uri="{FF2B5EF4-FFF2-40B4-BE49-F238E27FC236}">
                <a16:creationId xmlns:a16="http://schemas.microsoft.com/office/drawing/2014/main" id="{0EE3BF3B-37B4-E754-3E2E-553A271D2BCA}"/>
              </a:ext>
            </a:extLst>
          </p:cNvPr>
          <p:cNvSpPr txBox="1"/>
          <p:nvPr/>
        </p:nvSpPr>
        <p:spPr>
          <a:xfrm>
            <a:off x="6403869" y="3092187"/>
            <a:ext cx="902811"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事实</a:t>
            </a:r>
            <a:endParaRPr kumimoji="1" lang="zh-CN" altLang="en-US" sz="2800" b="1" dirty="0"/>
          </a:p>
        </p:txBody>
      </p:sp>
      <p:sp>
        <p:nvSpPr>
          <p:cNvPr id="7" name="文本框 6">
            <a:extLst>
              <a:ext uri="{FF2B5EF4-FFF2-40B4-BE49-F238E27FC236}">
                <a16:creationId xmlns:a16="http://schemas.microsoft.com/office/drawing/2014/main" id="{951B0C9F-313E-5778-F721-9F46B81F7A29}"/>
              </a:ext>
            </a:extLst>
          </p:cNvPr>
          <p:cNvSpPr txBox="1"/>
          <p:nvPr/>
        </p:nvSpPr>
        <p:spPr>
          <a:xfrm>
            <a:off x="6177243" y="3598171"/>
            <a:ext cx="902811"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证据</a:t>
            </a:r>
            <a:endParaRPr kumimoji="1" lang="zh-CN" altLang="en-US" sz="2800" b="1" dirty="0"/>
          </a:p>
        </p:txBody>
      </p:sp>
      <p:sp>
        <p:nvSpPr>
          <p:cNvPr id="8" name="标题 7">
            <a:extLst>
              <a:ext uri="{FF2B5EF4-FFF2-40B4-BE49-F238E27FC236}">
                <a16:creationId xmlns:a16="http://schemas.microsoft.com/office/drawing/2014/main" id="{5D8A7E30-9D59-17FB-F364-B126147992E0}"/>
              </a:ext>
            </a:extLst>
          </p:cNvPr>
          <p:cNvSpPr>
            <a:spLocks noGrp="1"/>
          </p:cNvSpPr>
          <p:nvPr>
            <p:ph type="title"/>
          </p:nvPr>
        </p:nvSpPr>
        <p:spPr/>
        <p:txBody>
          <a:bodyPr/>
          <a:lstStyle/>
          <a:p>
            <a:r>
              <a:rPr lang="zh-CN" altLang="en-US" dirty="0"/>
              <a:t>阅读材料二习题</a:t>
            </a:r>
          </a:p>
        </p:txBody>
      </p:sp>
      <p:sp>
        <p:nvSpPr>
          <p:cNvPr id="9" name="文本占位符 8">
            <a:extLst>
              <a:ext uri="{FF2B5EF4-FFF2-40B4-BE49-F238E27FC236}">
                <a16:creationId xmlns:a16="http://schemas.microsoft.com/office/drawing/2014/main" id="{027574F8-4A35-6D92-A9DE-27E070793A86}"/>
              </a:ext>
            </a:extLst>
          </p:cNvPr>
          <p:cNvSpPr>
            <a:spLocks noGrp="1"/>
          </p:cNvSpPr>
          <p:nvPr>
            <p:ph type="body" sz="quarter" idx="10"/>
          </p:nvPr>
        </p:nvSpPr>
        <p:spPr>
          <a:xfrm>
            <a:off x="1051476" y="2013755"/>
            <a:ext cx="7345351" cy="2341024"/>
          </a:xfrm>
        </p:spPr>
        <p:txBody>
          <a:bodyPr/>
          <a:lstStyle/>
          <a:p>
            <a:r>
              <a:rPr lang="zh-CN" altLang="en-US" dirty="0"/>
              <a:t>第一招：分清观点和事实。</a:t>
            </a:r>
          </a:p>
          <a:p>
            <a:r>
              <a:rPr lang="zh-CN" altLang="en-US" dirty="0"/>
              <a:t>（</a:t>
            </a:r>
            <a:r>
              <a:rPr lang="en-US" altLang="zh-CN" dirty="0"/>
              <a:t>1</a:t>
            </a:r>
            <a:r>
              <a:rPr lang="zh-CN" altLang="en-US" dirty="0"/>
              <a:t>）“山顶洞人是正在进化的人类祖先”只是一个猜测性的</a:t>
            </a:r>
            <a:r>
              <a:rPr lang="zh-CN" altLang="en-US" u="sng" dirty="0"/>
              <a:t>         </a:t>
            </a:r>
            <a:r>
              <a:rPr lang="zh-CN" altLang="en-US" dirty="0"/>
              <a:t>，不是科学</a:t>
            </a:r>
            <a:r>
              <a:rPr lang="zh-CN" altLang="en-US" u="sng" dirty="0"/>
              <a:t>         </a:t>
            </a:r>
            <a:r>
              <a:rPr lang="zh-CN" altLang="en-US" dirty="0"/>
              <a:t>。猜测是否成立，还要看是否有客观</a:t>
            </a:r>
            <a:r>
              <a:rPr lang="zh-CN" altLang="en-US" u="sng" dirty="0"/>
              <a:t>         </a:t>
            </a:r>
            <a:r>
              <a:rPr lang="zh-CN" altLang="en-US" dirty="0"/>
              <a:t>的支持。</a:t>
            </a:r>
          </a:p>
        </p:txBody>
      </p:sp>
      <p:pic>
        <p:nvPicPr>
          <p:cNvPr id="3" name="图片 2">
            <a:extLst>
              <a:ext uri="{FF2B5EF4-FFF2-40B4-BE49-F238E27FC236}">
                <a16:creationId xmlns:a16="http://schemas.microsoft.com/office/drawing/2014/main" id="{619327C0-2933-E676-2D47-D4905D6BD54C}"/>
              </a:ext>
            </a:extLst>
          </p:cNvPr>
          <p:cNvPicPr>
            <a:picLocks noChangeAspect="1"/>
          </p:cNvPicPr>
          <p:nvPr/>
        </p:nvPicPr>
        <p:blipFill rotWithShape="1">
          <a:blip r:embed="rId3"/>
          <a:srcRect t="15252" b="7943"/>
          <a:stretch/>
        </p:blipFill>
        <p:spPr>
          <a:xfrm>
            <a:off x="2445833" y="4262699"/>
            <a:ext cx="4064000" cy="23410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947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F54335-26B2-82F1-3415-0A51CD5A4ADC}"/>
              </a:ext>
            </a:extLst>
          </p:cNvPr>
          <p:cNvPicPr>
            <a:picLocks noChangeAspect="1"/>
          </p:cNvPicPr>
          <p:nvPr/>
        </p:nvPicPr>
        <p:blipFill rotWithShape="1">
          <a:blip r:embed="rId3"/>
          <a:srcRect l="8654" t="18461" r="6269" b="20684"/>
          <a:stretch/>
        </p:blipFill>
        <p:spPr>
          <a:xfrm>
            <a:off x="6942387" y="2975077"/>
            <a:ext cx="2442234" cy="1738814"/>
          </a:xfrm>
          <a:prstGeom prst="rect">
            <a:avLst/>
          </a:prstGeom>
        </p:spPr>
      </p:pic>
      <p:sp>
        <p:nvSpPr>
          <p:cNvPr id="7" name="标题 6">
            <a:extLst>
              <a:ext uri="{FF2B5EF4-FFF2-40B4-BE49-F238E27FC236}">
                <a16:creationId xmlns:a16="http://schemas.microsoft.com/office/drawing/2014/main" id="{1163C409-2F2F-9714-9298-903AF858388C}"/>
              </a:ext>
            </a:extLst>
          </p:cNvPr>
          <p:cNvSpPr>
            <a:spLocks noGrp="1"/>
          </p:cNvSpPr>
          <p:nvPr>
            <p:ph type="title"/>
          </p:nvPr>
        </p:nvSpPr>
        <p:spPr/>
        <p:txBody>
          <a:bodyPr/>
          <a:lstStyle/>
          <a:p>
            <a:r>
              <a:rPr lang="zh-CN" altLang="en-US" dirty="0"/>
              <a:t>阅读材料二习题</a:t>
            </a:r>
          </a:p>
        </p:txBody>
      </p:sp>
      <p:sp>
        <p:nvSpPr>
          <p:cNvPr id="8" name="文本占位符 7">
            <a:extLst>
              <a:ext uri="{FF2B5EF4-FFF2-40B4-BE49-F238E27FC236}">
                <a16:creationId xmlns:a16="http://schemas.microsoft.com/office/drawing/2014/main" id="{A229E7AC-9C70-DE1C-912C-9D34FBF949F4}"/>
              </a:ext>
            </a:extLst>
          </p:cNvPr>
          <p:cNvSpPr>
            <a:spLocks noGrp="1"/>
          </p:cNvSpPr>
          <p:nvPr>
            <p:ph type="body" sz="quarter" idx="10"/>
          </p:nvPr>
        </p:nvSpPr>
        <p:spPr>
          <a:xfrm>
            <a:off x="776914" y="1649514"/>
            <a:ext cx="7590172" cy="4868517"/>
          </a:xfrm>
        </p:spPr>
        <p:txBody>
          <a:bodyPr/>
          <a:lstStyle/>
          <a:p>
            <a:pPr>
              <a:lnSpc>
                <a:spcPts val="2760"/>
              </a:lnSpc>
            </a:pPr>
            <a:r>
              <a:rPr lang="zh-CN" altLang="en-US" sz="2000" b="1" dirty="0"/>
              <a:t>第二招：寻找客观证据。</a:t>
            </a:r>
          </a:p>
          <a:p>
            <a:pPr>
              <a:lnSpc>
                <a:spcPts val="2760"/>
              </a:lnSpc>
            </a:pPr>
            <a:r>
              <a:rPr lang="zh-CN" altLang="en-US" sz="2000" dirty="0"/>
              <a:t>（</a:t>
            </a:r>
            <a:r>
              <a:rPr lang="en-US" altLang="zh-CN" sz="2000" dirty="0"/>
              <a:t>2</a:t>
            </a:r>
            <a:r>
              <a:rPr lang="zh-CN" altLang="en-US" sz="2000" dirty="0"/>
              <a:t>）关于山顶洞人的客观证据有</a:t>
            </a:r>
            <a:endParaRPr lang="en-US" altLang="zh-CN" sz="2000" dirty="0"/>
          </a:p>
          <a:p>
            <a:pPr>
              <a:lnSpc>
                <a:spcPts val="2760"/>
              </a:lnSpc>
            </a:pPr>
            <a:r>
              <a:rPr lang="en-US" altLang="zh-CN" sz="2000" dirty="0"/>
              <a:t>A. </a:t>
            </a:r>
            <a:r>
              <a:rPr lang="zh-CN" altLang="en-US" sz="2000" dirty="0"/>
              <a:t>遗址中发现了三个完整的古人类头骨化石，他们的模样和现代人基本相同。</a:t>
            </a:r>
          </a:p>
          <a:p>
            <a:pPr>
              <a:lnSpc>
                <a:spcPts val="2760"/>
              </a:lnSpc>
            </a:pPr>
            <a:r>
              <a:rPr lang="en-US" altLang="zh-CN" sz="2000" dirty="0"/>
              <a:t>B. </a:t>
            </a:r>
            <a:r>
              <a:rPr lang="zh-CN" altLang="en-US" sz="2000" dirty="0"/>
              <a:t>山顶洞人的遗址中还出土了石器、骨器、角器。</a:t>
            </a:r>
          </a:p>
          <a:p>
            <a:pPr>
              <a:lnSpc>
                <a:spcPts val="2760"/>
              </a:lnSpc>
            </a:pPr>
            <a:r>
              <a:rPr lang="en-US" altLang="zh-CN" sz="2000" dirty="0"/>
              <a:t>C.</a:t>
            </a:r>
            <a:r>
              <a:rPr lang="zh-CN" altLang="en-US" sz="2000" dirty="0"/>
              <a:t>考古学家认为根据头骨化石来看，山顶洞人正在进化。</a:t>
            </a:r>
          </a:p>
          <a:p>
            <a:pPr>
              <a:lnSpc>
                <a:spcPts val="2760"/>
              </a:lnSpc>
            </a:pPr>
            <a:r>
              <a:rPr lang="en-US" altLang="zh-CN" sz="2000" dirty="0"/>
              <a:t>D.</a:t>
            </a:r>
            <a:r>
              <a:rPr lang="zh-CN" altLang="en-US" sz="2000" dirty="0"/>
              <a:t>发现了很多兽牙、石珠等装饰品。</a:t>
            </a:r>
          </a:p>
          <a:p>
            <a:pPr>
              <a:lnSpc>
                <a:spcPts val="2760"/>
              </a:lnSpc>
            </a:pPr>
            <a:r>
              <a:rPr lang="en-US" altLang="zh-CN" sz="2000" dirty="0"/>
              <a:t>E.</a:t>
            </a:r>
            <a:r>
              <a:rPr lang="zh-CN" altLang="en-US" sz="2000" dirty="0"/>
              <a:t>课本上说山顶洞人是正在逐渐进化为现代人的早期人类祖先。</a:t>
            </a:r>
          </a:p>
          <a:p>
            <a:pPr>
              <a:lnSpc>
                <a:spcPts val="2760"/>
              </a:lnSpc>
            </a:pPr>
            <a:r>
              <a:rPr lang="en-US" altLang="zh-CN" sz="2000" dirty="0"/>
              <a:t>F.</a:t>
            </a:r>
            <a:r>
              <a:rPr lang="zh-CN" altLang="en-US" sz="2000" dirty="0"/>
              <a:t>五年级语文书上说“人是由简单生命进化来的。最开始是草履虫，后来是鱼、是青蛙，是猴子</a:t>
            </a:r>
            <a:r>
              <a:rPr lang="en-US" altLang="zh-CN" sz="2000" dirty="0"/>
              <a:t>……”</a:t>
            </a:r>
            <a:r>
              <a:rPr lang="zh-CN" altLang="en-US" sz="2000" dirty="0"/>
              <a:t>（</a:t>
            </a:r>
            <a:r>
              <a:rPr lang="zh-CN" altLang="en-US" sz="1600" dirty="0"/>
              <a:t>出处：人教版小学语文五年级下册</a:t>
            </a:r>
            <a:r>
              <a:rPr lang="en-US" altLang="zh-CN" sz="1600" dirty="0"/>
              <a:t>《</a:t>
            </a:r>
            <a:r>
              <a:rPr lang="zh-CN" altLang="en-US" sz="1600" dirty="0"/>
              <a:t>童年的发现</a:t>
            </a:r>
            <a:r>
              <a:rPr lang="en-US" altLang="zh-CN" sz="1600" dirty="0"/>
              <a:t>》</a:t>
            </a:r>
            <a:r>
              <a:rPr lang="zh-CN" altLang="en-US" sz="1600" dirty="0"/>
              <a:t>第</a:t>
            </a:r>
            <a:r>
              <a:rPr lang="en-US" altLang="zh-CN" sz="1600" dirty="0"/>
              <a:t>113</a:t>
            </a:r>
            <a:r>
              <a:rPr lang="zh-CN" altLang="en-US" sz="1600" dirty="0"/>
              <a:t>页</a:t>
            </a:r>
            <a:r>
              <a:rPr lang="zh-CN" altLang="en-US" sz="2000" dirty="0"/>
              <a:t>）所以，人是从山顶洞人进化来的。</a:t>
            </a:r>
          </a:p>
        </p:txBody>
      </p:sp>
      <p:sp>
        <p:nvSpPr>
          <p:cNvPr id="9" name="文本框 8">
            <a:extLst>
              <a:ext uri="{FF2B5EF4-FFF2-40B4-BE49-F238E27FC236}">
                <a16:creationId xmlns:a16="http://schemas.microsoft.com/office/drawing/2014/main" id="{6156D01F-FBAF-F01E-E6CA-57496EF195B4}"/>
              </a:ext>
            </a:extLst>
          </p:cNvPr>
          <p:cNvSpPr txBox="1"/>
          <p:nvPr/>
        </p:nvSpPr>
        <p:spPr>
          <a:xfrm>
            <a:off x="4723874" y="2062693"/>
            <a:ext cx="869149" cy="461665"/>
          </a:xfrm>
          <a:prstGeom prst="rect">
            <a:avLst/>
          </a:prstGeom>
          <a:noFill/>
        </p:spPr>
        <p:txBody>
          <a:bodyPr wrap="none" rtlCol="0">
            <a:spAutoFit/>
          </a:bodyPr>
          <a:lstStyle/>
          <a:p>
            <a:r>
              <a:rPr lang="en-US" altLang="zh-CN" sz="2400" b="1" kern="0" dirty="0">
                <a:effectLst/>
                <a:latin typeface="Microsoft YaHei" panose="020B0503020204020204" pitchFamily="34" charset="-122"/>
                <a:ea typeface="Microsoft YaHei" panose="020B0503020204020204" pitchFamily="34" charset="-122"/>
                <a:cs typeface="Times New Roman" panose="02020603050405020304" pitchFamily="18" charset="0"/>
              </a:rPr>
              <a:t>ABD</a:t>
            </a:r>
            <a:endParaRPr kumimoji="1" lang="zh-CN" altLang="en-US" sz="2400" b="1" dirty="0"/>
          </a:p>
        </p:txBody>
      </p:sp>
      <p:cxnSp>
        <p:nvCxnSpPr>
          <p:cNvPr id="11" name="直线连接符 10">
            <a:extLst>
              <a:ext uri="{FF2B5EF4-FFF2-40B4-BE49-F238E27FC236}">
                <a16:creationId xmlns:a16="http://schemas.microsoft.com/office/drawing/2014/main" id="{009F003D-BA85-083F-89D2-89D798779987}"/>
              </a:ext>
            </a:extLst>
          </p:cNvPr>
          <p:cNvCxnSpPr/>
          <p:nvPr/>
        </p:nvCxnSpPr>
        <p:spPr>
          <a:xfrm>
            <a:off x="4572000" y="2450123"/>
            <a:ext cx="1348154" cy="0"/>
          </a:xfrm>
          <a:prstGeom prst="line">
            <a:avLst/>
          </a:prstGeom>
          <a:ln w="28575"/>
        </p:spPr>
        <p:style>
          <a:lnRef idx="1">
            <a:schemeClr val="dk1"/>
          </a:lnRef>
          <a:fillRef idx="0">
            <a:schemeClr val="dk1"/>
          </a:fillRef>
          <a:effectRef idx="0">
            <a:schemeClr val="dk1"/>
          </a:effectRef>
          <a:fontRef idx="minor">
            <a:schemeClr val="tx1"/>
          </a:fontRef>
        </p:style>
      </p:cxnSp>
      <p:pic>
        <p:nvPicPr>
          <p:cNvPr id="2" name="图片 1">
            <a:extLst>
              <a:ext uri="{FF2B5EF4-FFF2-40B4-BE49-F238E27FC236}">
                <a16:creationId xmlns:a16="http://schemas.microsoft.com/office/drawing/2014/main" id="{19591032-535E-1273-A28B-EC1A3399AE48}"/>
              </a:ext>
            </a:extLst>
          </p:cNvPr>
          <p:cNvPicPr>
            <a:picLocks noChangeAspect="1"/>
          </p:cNvPicPr>
          <p:nvPr/>
        </p:nvPicPr>
        <p:blipFill rotWithShape="1">
          <a:blip r:embed="rId4"/>
          <a:srcRect t="15252" b="7943"/>
          <a:stretch/>
        </p:blipFill>
        <p:spPr>
          <a:xfrm>
            <a:off x="6411119" y="959588"/>
            <a:ext cx="2587557" cy="14905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681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0017983B-612F-33DD-F977-6A85F0A0BF8F}"/>
              </a:ext>
            </a:extLst>
          </p:cNvPr>
          <p:cNvGraphicFramePr>
            <a:graphicFrameLocks noGrp="1"/>
          </p:cNvGraphicFramePr>
          <p:nvPr>
            <p:extLst>
              <p:ext uri="{D42A27DB-BD31-4B8C-83A1-F6EECF244321}">
                <p14:modId xmlns:p14="http://schemas.microsoft.com/office/powerpoint/2010/main" val="1676658793"/>
              </p:ext>
            </p:extLst>
          </p:nvPr>
        </p:nvGraphicFramePr>
        <p:xfrm>
          <a:off x="0" y="2248524"/>
          <a:ext cx="9144000" cy="4609475"/>
        </p:xfrm>
        <a:graphic>
          <a:graphicData uri="http://schemas.openxmlformats.org/drawingml/2006/table">
            <a:tbl>
              <a:tblPr firstRow="1" firstCol="1" bandRow="1">
                <a:tableStyleId>{00A15C55-8517-42AA-B614-E9B94910E393}</a:tableStyleId>
              </a:tblPr>
              <a:tblGrid>
                <a:gridCol w="2807350">
                  <a:extLst>
                    <a:ext uri="{9D8B030D-6E8A-4147-A177-3AD203B41FA5}">
                      <a16:colId xmlns:a16="http://schemas.microsoft.com/office/drawing/2014/main" val="3849266205"/>
                    </a:ext>
                  </a:extLst>
                </a:gridCol>
                <a:gridCol w="3436715">
                  <a:extLst>
                    <a:ext uri="{9D8B030D-6E8A-4147-A177-3AD203B41FA5}">
                      <a16:colId xmlns:a16="http://schemas.microsoft.com/office/drawing/2014/main" val="393231244"/>
                    </a:ext>
                  </a:extLst>
                </a:gridCol>
                <a:gridCol w="2899935">
                  <a:extLst>
                    <a:ext uri="{9D8B030D-6E8A-4147-A177-3AD203B41FA5}">
                      <a16:colId xmlns:a16="http://schemas.microsoft.com/office/drawing/2014/main" val="326233822"/>
                    </a:ext>
                  </a:extLst>
                </a:gridCol>
              </a:tblGrid>
              <a:tr h="671069">
                <a:tc>
                  <a:txBody>
                    <a:bodyPr/>
                    <a:lstStyle/>
                    <a:p>
                      <a:pPr algn="ctr"/>
                      <a:r>
                        <a:rPr lang="zh-CN" sz="2000" kern="100">
                          <a:solidFill>
                            <a:schemeClr val="tx1"/>
                          </a:solidFill>
                          <a:effectLst/>
                          <a:latin typeface="Microsoft YaHei" panose="020B0503020204020204" pitchFamily="34" charset="-122"/>
                          <a:ea typeface="Microsoft YaHei" panose="020B0503020204020204" pitchFamily="34" charset="-122"/>
                        </a:rPr>
                        <a:t>考古发现</a:t>
                      </a:r>
                    </a:p>
                  </a:txBody>
                  <a:tcPr marL="68580" marR="68580" marT="0" marB="0" anchor="ctr"/>
                </a:tc>
                <a:tc>
                  <a:txBody>
                    <a:bodyPr/>
                    <a:lstStyle/>
                    <a:p>
                      <a:pPr algn="ctr"/>
                      <a:r>
                        <a:rPr lang="zh-CN" sz="2000" kern="100">
                          <a:solidFill>
                            <a:schemeClr val="tx1"/>
                          </a:solidFill>
                          <a:effectLst/>
                          <a:latin typeface="Microsoft YaHei" panose="020B0503020204020204" pitchFamily="34" charset="-122"/>
                          <a:ea typeface="Microsoft YaHei" panose="020B0503020204020204" pitchFamily="34" charset="-122"/>
                        </a:rPr>
                        <a:t>分析这些考古发现</a:t>
                      </a:r>
                    </a:p>
                  </a:txBody>
                  <a:tcPr marL="68580" marR="68580" marT="0" marB="0" anchor="ctr"/>
                </a:tc>
                <a:tc>
                  <a:txBody>
                    <a:bodyPr/>
                    <a:lstStyle/>
                    <a:p>
                      <a:pPr algn="ctr"/>
                      <a:r>
                        <a:rPr lang="zh-CN" sz="2000" kern="100">
                          <a:solidFill>
                            <a:schemeClr val="tx1"/>
                          </a:solidFill>
                          <a:effectLst/>
                          <a:latin typeface="Microsoft YaHei" panose="020B0503020204020204" pitchFamily="34" charset="-122"/>
                          <a:ea typeface="Microsoft YaHei" panose="020B0503020204020204" pitchFamily="34" charset="-122"/>
                        </a:rPr>
                        <a:t>（</a:t>
                      </a:r>
                      <a:r>
                        <a:rPr lang="en-US" sz="2000" kern="100">
                          <a:solidFill>
                            <a:schemeClr val="tx1"/>
                          </a:solidFill>
                          <a:effectLst/>
                          <a:latin typeface="Microsoft YaHei" panose="020B0503020204020204" pitchFamily="34" charset="-122"/>
                          <a:ea typeface="Microsoft YaHei" panose="020B0503020204020204" pitchFamily="34" charset="-122"/>
                        </a:rPr>
                        <a:t>3</a:t>
                      </a:r>
                      <a:r>
                        <a:rPr lang="zh-CN" sz="2000" kern="100">
                          <a:solidFill>
                            <a:schemeClr val="tx1"/>
                          </a:solidFill>
                          <a:effectLst/>
                          <a:latin typeface="Microsoft YaHei" panose="020B0503020204020204" pitchFamily="34" charset="-122"/>
                          <a:ea typeface="Microsoft YaHei" panose="020B0503020204020204" pitchFamily="34" charset="-122"/>
                        </a:rPr>
                        <a:t>）这个发现表明山顶洞人的身份是什么？</a:t>
                      </a:r>
                    </a:p>
                  </a:txBody>
                  <a:tcPr marL="68580" marR="68580" marT="0" marB="0" anchor="ctr"/>
                </a:tc>
                <a:extLst>
                  <a:ext uri="{0D108BD9-81ED-4DB2-BD59-A6C34878D82A}">
                    <a16:rowId xmlns:a16="http://schemas.microsoft.com/office/drawing/2014/main" val="4124796116"/>
                  </a:ext>
                </a:extLst>
              </a:tr>
              <a:tr h="1006604">
                <a:tc>
                  <a:txBody>
                    <a:bodyPr/>
                    <a:lstStyle/>
                    <a:p>
                      <a:pPr algn="ctr"/>
                      <a:r>
                        <a:rPr lang="zh-CN" sz="2000" b="0" kern="100" dirty="0">
                          <a:solidFill>
                            <a:schemeClr val="tx1"/>
                          </a:solidFill>
                          <a:effectLst/>
                          <a:latin typeface="Microsoft YaHei" panose="020B0503020204020204" pitchFamily="34" charset="-122"/>
                          <a:ea typeface="Microsoft YaHei" panose="020B0503020204020204" pitchFamily="34" charset="-122"/>
                        </a:rPr>
                        <a:t>三个完整的古人类头骨化石，模样和现代人基本相同。</a:t>
                      </a:r>
                    </a:p>
                  </a:txBody>
                  <a:tcPr marL="68580" marR="68580" marT="0" marB="0" anchor="ctr"/>
                </a:tc>
                <a:tc>
                  <a:txBody>
                    <a:bodyPr/>
                    <a:lstStyle/>
                    <a:p>
                      <a:pPr algn="ctr"/>
                      <a:r>
                        <a:rPr lang="zh-CN" sz="2000" kern="100">
                          <a:solidFill>
                            <a:schemeClr val="tx1"/>
                          </a:solidFill>
                          <a:effectLst/>
                          <a:latin typeface="Microsoft YaHei" panose="020B0503020204020204" pitchFamily="34" charset="-122"/>
                          <a:ea typeface="Microsoft YaHei" panose="020B0503020204020204" pitchFamily="34" charset="-122"/>
                        </a:rPr>
                        <a:t>洞中发现了和现代人一模一样的人类骨架。</a:t>
                      </a:r>
                    </a:p>
                  </a:txBody>
                  <a:tcPr marL="68580" marR="68580" marT="0" marB="0" anchor="ctr"/>
                </a:tc>
                <a:tc>
                  <a:txBody>
                    <a:bodyPr/>
                    <a:lstStyle/>
                    <a:p>
                      <a:pPr algn="ct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人  </a:t>
                      </a:r>
                      <a:r>
                        <a:rPr lang="zh-CN"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800" kern="0" dirty="0">
                          <a:solidFill>
                            <a:schemeClr val="tx1"/>
                          </a:solidFill>
                          <a:effectLst/>
                          <a:latin typeface="Microsoft YaHei" panose="020B0503020204020204" pitchFamily="34" charset="-122"/>
                          <a:ea typeface="Microsoft YaHei" panose="020B0503020204020204" pitchFamily="34" charset="-122"/>
                        </a:rPr>
                        <a:t>  </a:t>
                      </a: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a:t>
                      </a:r>
                      <a:endParaRPr lang="zh-CN" sz="440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1371017837"/>
                  </a:ext>
                </a:extLst>
              </a:tr>
              <a:tr h="1254129">
                <a:tc>
                  <a:txBody>
                    <a:bodyPr/>
                    <a:lstStyle/>
                    <a:p>
                      <a:pPr algn="ctr"/>
                      <a:r>
                        <a:rPr lang="zh-CN" sz="2000" b="0" kern="100" dirty="0">
                          <a:solidFill>
                            <a:schemeClr val="tx1"/>
                          </a:solidFill>
                          <a:effectLst/>
                          <a:latin typeface="Microsoft YaHei" panose="020B0503020204020204" pitchFamily="34" charset="-122"/>
                          <a:ea typeface="Microsoft YaHei" panose="020B0503020204020204" pitchFamily="34" charset="-122"/>
                        </a:rPr>
                        <a:t>石器、骨器、角器。其中穿孔骨针是在中国发现的最早的缝纫工具。</a:t>
                      </a:r>
                    </a:p>
                  </a:txBody>
                  <a:tcPr marL="68580" marR="68580" marT="0" marB="0" anchor="ctr"/>
                </a:tc>
                <a:tc>
                  <a:txBody>
                    <a:bodyPr/>
                    <a:lstStyle/>
                    <a:p>
                      <a:pPr algn="ctr"/>
                      <a:r>
                        <a:rPr lang="zh-CN" sz="2000" kern="100" dirty="0">
                          <a:solidFill>
                            <a:schemeClr val="tx1"/>
                          </a:solidFill>
                          <a:effectLst/>
                          <a:latin typeface="Microsoft YaHei" panose="020B0503020204020204" pitchFamily="34" charset="-122"/>
                          <a:ea typeface="Microsoft YaHei" panose="020B0503020204020204" pitchFamily="34" charset="-122"/>
                        </a:rPr>
                        <a:t>这表明山顶洞人已掌握挖孔技术和磨制技术。</a:t>
                      </a:r>
                    </a:p>
                  </a:txBody>
                  <a:tcPr marL="68580" marR="68580" marT="0" marB="0" anchor="ctr"/>
                </a:tc>
                <a:tc>
                  <a:txBody>
                    <a:bodyPr/>
                    <a:lstStyle/>
                    <a:p>
                      <a:pPr algn="ct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人  </a:t>
                      </a:r>
                      <a:r>
                        <a:rPr lang="zh-CN"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800" kern="0" dirty="0">
                          <a:solidFill>
                            <a:schemeClr val="tx1"/>
                          </a:solidFill>
                          <a:effectLst/>
                          <a:latin typeface="Microsoft YaHei" panose="020B0503020204020204" pitchFamily="34" charset="-122"/>
                          <a:ea typeface="Microsoft YaHei" panose="020B0503020204020204" pitchFamily="34" charset="-122"/>
                        </a:rPr>
                        <a:t>  </a:t>
                      </a: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a:t>
                      </a:r>
                      <a:endParaRPr lang="zh-CN" sz="440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2989377514"/>
                  </a:ext>
                </a:extLst>
              </a:tr>
              <a:tr h="671069">
                <a:tc>
                  <a:txBody>
                    <a:bodyPr/>
                    <a:lstStyle/>
                    <a:p>
                      <a:pPr algn="ctr"/>
                      <a:r>
                        <a:rPr lang="zh-CN" sz="2000" b="0" kern="100" dirty="0">
                          <a:solidFill>
                            <a:schemeClr val="tx1"/>
                          </a:solidFill>
                          <a:effectLst/>
                          <a:latin typeface="Microsoft YaHei" panose="020B0503020204020204" pitchFamily="34" charset="-122"/>
                          <a:ea typeface="Microsoft YaHei" panose="020B0503020204020204" pitchFamily="34" charset="-122"/>
                        </a:rPr>
                        <a:t>很多兽牙、石珠等装饰品</a:t>
                      </a:r>
                    </a:p>
                  </a:txBody>
                  <a:tcPr marL="68580" marR="68580" marT="0" marB="0" anchor="ctr"/>
                </a:tc>
                <a:tc>
                  <a:txBody>
                    <a:bodyPr/>
                    <a:lstStyle/>
                    <a:p>
                      <a:pPr algn="ctr"/>
                      <a:r>
                        <a:rPr lang="zh-CN" sz="2000" kern="100" dirty="0">
                          <a:solidFill>
                            <a:schemeClr val="tx1"/>
                          </a:solidFill>
                          <a:effectLst/>
                          <a:latin typeface="Microsoft YaHei" panose="020B0503020204020204" pitchFamily="34" charset="-122"/>
                          <a:ea typeface="Microsoft YaHei" panose="020B0503020204020204" pitchFamily="34" charset="-122"/>
                        </a:rPr>
                        <a:t>这表明山顶洞人已经有了审美的观念。</a:t>
                      </a:r>
                    </a:p>
                  </a:txBody>
                  <a:tcPr marL="68580" marR="68580" marT="0" marB="0" anchor="ctr"/>
                </a:tc>
                <a:tc>
                  <a:txBody>
                    <a:bodyPr/>
                    <a:lstStyle/>
                    <a:p>
                      <a:pPr algn="ct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人  </a:t>
                      </a:r>
                      <a:r>
                        <a:rPr lang="zh-CN"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800" kern="0" dirty="0">
                          <a:solidFill>
                            <a:schemeClr val="tx1"/>
                          </a:solidFill>
                          <a:effectLst/>
                          <a:latin typeface="Microsoft YaHei" panose="020B0503020204020204" pitchFamily="34" charset="-122"/>
                          <a:ea typeface="Microsoft YaHei" panose="020B0503020204020204" pitchFamily="34" charset="-122"/>
                        </a:rPr>
                        <a:t>  </a:t>
                      </a: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a:t>
                      </a:r>
                      <a:endParaRPr lang="zh-CN" sz="440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225455092"/>
                  </a:ext>
                </a:extLst>
              </a:tr>
              <a:tr h="1006604">
                <a:tc>
                  <a:txBody>
                    <a:bodyPr/>
                    <a:lstStyle/>
                    <a:p>
                      <a:pPr algn="ctr"/>
                      <a:r>
                        <a:rPr lang="zh-CN" sz="2000" b="0" kern="100" dirty="0">
                          <a:solidFill>
                            <a:schemeClr val="tx1"/>
                          </a:solidFill>
                          <a:effectLst/>
                          <a:latin typeface="Microsoft YaHei" panose="020B0503020204020204" pitchFamily="34" charset="-122"/>
                          <a:ea typeface="Microsoft YaHei" panose="020B0503020204020204" pitchFamily="34" charset="-122"/>
                        </a:rPr>
                        <a:t>山顶洞人懂得人工取火、靠采集狩猎为生，还会捕鱼</a:t>
                      </a:r>
                      <a:r>
                        <a:rPr lang="en-US" sz="2000" b="0" kern="100" dirty="0">
                          <a:solidFill>
                            <a:schemeClr val="tx1"/>
                          </a:solidFill>
                          <a:effectLst/>
                          <a:latin typeface="Microsoft YaHei" panose="020B0503020204020204" pitchFamily="34" charset="-122"/>
                          <a:ea typeface="Microsoft YaHei" panose="020B0503020204020204" pitchFamily="34" charset="-122"/>
                        </a:rPr>
                        <a:t>,</a:t>
                      </a:r>
                      <a:r>
                        <a:rPr lang="zh-CN" sz="2000" b="0" kern="100" dirty="0">
                          <a:solidFill>
                            <a:schemeClr val="tx1"/>
                          </a:solidFill>
                          <a:effectLst/>
                          <a:latin typeface="Microsoft YaHei" panose="020B0503020204020204" pitchFamily="34" charset="-122"/>
                          <a:ea typeface="Microsoft YaHei" panose="020B0503020204020204" pitchFamily="34" charset="-122"/>
                        </a:rPr>
                        <a:t>会埋葬逝者。</a:t>
                      </a:r>
                    </a:p>
                  </a:txBody>
                  <a:tcPr marL="68580" marR="68580" marT="0" marB="0" anchor="ctr"/>
                </a:tc>
                <a:tc>
                  <a:txBody>
                    <a:bodyPr/>
                    <a:lstStyle/>
                    <a:p>
                      <a:pPr algn="ctr"/>
                      <a:r>
                        <a:rPr lang="zh-CN" sz="2000" kern="100">
                          <a:solidFill>
                            <a:schemeClr val="tx1"/>
                          </a:solidFill>
                          <a:effectLst/>
                          <a:latin typeface="Microsoft YaHei" panose="020B0503020204020204" pitchFamily="34" charset="-122"/>
                          <a:ea typeface="Microsoft YaHei" panose="020B0503020204020204" pitchFamily="34" charset="-122"/>
                        </a:rPr>
                        <a:t>用火、狩猎、捕鱼、埋葬死者是只有人类才会做的事情，动物不会。</a:t>
                      </a:r>
                    </a:p>
                  </a:txBody>
                  <a:tcPr marL="68580" marR="68580" marT="0" marB="0" anchor="ctr"/>
                </a:tc>
                <a:tc>
                  <a:txBody>
                    <a:bodyPr/>
                    <a:lstStyle/>
                    <a:p>
                      <a:pPr algn="ct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人  </a:t>
                      </a:r>
                      <a:r>
                        <a:rPr lang="zh-CN"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猿人 </a:t>
                      </a:r>
                      <a:r>
                        <a:rPr lang="en-US" altLang="zh-CN" sz="2800" kern="0" dirty="0">
                          <a:solidFill>
                            <a:schemeClr val="tx1"/>
                          </a:solidFill>
                          <a:effectLst/>
                          <a:latin typeface="Microsoft YaHei" panose="020B0503020204020204" pitchFamily="34" charset="-122"/>
                          <a:ea typeface="Microsoft YaHei" panose="020B0503020204020204" pitchFamily="34" charset="-122"/>
                        </a:rPr>
                        <a:t>  </a:t>
                      </a:r>
                      <a:r>
                        <a:rPr lang="en-US" altLang="zh-CN" sz="2800" u="sng" kern="0" dirty="0">
                          <a:solidFill>
                            <a:schemeClr val="tx1"/>
                          </a:solidFill>
                          <a:effectLst/>
                          <a:latin typeface="Microsoft YaHei" panose="020B0503020204020204" pitchFamily="34" charset="-122"/>
                          <a:ea typeface="Microsoft YaHei" panose="020B0503020204020204" pitchFamily="34" charset="-122"/>
                        </a:rPr>
                        <a:t>  </a:t>
                      </a:r>
                      <a:r>
                        <a:rPr lang="zh-CN" altLang="zh-CN" sz="2800" kern="0" dirty="0">
                          <a:solidFill>
                            <a:schemeClr val="tx1"/>
                          </a:solidFill>
                          <a:effectLst/>
                          <a:latin typeface="Microsoft YaHei" panose="020B0503020204020204" pitchFamily="34" charset="-122"/>
                          <a:ea typeface="Microsoft YaHei" panose="020B0503020204020204" pitchFamily="34" charset="-122"/>
                        </a:rPr>
                        <a:t>猿</a:t>
                      </a:r>
                      <a:endParaRPr lang="zh-CN" sz="4400" kern="100" dirty="0">
                        <a:solidFill>
                          <a:schemeClr val="tx1"/>
                        </a:solidFill>
                        <a:effectLst/>
                        <a:latin typeface="Microsoft YaHei" panose="020B0503020204020204" pitchFamily="34" charset="-122"/>
                        <a:ea typeface="Microsoft YaHei" panose="020B0503020204020204" pitchFamily="34" charset="-122"/>
                      </a:endParaRPr>
                    </a:p>
                  </a:txBody>
                  <a:tcPr marL="68580" marR="68580" marT="0" marB="0" anchor="ctr"/>
                </a:tc>
                <a:extLst>
                  <a:ext uri="{0D108BD9-81ED-4DB2-BD59-A6C34878D82A}">
                    <a16:rowId xmlns:a16="http://schemas.microsoft.com/office/drawing/2014/main" val="2359560065"/>
                  </a:ext>
                </a:extLst>
              </a:tr>
            </a:tbl>
          </a:graphicData>
        </a:graphic>
      </p:graphicFrame>
      <p:sp>
        <p:nvSpPr>
          <p:cNvPr id="2" name="文本占位符 2">
            <a:extLst>
              <a:ext uri="{FF2B5EF4-FFF2-40B4-BE49-F238E27FC236}">
                <a16:creationId xmlns:a16="http://schemas.microsoft.com/office/drawing/2014/main" id="{DE69AA56-5405-3CA5-3B05-099381664A30}"/>
              </a:ext>
            </a:extLst>
          </p:cNvPr>
          <p:cNvSpPr txBox="1">
            <a:spLocks/>
          </p:cNvSpPr>
          <p:nvPr/>
        </p:nvSpPr>
        <p:spPr>
          <a:xfrm>
            <a:off x="586173" y="1730944"/>
            <a:ext cx="5092841" cy="650904"/>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kumimoji="1" lang="zh-CN" altLang="en-US" sz="2400" dirty="0">
                <a:latin typeface="Microsoft YaHei" panose="020B0503020204020204" pitchFamily="34" charset="-122"/>
                <a:ea typeface="Microsoft YaHei" panose="020B0503020204020204" pitchFamily="34" charset="-122"/>
              </a:rPr>
              <a:t>第三招：考察客观证据。</a:t>
            </a:r>
          </a:p>
        </p:txBody>
      </p:sp>
      <p:pic>
        <p:nvPicPr>
          <p:cNvPr id="4" name="图片 3">
            <a:extLst>
              <a:ext uri="{FF2B5EF4-FFF2-40B4-BE49-F238E27FC236}">
                <a16:creationId xmlns:a16="http://schemas.microsoft.com/office/drawing/2014/main" id="{B24520E7-83D3-35A5-5F28-8DF89B6E16D3}"/>
              </a:ext>
            </a:extLst>
          </p:cNvPr>
          <p:cNvPicPr>
            <a:picLocks noChangeAspect="1"/>
          </p:cNvPicPr>
          <p:nvPr/>
        </p:nvPicPr>
        <p:blipFill>
          <a:blip r:embed="rId3"/>
          <a:stretch>
            <a:fillRect/>
          </a:stretch>
        </p:blipFill>
        <p:spPr>
          <a:xfrm>
            <a:off x="6367727" y="3125248"/>
            <a:ext cx="490274" cy="490274"/>
          </a:xfrm>
          <a:prstGeom prst="rect">
            <a:avLst/>
          </a:prstGeom>
        </p:spPr>
      </p:pic>
      <p:pic>
        <p:nvPicPr>
          <p:cNvPr id="9" name="图片 8">
            <a:extLst>
              <a:ext uri="{FF2B5EF4-FFF2-40B4-BE49-F238E27FC236}">
                <a16:creationId xmlns:a16="http://schemas.microsoft.com/office/drawing/2014/main" id="{9CFE4C65-E4E8-84DE-DEDD-090BFDA32891}"/>
              </a:ext>
            </a:extLst>
          </p:cNvPr>
          <p:cNvPicPr>
            <a:picLocks noChangeAspect="1"/>
          </p:cNvPicPr>
          <p:nvPr/>
        </p:nvPicPr>
        <p:blipFill>
          <a:blip r:embed="rId3"/>
          <a:stretch>
            <a:fillRect/>
          </a:stretch>
        </p:blipFill>
        <p:spPr>
          <a:xfrm>
            <a:off x="6367727" y="4250664"/>
            <a:ext cx="490274" cy="490274"/>
          </a:xfrm>
          <a:prstGeom prst="rect">
            <a:avLst/>
          </a:prstGeom>
        </p:spPr>
      </p:pic>
      <p:pic>
        <p:nvPicPr>
          <p:cNvPr id="10" name="图片 9">
            <a:extLst>
              <a:ext uri="{FF2B5EF4-FFF2-40B4-BE49-F238E27FC236}">
                <a16:creationId xmlns:a16="http://schemas.microsoft.com/office/drawing/2014/main" id="{5C0FFF38-7FAD-BA84-0E1C-EDEBDAF05F00}"/>
              </a:ext>
            </a:extLst>
          </p:cNvPr>
          <p:cNvPicPr>
            <a:picLocks noChangeAspect="1"/>
          </p:cNvPicPr>
          <p:nvPr/>
        </p:nvPicPr>
        <p:blipFill>
          <a:blip r:embed="rId3"/>
          <a:stretch>
            <a:fillRect/>
          </a:stretch>
        </p:blipFill>
        <p:spPr>
          <a:xfrm>
            <a:off x="6367727" y="5211956"/>
            <a:ext cx="490274" cy="490274"/>
          </a:xfrm>
          <a:prstGeom prst="rect">
            <a:avLst/>
          </a:prstGeom>
        </p:spPr>
      </p:pic>
      <p:pic>
        <p:nvPicPr>
          <p:cNvPr id="11" name="图片 10">
            <a:extLst>
              <a:ext uri="{FF2B5EF4-FFF2-40B4-BE49-F238E27FC236}">
                <a16:creationId xmlns:a16="http://schemas.microsoft.com/office/drawing/2014/main" id="{3FEFEF21-3652-A4EA-2489-EEDC11DE2E92}"/>
              </a:ext>
            </a:extLst>
          </p:cNvPr>
          <p:cNvPicPr>
            <a:picLocks noChangeAspect="1"/>
          </p:cNvPicPr>
          <p:nvPr/>
        </p:nvPicPr>
        <p:blipFill>
          <a:blip r:embed="rId3"/>
          <a:stretch>
            <a:fillRect/>
          </a:stretch>
        </p:blipFill>
        <p:spPr>
          <a:xfrm>
            <a:off x="6367727" y="6056017"/>
            <a:ext cx="490274" cy="490274"/>
          </a:xfrm>
          <a:prstGeom prst="rect">
            <a:avLst/>
          </a:prstGeom>
        </p:spPr>
      </p:pic>
      <p:pic>
        <p:nvPicPr>
          <p:cNvPr id="12" name="图片 11">
            <a:extLst>
              <a:ext uri="{FF2B5EF4-FFF2-40B4-BE49-F238E27FC236}">
                <a16:creationId xmlns:a16="http://schemas.microsoft.com/office/drawing/2014/main" id="{C9DCC63A-B412-248A-C2C1-BD6120C28049}"/>
              </a:ext>
            </a:extLst>
          </p:cNvPr>
          <p:cNvPicPr>
            <a:picLocks noChangeAspect="1"/>
          </p:cNvPicPr>
          <p:nvPr/>
        </p:nvPicPr>
        <p:blipFill>
          <a:blip r:embed="rId4"/>
          <a:stretch>
            <a:fillRect/>
          </a:stretch>
        </p:blipFill>
        <p:spPr>
          <a:xfrm>
            <a:off x="6236678" y="152420"/>
            <a:ext cx="2755972" cy="18373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B4664BFA-242B-8BB6-3119-595764BBE1AF}"/>
              </a:ext>
            </a:extLst>
          </p:cNvPr>
          <p:cNvPicPr>
            <a:picLocks noChangeAspect="1"/>
          </p:cNvPicPr>
          <p:nvPr/>
        </p:nvPicPr>
        <p:blipFill>
          <a:blip r:embed="rId5"/>
          <a:stretch>
            <a:fillRect/>
          </a:stretch>
        </p:blipFill>
        <p:spPr>
          <a:xfrm>
            <a:off x="306995" y="-96174"/>
            <a:ext cx="2147617" cy="1586850"/>
          </a:xfrm>
          <a:prstGeom prst="rect">
            <a:avLst/>
          </a:prstGeom>
        </p:spPr>
      </p:pic>
      <p:pic>
        <p:nvPicPr>
          <p:cNvPr id="16" name="图片 15">
            <a:extLst>
              <a:ext uri="{FF2B5EF4-FFF2-40B4-BE49-F238E27FC236}">
                <a16:creationId xmlns:a16="http://schemas.microsoft.com/office/drawing/2014/main" id="{CD3CA052-EE8B-861B-BA15-BF932EA88874}"/>
              </a:ext>
            </a:extLst>
          </p:cNvPr>
          <p:cNvPicPr>
            <a:picLocks noChangeAspect="1"/>
          </p:cNvPicPr>
          <p:nvPr/>
        </p:nvPicPr>
        <p:blipFill>
          <a:blip r:embed="rId6"/>
          <a:stretch>
            <a:fillRect/>
          </a:stretch>
        </p:blipFill>
        <p:spPr>
          <a:xfrm>
            <a:off x="2614247" y="0"/>
            <a:ext cx="1491327" cy="1586850"/>
          </a:xfrm>
          <a:prstGeom prst="rect">
            <a:avLst/>
          </a:prstGeom>
        </p:spPr>
      </p:pic>
    </p:spTree>
    <p:extLst>
      <p:ext uri="{BB962C8B-B14F-4D97-AF65-F5344CB8AC3E}">
        <p14:creationId xmlns:p14="http://schemas.microsoft.com/office/powerpoint/2010/main" val="289903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5B7FEE05-4316-DAA0-DB56-2D256F439D62}"/>
              </a:ext>
            </a:extLst>
          </p:cNvPr>
          <p:cNvSpPr>
            <a:spLocks noGrp="1"/>
          </p:cNvSpPr>
          <p:nvPr>
            <p:ph type="title"/>
          </p:nvPr>
        </p:nvSpPr>
        <p:spPr/>
        <p:txBody>
          <a:bodyPr/>
          <a:lstStyle/>
          <a:p>
            <a:r>
              <a:rPr lang="zh-CN" altLang="en-US" dirty="0"/>
              <a:t>阅读材料二习题</a:t>
            </a:r>
          </a:p>
        </p:txBody>
      </p:sp>
      <p:sp>
        <p:nvSpPr>
          <p:cNvPr id="8" name="文本占位符 7">
            <a:extLst>
              <a:ext uri="{FF2B5EF4-FFF2-40B4-BE49-F238E27FC236}">
                <a16:creationId xmlns:a16="http://schemas.microsoft.com/office/drawing/2014/main" id="{B05D060A-D143-0B8A-5368-CB169065DC30}"/>
              </a:ext>
            </a:extLst>
          </p:cNvPr>
          <p:cNvSpPr>
            <a:spLocks noGrp="1"/>
          </p:cNvSpPr>
          <p:nvPr>
            <p:ph type="body" sz="quarter" idx="10"/>
          </p:nvPr>
        </p:nvSpPr>
        <p:spPr>
          <a:xfrm>
            <a:off x="919419" y="1998186"/>
            <a:ext cx="7532920" cy="1952492"/>
          </a:xfrm>
        </p:spPr>
        <p:txBody>
          <a:bodyPr/>
          <a:lstStyle/>
          <a:p>
            <a:r>
              <a:rPr lang="zh-CN" altLang="en-US" dirty="0"/>
              <a:t>（</a:t>
            </a:r>
            <a:r>
              <a:rPr lang="en-US" altLang="zh-CN" dirty="0"/>
              <a:t>4</a:t>
            </a:r>
            <a:r>
              <a:rPr lang="zh-CN" altLang="en-US" dirty="0"/>
              <a:t>）得出结论：实际出土的考古证据表明山顶洞人是</a:t>
            </a:r>
            <a:r>
              <a:rPr lang="zh-CN" altLang="en-US" u="sng" dirty="0"/>
              <a:t>         </a:t>
            </a:r>
            <a:r>
              <a:rPr lang="zh-CN" altLang="en-US" dirty="0"/>
              <a:t>。认为“山顶洞人是正在进化的人类祖先”是</a:t>
            </a:r>
            <a:r>
              <a:rPr lang="zh-CN" altLang="en-US" u="sng" dirty="0"/>
              <a:t>            </a:t>
            </a:r>
            <a:r>
              <a:rPr lang="zh-CN" altLang="en-US" dirty="0"/>
              <a:t>的。</a:t>
            </a:r>
          </a:p>
        </p:txBody>
      </p:sp>
      <p:sp>
        <p:nvSpPr>
          <p:cNvPr id="2" name="文本框 1">
            <a:extLst>
              <a:ext uri="{FF2B5EF4-FFF2-40B4-BE49-F238E27FC236}">
                <a16:creationId xmlns:a16="http://schemas.microsoft.com/office/drawing/2014/main" id="{8F5ADE83-0E67-01BA-460A-A2A3A4641082}"/>
              </a:ext>
            </a:extLst>
          </p:cNvPr>
          <p:cNvSpPr txBox="1"/>
          <p:nvPr/>
        </p:nvSpPr>
        <p:spPr>
          <a:xfrm>
            <a:off x="2226962" y="2511487"/>
            <a:ext cx="543739" cy="523220"/>
          </a:xfrm>
          <a:prstGeom prst="rect">
            <a:avLst/>
          </a:prstGeom>
          <a:noFill/>
        </p:spPr>
        <p:txBody>
          <a:bodyPr wrap="none" rtlCol="0">
            <a:spAutoFit/>
          </a:bodyPr>
          <a:lstStyle/>
          <a:p>
            <a:r>
              <a:rPr lang="zh-CN" altLang="en-US" sz="2800" b="1" kern="0" dirty="0">
                <a:effectLst/>
                <a:latin typeface="Microsoft YaHei" panose="020B0503020204020204" pitchFamily="34" charset="-122"/>
                <a:ea typeface="Microsoft YaHei" panose="020B0503020204020204" pitchFamily="34" charset="-122"/>
                <a:cs typeface="Times New Roman" panose="02020603050405020304" pitchFamily="18" charset="0"/>
              </a:rPr>
              <a:t>人</a:t>
            </a:r>
            <a:endParaRPr kumimoji="1" lang="zh-CN" altLang="en-US" sz="2800" b="1" dirty="0"/>
          </a:p>
        </p:txBody>
      </p:sp>
      <p:sp>
        <p:nvSpPr>
          <p:cNvPr id="6" name="文本框 5">
            <a:extLst>
              <a:ext uri="{FF2B5EF4-FFF2-40B4-BE49-F238E27FC236}">
                <a16:creationId xmlns:a16="http://schemas.microsoft.com/office/drawing/2014/main" id="{743FD095-FC61-EBCB-40F2-984E8E855097}"/>
              </a:ext>
            </a:extLst>
          </p:cNvPr>
          <p:cNvSpPr txBox="1"/>
          <p:nvPr/>
        </p:nvSpPr>
        <p:spPr>
          <a:xfrm>
            <a:off x="2977135" y="3005399"/>
            <a:ext cx="902811" cy="523220"/>
          </a:xfrm>
          <a:prstGeom prst="rect">
            <a:avLst/>
          </a:prstGeom>
          <a:noFill/>
        </p:spPr>
        <p:txBody>
          <a:bodyPr wrap="none" rtlCol="0">
            <a:spAutoFit/>
          </a:bodyPr>
          <a:lstStyle/>
          <a:p>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错误</a:t>
            </a:r>
            <a:endParaRPr kumimoji="1" lang="zh-CN" altLang="en-US" sz="2800" b="1" dirty="0"/>
          </a:p>
        </p:txBody>
      </p:sp>
      <p:sp>
        <p:nvSpPr>
          <p:cNvPr id="9" name="文本框 8">
            <a:extLst>
              <a:ext uri="{FF2B5EF4-FFF2-40B4-BE49-F238E27FC236}">
                <a16:creationId xmlns:a16="http://schemas.microsoft.com/office/drawing/2014/main" id="{0D18802F-5C51-6C7B-6A38-E7FD961C74A1}"/>
              </a:ext>
            </a:extLst>
          </p:cNvPr>
          <p:cNvSpPr txBox="1"/>
          <p:nvPr/>
        </p:nvSpPr>
        <p:spPr>
          <a:xfrm>
            <a:off x="4689369" y="4568967"/>
            <a:ext cx="886781" cy="1200329"/>
          </a:xfrm>
          <a:prstGeom prst="rect">
            <a:avLst/>
          </a:prstGeom>
          <a:noFill/>
        </p:spPr>
        <p:txBody>
          <a:bodyPr wrap="none" rtlCol="0">
            <a:spAutoFit/>
          </a:bodyPr>
          <a:lstStyle/>
          <a:p>
            <a:r>
              <a:rPr kumimoji="1" lang="en-US" altLang="zh-CN" sz="7200" b="1" dirty="0">
                <a:latin typeface="Microsoft YaHei" panose="020B0503020204020204" pitchFamily="34" charset="-122"/>
                <a:ea typeface="Microsoft YaHei" panose="020B0503020204020204" pitchFamily="34" charset="-122"/>
              </a:rPr>
              <a:t>=</a:t>
            </a:r>
            <a:endParaRPr kumimoji="1" lang="zh-CN" altLang="en-US" sz="7200" b="1"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E59AB725-D60D-B67F-2E7F-AD8F623B3C6D}"/>
              </a:ext>
            </a:extLst>
          </p:cNvPr>
          <p:cNvPicPr>
            <a:picLocks noChangeAspect="1"/>
          </p:cNvPicPr>
          <p:nvPr/>
        </p:nvPicPr>
        <p:blipFill rotWithShape="1">
          <a:blip r:embed="rId3"/>
          <a:srcRect l="25153" r="28974"/>
          <a:stretch/>
        </p:blipFill>
        <p:spPr>
          <a:xfrm>
            <a:off x="5485727" y="3364586"/>
            <a:ext cx="1714937" cy="3738458"/>
          </a:xfrm>
          <a:prstGeom prst="rect">
            <a:avLst/>
          </a:prstGeom>
        </p:spPr>
      </p:pic>
      <p:pic>
        <p:nvPicPr>
          <p:cNvPr id="13" name="图片 12">
            <a:extLst>
              <a:ext uri="{FF2B5EF4-FFF2-40B4-BE49-F238E27FC236}">
                <a16:creationId xmlns:a16="http://schemas.microsoft.com/office/drawing/2014/main" id="{464A1608-D553-A2EF-F0F3-BDAF4F95D716}"/>
              </a:ext>
            </a:extLst>
          </p:cNvPr>
          <p:cNvPicPr>
            <a:picLocks noChangeAspect="1"/>
          </p:cNvPicPr>
          <p:nvPr/>
        </p:nvPicPr>
        <p:blipFill>
          <a:blip r:embed="rId4"/>
          <a:stretch>
            <a:fillRect/>
          </a:stretch>
        </p:blipFill>
        <p:spPr>
          <a:xfrm>
            <a:off x="1992924" y="3613290"/>
            <a:ext cx="2699998" cy="3186287"/>
          </a:xfrm>
          <a:prstGeom prst="rect">
            <a:avLst/>
          </a:prstGeom>
        </p:spPr>
      </p:pic>
    </p:spTree>
    <p:extLst>
      <p:ext uri="{BB962C8B-B14F-4D97-AF65-F5344CB8AC3E}">
        <p14:creationId xmlns:p14="http://schemas.microsoft.com/office/powerpoint/2010/main" val="18210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5470716-6A29-1406-1920-12F7DB3AA2C3}"/>
              </a:ext>
            </a:extLst>
          </p:cNvPr>
          <p:cNvSpPr txBox="1"/>
          <p:nvPr/>
        </p:nvSpPr>
        <p:spPr>
          <a:xfrm>
            <a:off x="1688122" y="1599650"/>
            <a:ext cx="6518031" cy="1384995"/>
          </a:xfrm>
          <a:prstGeom prst="rect">
            <a:avLst/>
          </a:prstGeom>
          <a:noFill/>
        </p:spPr>
        <p:txBody>
          <a:bodyPr wrap="square">
            <a:spAutoFit/>
          </a:bodyPr>
          <a:lstStyle/>
          <a:p>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实际出土的考古证据表明</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buAutoNum type="arabi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压根儿就没有半猿半人的猿人；</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514350" indent="-514350">
              <a:buAutoNum type="arabicPeriod"/>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猿一直是猿，人一直是人</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图片 4" descr="一群卡通人物&#10;&#10;描述已自动生成">
            <a:extLst>
              <a:ext uri="{FF2B5EF4-FFF2-40B4-BE49-F238E27FC236}">
                <a16:creationId xmlns:a16="http://schemas.microsoft.com/office/drawing/2014/main" id="{7ECCADA1-9916-F5D8-4CD1-FC52B28A5FD4}"/>
              </a:ext>
            </a:extLst>
          </p:cNvPr>
          <p:cNvPicPr>
            <a:picLocks noChangeAspect="1"/>
          </p:cNvPicPr>
          <p:nvPr/>
        </p:nvPicPr>
        <p:blipFill>
          <a:blip r:embed="rId3"/>
          <a:stretch>
            <a:fillRect/>
          </a:stretch>
        </p:blipFill>
        <p:spPr>
          <a:xfrm>
            <a:off x="1559170" y="3120032"/>
            <a:ext cx="5721380" cy="3737968"/>
          </a:xfrm>
          <a:prstGeom prst="rect">
            <a:avLst/>
          </a:prstGeom>
          <a:ln>
            <a:noFill/>
          </a:ln>
        </p:spPr>
      </p:pic>
      <p:sp>
        <p:nvSpPr>
          <p:cNvPr id="6" name="&quot;No&quot; Symbol 5">
            <a:extLst>
              <a:ext uri="{FF2B5EF4-FFF2-40B4-BE49-F238E27FC236}">
                <a16:creationId xmlns:a16="http://schemas.microsoft.com/office/drawing/2014/main" id="{9FF31B77-551D-7AF3-073A-584331C2A20B}"/>
              </a:ext>
            </a:extLst>
          </p:cNvPr>
          <p:cNvSpPr/>
          <p:nvPr/>
        </p:nvSpPr>
        <p:spPr>
          <a:xfrm>
            <a:off x="2989626" y="3437698"/>
            <a:ext cx="2994001" cy="2905014"/>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610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B330450-34AF-10B0-35D1-08991B447E22}"/>
              </a:ext>
            </a:extLst>
          </p:cNvPr>
          <p:cNvPicPr>
            <a:picLocks noChangeAspect="1"/>
          </p:cNvPicPr>
          <p:nvPr/>
        </p:nvPicPr>
        <p:blipFill>
          <a:blip r:embed="rId3"/>
          <a:stretch>
            <a:fillRect/>
          </a:stretch>
        </p:blipFill>
        <p:spPr>
          <a:xfrm>
            <a:off x="4703292" y="1191181"/>
            <a:ext cx="4440707" cy="3631203"/>
          </a:xfrm>
          <a:prstGeom prst="rect">
            <a:avLst/>
          </a:prstGeom>
        </p:spPr>
      </p:pic>
      <p:pic>
        <p:nvPicPr>
          <p:cNvPr id="5" name="图片 4">
            <a:extLst>
              <a:ext uri="{FF2B5EF4-FFF2-40B4-BE49-F238E27FC236}">
                <a16:creationId xmlns:a16="http://schemas.microsoft.com/office/drawing/2014/main" id="{E0BBF188-E731-BF56-8B72-3FEF4E03FBAD}"/>
              </a:ext>
            </a:extLst>
          </p:cNvPr>
          <p:cNvPicPr>
            <a:picLocks noChangeAspect="1"/>
          </p:cNvPicPr>
          <p:nvPr/>
        </p:nvPicPr>
        <p:blipFill>
          <a:blip r:embed="rId4"/>
          <a:stretch>
            <a:fillRect/>
          </a:stretch>
        </p:blipFill>
        <p:spPr>
          <a:xfrm>
            <a:off x="1357041" y="2229951"/>
            <a:ext cx="5191306" cy="5191306"/>
          </a:xfrm>
          <a:prstGeom prst="rect">
            <a:avLst/>
          </a:prstGeom>
        </p:spPr>
      </p:pic>
      <p:sp>
        <p:nvSpPr>
          <p:cNvPr id="2" name="标题 1">
            <a:extLst>
              <a:ext uri="{FF2B5EF4-FFF2-40B4-BE49-F238E27FC236}">
                <a16:creationId xmlns:a16="http://schemas.microsoft.com/office/drawing/2014/main" id="{3AEB083C-7C8B-AD69-3D26-F41E756C3535}"/>
              </a:ext>
            </a:extLst>
          </p:cNvPr>
          <p:cNvSpPr>
            <a:spLocks noGrp="1"/>
          </p:cNvSpPr>
          <p:nvPr>
            <p:ph type="title"/>
          </p:nvPr>
        </p:nvSpPr>
        <p:spPr/>
        <p:txBody>
          <a:bodyPr/>
          <a:lstStyle/>
          <a:p>
            <a:r>
              <a:rPr lang="zh-CN" altLang="en-US" dirty="0"/>
              <a:t>小明和表哥去扫墓</a:t>
            </a:r>
          </a:p>
        </p:txBody>
      </p:sp>
      <p:pic>
        <p:nvPicPr>
          <p:cNvPr id="9" name="图片 8">
            <a:extLst>
              <a:ext uri="{FF2B5EF4-FFF2-40B4-BE49-F238E27FC236}">
                <a16:creationId xmlns:a16="http://schemas.microsoft.com/office/drawing/2014/main" id="{407D1F07-89B4-215E-A863-B86BBB324F44}"/>
              </a:ext>
            </a:extLst>
          </p:cNvPr>
          <p:cNvPicPr>
            <a:picLocks noChangeAspect="1"/>
          </p:cNvPicPr>
          <p:nvPr/>
        </p:nvPicPr>
        <p:blipFill>
          <a:blip r:embed="rId5"/>
          <a:stretch>
            <a:fillRect/>
          </a:stretch>
        </p:blipFill>
        <p:spPr>
          <a:xfrm>
            <a:off x="-99540" y="1534535"/>
            <a:ext cx="3257145" cy="4595446"/>
          </a:xfrm>
          <a:prstGeom prst="rect">
            <a:avLst/>
          </a:prstGeom>
        </p:spPr>
      </p:pic>
      <p:sp>
        <p:nvSpPr>
          <p:cNvPr id="3" name="文本框 2">
            <a:extLst>
              <a:ext uri="{FF2B5EF4-FFF2-40B4-BE49-F238E27FC236}">
                <a16:creationId xmlns:a16="http://schemas.microsoft.com/office/drawing/2014/main" id="{F34653AB-C5DE-25B2-BC37-D16DF67B353C}"/>
              </a:ext>
            </a:extLst>
          </p:cNvPr>
          <p:cNvSpPr txBox="1"/>
          <p:nvPr/>
        </p:nvSpPr>
        <p:spPr>
          <a:xfrm>
            <a:off x="5894855" y="2626682"/>
            <a:ext cx="2319472" cy="1384995"/>
          </a:xfrm>
          <a:prstGeom prst="rect">
            <a:avLst/>
          </a:prstGeom>
          <a:noFill/>
        </p:spPr>
        <p:txBody>
          <a:bodyPr wrap="square" rtlCol="0">
            <a:spAutoFit/>
          </a:bodyPr>
          <a:lstStyle/>
          <a:p>
            <a:pPr algn="ctr"/>
            <a:r>
              <a:rPr lang="zh-CN" altLang="zh-CN" sz="2800" b="1" dirty="0">
                <a:solidFill>
                  <a:schemeClr val="accent2">
                    <a:lumMod val="50000"/>
                  </a:schemeClr>
                </a:solidFill>
                <a:effectLst/>
                <a:latin typeface="Microsoft YaHei" panose="020B0503020204020204" pitchFamily="34" charset="-122"/>
                <a:ea typeface="Microsoft YaHei" panose="020B0503020204020204" pitchFamily="34" charset="-122"/>
                <a:cs typeface="Times New Roman" panose="02020603050405020304" pitchFamily="18" charset="0"/>
              </a:rPr>
              <a:t>我绝对不会给你这样的祖先献花的。</a:t>
            </a:r>
            <a:endParaRPr kumimoji="1" lang="zh-CN" altLang="en-US" sz="2800" b="1" dirty="0">
              <a:solidFill>
                <a:schemeClr val="accent2">
                  <a:lumMod val="50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1101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BADE3349-A85C-718F-D436-B30CF8969C89}"/>
              </a:ext>
            </a:extLst>
          </p:cNvPr>
          <p:cNvPicPr>
            <a:picLocks noChangeAspect="1"/>
          </p:cNvPicPr>
          <p:nvPr/>
        </p:nvPicPr>
        <p:blipFill>
          <a:blip r:embed="rId3"/>
          <a:stretch>
            <a:fillRect/>
          </a:stretch>
        </p:blipFill>
        <p:spPr>
          <a:xfrm>
            <a:off x="1544295" y="3220297"/>
            <a:ext cx="2913765" cy="2913765"/>
          </a:xfrm>
          <a:prstGeom prst="rect">
            <a:avLst/>
          </a:prstGeom>
        </p:spPr>
      </p:pic>
      <p:sp>
        <p:nvSpPr>
          <p:cNvPr id="4" name="文本占位符 3">
            <a:extLst>
              <a:ext uri="{FF2B5EF4-FFF2-40B4-BE49-F238E27FC236}">
                <a16:creationId xmlns:a16="http://schemas.microsoft.com/office/drawing/2014/main" id="{275B1E19-3BC7-2F18-BD82-510128794B88}"/>
              </a:ext>
            </a:extLst>
          </p:cNvPr>
          <p:cNvSpPr>
            <a:spLocks noGrp="1"/>
          </p:cNvSpPr>
          <p:nvPr>
            <p:ph type="body" sz="quarter" idx="10"/>
          </p:nvPr>
        </p:nvSpPr>
        <p:spPr>
          <a:xfrm>
            <a:off x="971601" y="1698872"/>
            <a:ext cx="7492461" cy="1766954"/>
          </a:xfrm>
        </p:spPr>
        <p:txBody>
          <a:bodyPr/>
          <a:lstStyle/>
          <a:p>
            <a:r>
              <a:rPr lang="zh-CN" altLang="en-US" dirty="0"/>
              <a:t>这个结论说明：进化论所说“猿进化成人”是毫无根据的，圣经所说神创造人和猿猴，并让他们各从其类地繁殖才是正确且合乎科学的。</a:t>
            </a:r>
          </a:p>
        </p:txBody>
      </p:sp>
      <p:sp>
        <p:nvSpPr>
          <p:cNvPr id="5" name="标题 1">
            <a:extLst>
              <a:ext uri="{FF2B5EF4-FFF2-40B4-BE49-F238E27FC236}">
                <a16:creationId xmlns:a16="http://schemas.microsoft.com/office/drawing/2014/main" id="{33B9C0C4-D7C8-744F-8A39-B497A08C026A}"/>
              </a:ext>
            </a:extLst>
          </p:cNvPr>
          <p:cNvSpPr txBox="1">
            <a:spLocks/>
          </p:cNvSpPr>
          <p:nvPr/>
        </p:nvSpPr>
        <p:spPr>
          <a:xfrm>
            <a:off x="1137873" y="5985206"/>
            <a:ext cx="3726611" cy="132556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040"/>
              </a:lnSpc>
            </a:pP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进化论</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9" name="图片 8">
            <a:extLst>
              <a:ext uri="{FF2B5EF4-FFF2-40B4-BE49-F238E27FC236}">
                <a16:creationId xmlns:a16="http://schemas.microsoft.com/office/drawing/2014/main" id="{F8271563-A122-215D-4EE5-CC8F4A038B49}"/>
              </a:ext>
            </a:extLst>
          </p:cNvPr>
          <p:cNvPicPr>
            <a:picLocks noChangeAspect="1"/>
          </p:cNvPicPr>
          <p:nvPr/>
        </p:nvPicPr>
        <p:blipFill>
          <a:blip r:embed="rId4"/>
          <a:stretch>
            <a:fillRect/>
          </a:stretch>
        </p:blipFill>
        <p:spPr>
          <a:xfrm>
            <a:off x="4685942" y="3324610"/>
            <a:ext cx="2794247" cy="2794247"/>
          </a:xfrm>
          <a:prstGeom prst="rect">
            <a:avLst/>
          </a:prstGeom>
          <a:effectLst>
            <a:outerShdw blurRad="50800" dist="38100" dir="2700000" algn="tl" rotWithShape="0">
              <a:prstClr val="black">
                <a:alpha val="40000"/>
              </a:prstClr>
            </a:outerShdw>
          </a:effectLst>
        </p:spPr>
      </p:pic>
      <p:sp>
        <p:nvSpPr>
          <p:cNvPr id="10" name="标题 1">
            <a:extLst>
              <a:ext uri="{FF2B5EF4-FFF2-40B4-BE49-F238E27FC236}">
                <a16:creationId xmlns:a16="http://schemas.microsoft.com/office/drawing/2014/main" id="{6514791C-B91A-577E-62E6-A3EB249F987B}"/>
              </a:ext>
            </a:extLst>
          </p:cNvPr>
          <p:cNvSpPr txBox="1">
            <a:spLocks/>
          </p:cNvSpPr>
          <p:nvPr/>
        </p:nvSpPr>
        <p:spPr>
          <a:xfrm>
            <a:off x="4714223" y="5985206"/>
            <a:ext cx="2960061" cy="132556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040"/>
              </a:lnSpc>
            </a:pPr>
            <a:r>
              <a:rPr lang="zh-CN" altLang="en-US" sz="2400" b="1" dirty="0">
                <a:latin typeface="Microsoft YaHei" panose="020B0503020204020204" pitchFamily="34" charset="-122"/>
                <a:ea typeface="Microsoft YaHei" panose="020B0503020204020204" pitchFamily="34" charset="-122"/>
                <a:cs typeface="Arial" panose="020B0604020202020204" pitchFamily="34" charset="0"/>
              </a:rPr>
              <a:t>创造论</a:t>
            </a:r>
            <a:endParaRPr lang="en-US" altLang="zh-CN" sz="2400" b="1"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3" name="图片 12">
            <a:extLst>
              <a:ext uri="{FF2B5EF4-FFF2-40B4-BE49-F238E27FC236}">
                <a16:creationId xmlns:a16="http://schemas.microsoft.com/office/drawing/2014/main" id="{E9BEF15B-BBBA-E223-30E3-C3726CDB0A94}"/>
              </a:ext>
            </a:extLst>
          </p:cNvPr>
          <p:cNvPicPr>
            <a:picLocks noChangeAspect="1"/>
          </p:cNvPicPr>
          <p:nvPr/>
        </p:nvPicPr>
        <p:blipFill>
          <a:blip r:embed="rId5"/>
          <a:stretch>
            <a:fillRect/>
          </a:stretch>
        </p:blipFill>
        <p:spPr>
          <a:xfrm>
            <a:off x="2363095" y="4336093"/>
            <a:ext cx="1461342" cy="1461342"/>
          </a:xfrm>
          <a:prstGeom prst="rect">
            <a:avLst/>
          </a:prstGeom>
        </p:spPr>
      </p:pic>
      <p:pic>
        <p:nvPicPr>
          <p:cNvPr id="14" name="图片 13">
            <a:extLst>
              <a:ext uri="{FF2B5EF4-FFF2-40B4-BE49-F238E27FC236}">
                <a16:creationId xmlns:a16="http://schemas.microsoft.com/office/drawing/2014/main" id="{75B68659-C917-4E81-3FB9-1E470C2FCC1E}"/>
              </a:ext>
            </a:extLst>
          </p:cNvPr>
          <p:cNvPicPr>
            <a:picLocks noChangeAspect="1"/>
          </p:cNvPicPr>
          <p:nvPr/>
        </p:nvPicPr>
        <p:blipFill>
          <a:blip r:embed="rId6"/>
          <a:stretch>
            <a:fillRect/>
          </a:stretch>
        </p:blipFill>
        <p:spPr>
          <a:xfrm>
            <a:off x="6083065" y="4057999"/>
            <a:ext cx="1327468" cy="1327468"/>
          </a:xfrm>
          <a:prstGeom prst="rect">
            <a:avLst/>
          </a:prstGeom>
        </p:spPr>
      </p:pic>
    </p:spTree>
    <p:extLst>
      <p:ext uri="{BB962C8B-B14F-4D97-AF65-F5344CB8AC3E}">
        <p14:creationId xmlns:p14="http://schemas.microsoft.com/office/powerpoint/2010/main" val="4184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2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
            <a:extLst>
              <a:ext uri="{FF2B5EF4-FFF2-40B4-BE49-F238E27FC236}">
                <a16:creationId xmlns:a16="http://schemas.microsoft.com/office/drawing/2014/main" id="{293FF72D-2FC0-7945-A2A4-B068946C0B00}"/>
              </a:ext>
            </a:extLst>
          </p:cNvPr>
          <p:cNvSpPr txBox="1"/>
          <p:nvPr/>
        </p:nvSpPr>
        <p:spPr>
          <a:xfrm>
            <a:off x="256640" y="6205267"/>
            <a:ext cx="1268335" cy="438582"/>
          </a:xfrm>
          <a:prstGeom prst="rect">
            <a:avLst/>
          </a:prstGeom>
          <a:solidFill>
            <a:schemeClr val="tx1"/>
          </a:solidFill>
        </p:spPr>
        <p:txBody>
          <a:bodyPr wrap="square" lIns="0" tIns="0" rIns="0" bIns="68580"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原上猿</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grpSp>
        <p:nvGrpSpPr>
          <p:cNvPr id="8" name="组合 7">
            <a:extLst>
              <a:ext uri="{FF2B5EF4-FFF2-40B4-BE49-F238E27FC236}">
                <a16:creationId xmlns:a16="http://schemas.microsoft.com/office/drawing/2014/main" id="{2AAB3CE3-4653-9EA9-4819-0CD9BB077230}"/>
              </a:ext>
            </a:extLst>
          </p:cNvPr>
          <p:cNvGrpSpPr/>
          <p:nvPr/>
        </p:nvGrpSpPr>
        <p:grpSpPr>
          <a:xfrm>
            <a:off x="7392498" y="2124745"/>
            <a:ext cx="1751502" cy="4521448"/>
            <a:chOff x="7392498" y="1855116"/>
            <a:chExt cx="1751502" cy="4521448"/>
          </a:xfrm>
        </p:grpSpPr>
        <p:pic>
          <p:nvPicPr>
            <p:cNvPr id="23" name="图片 22">
              <a:extLst>
                <a:ext uri="{FF2B5EF4-FFF2-40B4-BE49-F238E27FC236}">
                  <a16:creationId xmlns:a16="http://schemas.microsoft.com/office/drawing/2014/main" id="{733500B1-52E0-504B-9D96-F90D63D14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498" y="1855116"/>
              <a:ext cx="1751502" cy="4166292"/>
            </a:xfrm>
            <a:prstGeom prst="rect">
              <a:avLst/>
            </a:prstGeom>
          </p:spPr>
        </p:pic>
        <p:sp>
          <p:nvSpPr>
            <p:cNvPr id="24" name="TextBox 3">
              <a:extLst>
                <a:ext uri="{FF2B5EF4-FFF2-40B4-BE49-F238E27FC236}">
                  <a16:creationId xmlns:a16="http://schemas.microsoft.com/office/drawing/2014/main" id="{EBD3C082-3DEA-DE43-8076-63D8E38168E9}"/>
                </a:ext>
              </a:extLst>
            </p:cNvPr>
            <p:cNvSpPr txBox="1"/>
            <p:nvPr/>
          </p:nvSpPr>
          <p:spPr>
            <a:xfrm>
              <a:off x="7532904" y="5937982"/>
              <a:ext cx="1268336" cy="438582"/>
            </a:xfrm>
            <a:prstGeom prst="rect">
              <a:avLst/>
            </a:prstGeom>
            <a:solidFill>
              <a:schemeClr val="tx1"/>
            </a:solidFill>
          </p:spPr>
          <p:txBody>
            <a:bodyPr wrap="square" lIns="0" tIns="0" rIns="0" bIns="68580"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现代人</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grpSp>
      <p:pic>
        <p:nvPicPr>
          <p:cNvPr id="25" name="图片 24">
            <a:extLst>
              <a:ext uri="{FF2B5EF4-FFF2-40B4-BE49-F238E27FC236}">
                <a16:creationId xmlns:a16="http://schemas.microsoft.com/office/drawing/2014/main" id="{DE5E5922-E575-524C-B0A8-032A9AB12C7B}"/>
              </a:ext>
            </a:extLst>
          </p:cNvPr>
          <p:cNvPicPr>
            <a:picLocks noChangeAspect="1"/>
          </p:cNvPicPr>
          <p:nvPr/>
        </p:nvPicPr>
        <p:blipFill>
          <a:blip r:embed="rId4"/>
          <a:stretch>
            <a:fillRect/>
          </a:stretch>
        </p:blipFill>
        <p:spPr>
          <a:xfrm>
            <a:off x="-102130" y="3950675"/>
            <a:ext cx="1985877" cy="2284826"/>
          </a:xfrm>
          <a:prstGeom prst="rect">
            <a:avLst/>
          </a:prstGeom>
        </p:spPr>
      </p:pic>
      <p:sp>
        <p:nvSpPr>
          <p:cNvPr id="10" name="标题 9">
            <a:extLst>
              <a:ext uri="{FF2B5EF4-FFF2-40B4-BE49-F238E27FC236}">
                <a16:creationId xmlns:a16="http://schemas.microsoft.com/office/drawing/2014/main" id="{9129F0BB-E4EE-0D46-B381-93B0E720C165}"/>
              </a:ext>
            </a:extLst>
          </p:cNvPr>
          <p:cNvSpPr>
            <a:spLocks noGrp="1"/>
          </p:cNvSpPr>
          <p:nvPr>
            <p:ph type="title" idx="4294967295"/>
          </p:nvPr>
        </p:nvSpPr>
        <p:spPr>
          <a:xfrm>
            <a:off x="490538" y="333824"/>
            <a:ext cx="8653462" cy="625556"/>
          </a:xfrm>
          <a:prstGeom prst="rect">
            <a:avLst/>
          </a:prstGeom>
        </p:spPr>
        <p:txBody>
          <a:bodyPr/>
          <a:lstStyle/>
          <a:p>
            <a:r>
              <a:rPr lang="zh-CN" altLang="en-US" sz="2800" b="1" dirty="0">
                <a:latin typeface="Microsoft YaHei" panose="020B0503020204020204" pitchFamily="34" charset="-122"/>
                <a:ea typeface="Microsoft YaHei" panose="020B0503020204020204" pitchFamily="34" charset="-122"/>
              </a:rPr>
              <a:t>问：猿人队列图的其他猿人怎么解释？</a:t>
            </a:r>
          </a:p>
        </p:txBody>
      </p:sp>
      <p:grpSp>
        <p:nvGrpSpPr>
          <p:cNvPr id="3" name="组合 2">
            <a:extLst>
              <a:ext uri="{FF2B5EF4-FFF2-40B4-BE49-F238E27FC236}">
                <a16:creationId xmlns:a16="http://schemas.microsoft.com/office/drawing/2014/main" id="{7F62E9AC-72FE-0C30-CEC1-64394AB93FA0}"/>
              </a:ext>
            </a:extLst>
          </p:cNvPr>
          <p:cNvGrpSpPr/>
          <p:nvPr/>
        </p:nvGrpSpPr>
        <p:grpSpPr>
          <a:xfrm>
            <a:off x="1481062" y="2357945"/>
            <a:ext cx="1917700" cy="4291358"/>
            <a:chOff x="1481062" y="2088316"/>
            <a:chExt cx="1917700" cy="4291358"/>
          </a:xfrm>
        </p:grpSpPr>
        <p:pic>
          <p:nvPicPr>
            <p:cNvPr id="33" name="图片 32">
              <a:extLst>
                <a:ext uri="{FF2B5EF4-FFF2-40B4-BE49-F238E27FC236}">
                  <a16:creationId xmlns:a16="http://schemas.microsoft.com/office/drawing/2014/main" id="{E0AA3740-9A28-B149-A8D3-A707F5D6CAAF}"/>
                </a:ext>
              </a:extLst>
            </p:cNvPr>
            <p:cNvPicPr>
              <a:picLocks noChangeAspect="1"/>
            </p:cNvPicPr>
            <p:nvPr/>
          </p:nvPicPr>
          <p:blipFill>
            <a:blip r:embed="rId5"/>
            <a:stretch>
              <a:fillRect/>
            </a:stretch>
          </p:blipFill>
          <p:spPr>
            <a:xfrm>
              <a:off x="1481062" y="2088316"/>
              <a:ext cx="1917700" cy="3886200"/>
            </a:xfrm>
            <a:prstGeom prst="rect">
              <a:avLst/>
            </a:prstGeom>
          </p:spPr>
        </p:pic>
        <p:sp>
          <p:nvSpPr>
            <p:cNvPr id="36" name="TextBox 3">
              <a:extLst>
                <a:ext uri="{FF2B5EF4-FFF2-40B4-BE49-F238E27FC236}">
                  <a16:creationId xmlns:a16="http://schemas.microsoft.com/office/drawing/2014/main" id="{63E6C4C5-2E83-5E47-AC9C-006597D87323}"/>
                </a:ext>
              </a:extLst>
            </p:cNvPr>
            <p:cNvSpPr txBox="1"/>
            <p:nvPr/>
          </p:nvSpPr>
          <p:spPr>
            <a:xfrm>
              <a:off x="1822485" y="5941092"/>
              <a:ext cx="1268335" cy="438582"/>
            </a:xfrm>
            <a:prstGeom prst="rect">
              <a:avLst/>
            </a:prstGeom>
            <a:solidFill>
              <a:schemeClr val="tx1"/>
            </a:solidFill>
          </p:spPr>
          <p:txBody>
            <a:bodyPr wrap="square" lIns="0" tIns="0" rIns="0" bIns="68580"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腊玛古猿</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grpSp>
      <p:grpSp>
        <p:nvGrpSpPr>
          <p:cNvPr id="4" name="组合 3">
            <a:extLst>
              <a:ext uri="{FF2B5EF4-FFF2-40B4-BE49-F238E27FC236}">
                <a16:creationId xmlns:a16="http://schemas.microsoft.com/office/drawing/2014/main" id="{A7246DE7-E442-3AEF-BEBF-5AB6CF8AA186}"/>
              </a:ext>
            </a:extLst>
          </p:cNvPr>
          <p:cNvGrpSpPr/>
          <p:nvPr/>
        </p:nvGrpSpPr>
        <p:grpSpPr>
          <a:xfrm>
            <a:off x="2872616" y="1745225"/>
            <a:ext cx="1905000" cy="4908247"/>
            <a:chOff x="2872616" y="1475596"/>
            <a:chExt cx="1905000" cy="4908247"/>
          </a:xfrm>
        </p:grpSpPr>
        <p:pic>
          <p:nvPicPr>
            <p:cNvPr id="34" name="图片 33">
              <a:extLst>
                <a:ext uri="{FF2B5EF4-FFF2-40B4-BE49-F238E27FC236}">
                  <a16:creationId xmlns:a16="http://schemas.microsoft.com/office/drawing/2014/main" id="{A2C19EBA-1965-6F49-A771-9F9AB08545D3}"/>
                </a:ext>
              </a:extLst>
            </p:cNvPr>
            <p:cNvPicPr>
              <a:picLocks noChangeAspect="1"/>
            </p:cNvPicPr>
            <p:nvPr/>
          </p:nvPicPr>
          <p:blipFill>
            <a:blip r:embed="rId6"/>
            <a:stretch>
              <a:fillRect/>
            </a:stretch>
          </p:blipFill>
          <p:spPr>
            <a:xfrm>
              <a:off x="2872616" y="1475596"/>
              <a:ext cx="1905000" cy="4533900"/>
            </a:xfrm>
            <a:prstGeom prst="rect">
              <a:avLst/>
            </a:prstGeom>
          </p:spPr>
        </p:pic>
        <p:sp>
          <p:nvSpPr>
            <p:cNvPr id="40" name="TextBox 3">
              <a:extLst>
                <a:ext uri="{FF2B5EF4-FFF2-40B4-BE49-F238E27FC236}">
                  <a16:creationId xmlns:a16="http://schemas.microsoft.com/office/drawing/2014/main" id="{A745E945-A28A-8C41-907B-3069A3A4BACA}"/>
                </a:ext>
              </a:extLst>
            </p:cNvPr>
            <p:cNvSpPr txBox="1"/>
            <p:nvPr/>
          </p:nvSpPr>
          <p:spPr>
            <a:xfrm>
              <a:off x="3282985" y="5945261"/>
              <a:ext cx="1268335" cy="438582"/>
            </a:xfrm>
            <a:prstGeom prst="rect">
              <a:avLst/>
            </a:prstGeom>
            <a:solidFill>
              <a:schemeClr val="tx1"/>
            </a:solidFill>
          </p:spPr>
          <p:txBody>
            <a:bodyPr wrap="square" lIns="0" tIns="0" rIns="0" bIns="68580"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南方古猿</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grpSp>
      <p:grpSp>
        <p:nvGrpSpPr>
          <p:cNvPr id="6" name="组合 5">
            <a:extLst>
              <a:ext uri="{FF2B5EF4-FFF2-40B4-BE49-F238E27FC236}">
                <a16:creationId xmlns:a16="http://schemas.microsoft.com/office/drawing/2014/main" id="{D1D64483-48B2-EFB9-DC79-7B72A352045C}"/>
              </a:ext>
            </a:extLst>
          </p:cNvPr>
          <p:cNvGrpSpPr/>
          <p:nvPr/>
        </p:nvGrpSpPr>
        <p:grpSpPr>
          <a:xfrm>
            <a:off x="4492439" y="1788665"/>
            <a:ext cx="1906587" cy="4853084"/>
            <a:chOff x="4492439" y="1519036"/>
            <a:chExt cx="1906587" cy="4853084"/>
          </a:xfrm>
        </p:grpSpPr>
        <p:pic>
          <p:nvPicPr>
            <p:cNvPr id="29" name="图片 5">
              <a:extLst>
                <a:ext uri="{FF2B5EF4-FFF2-40B4-BE49-F238E27FC236}">
                  <a16:creationId xmlns:a16="http://schemas.microsoft.com/office/drawing/2014/main" id="{DD2A0CBA-C18C-034E-A7D3-C583D2024455}"/>
                </a:ext>
              </a:extLst>
            </p:cNvPr>
            <p:cNvPicPr>
              <a:picLocks noChangeAspect="1"/>
            </p:cNvPicPr>
            <p:nvPr/>
          </p:nvPicPr>
          <p:blipFill>
            <a:blip r:embed="rId7"/>
            <a:stretch>
              <a:fillRect/>
            </a:stretch>
          </p:blipFill>
          <p:spPr>
            <a:xfrm>
              <a:off x="4492439" y="1519036"/>
              <a:ext cx="1906587" cy="4536422"/>
            </a:xfrm>
            <a:prstGeom prst="rect">
              <a:avLst/>
            </a:prstGeom>
            <a:noFill/>
            <a:ln w="9525">
              <a:noFill/>
            </a:ln>
          </p:spPr>
        </p:pic>
        <p:sp>
          <p:nvSpPr>
            <p:cNvPr id="41" name="TextBox 3">
              <a:extLst>
                <a:ext uri="{FF2B5EF4-FFF2-40B4-BE49-F238E27FC236}">
                  <a16:creationId xmlns:a16="http://schemas.microsoft.com/office/drawing/2014/main" id="{852218FC-4403-524E-843E-C06A93E19091}"/>
                </a:ext>
              </a:extLst>
            </p:cNvPr>
            <p:cNvSpPr txBox="1"/>
            <p:nvPr/>
          </p:nvSpPr>
          <p:spPr>
            <a:xfrm>
              <a:off x="4781585" y="5933538"/>
              <a:ext cx="1268335" cy="438582"/>
            </a:xfrm>
            <a:prstGeom prst="rect">
              <a:avLst/>
            </a:prstGeom>
            <a:solidFill>
              <a:schemeClr val="tx1"/>
            </a:solidFill>
          </p:spPr>
          <p:txBody>
            <a:bodyPr wrap="square" lIns="0" tIns="0" rIns="0" bIns="68580"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直立猿人</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grpSp>
      <p:grpSp>
        <p:nvGrpSpPr>
          <p:cNvPr id="7" name="组合 6">
            <a:extLst>
              <a:ext uri="{FF2B5EF4-FFF2-40B4-BE49-F238E27FC236}">
                <a16:creationId xmlns:a16="http://schemas.microsoft.com/office/drawing/2014/main" id="{10A12A48-6F26-3B0D-63F2-3F03CE2BC3CB}"/>
              </a:ext>
            </a:extLst>
          </p:cNvPr>
          <p:cNvGrpSpPr/>
          <p:nvPr/>
        </p:nvGrpSpPr>
        <p:grpSpPr>
          <a:xfrm>
            <a:off x="5970809" y="2097666"/>
            <a:ext cx="1905000" cy="4555806"/>
            <a:chOff x="5970809" y="1828037"/>
            <a:chExt cx="1905000" cy="4555806"/>
          </a:xfrm>
        </p:grpSpPr>
        <p:pic>
          <p:nvPicPr>
            <p:cNvPr id="35" name="图片 34">
              <a:extLst>
                <a:ext uri="{FF2B5EF4-FFF2-40B4-BE49-F238E27FC236}">
                  <a16:creationId xmlns:a16="http://schemas.microsoft.com/office/drawing/2014/main" id="{74B6B3AC-48A0-A947-8678-318CFB35BE7D}"/>
                </a:ext>
              </a:extLst>
            </p:cNvPr>
            <p:cNvPicPr>
              <a:picLocks noChangeAspect="1"/>
            </p:cNvPicPr>
            <p:nvPr/>
          </p:nvPicPr>
          <p:blipFill>
            <a:blip r:embed="rId8"/>
            <a:stretch>
              <a:fillRect/>
            </a:stretch>
          </p:blipFill>
          <p:spPr>
            <a:xfrm>
              <a:off x="5970809" y="1828037"/>
              <a:ext cx="1905000" cy="4254500"/>
            </a:xfrm>
            <a:prstGeom prst="rect">
              <a:avLst/>
            </a:prstGeom>
          </p:spPr>
        </p:pic>
        <p:sp>
          <p:nvSpPr>
            <p:cNvPr id="42" name="TextBox 3">
              <a:extLst>
                <a:ext uri="{FF2B5EF4-FFF2-40B4-BE49-F238E27FC236}">
                  <a16:creationId xmlns:a16="http://schemas.microsoft.com/office/drawing/2014/main" id="{E5332BB2-0A83-744C-AB25-9F732BDCF611}"/>
                </a:ext>
              </a:extLst>
            </p:cNvPr>
            <p:cNvSpPr txBox="1"/>
            <p:nvPr/>
          </p:nvSpPr>
          <p:spPr>
            <a:xfrm>
              <a:off x="6191285" y="5945261"/>
              <a:ext cx="1268335" cy="438582"/>
            </a:xfrm>
            <a:prstGeom prst="rect">
              <a:avLst/>
            </a:prstGeom>
            <a:solidFill>
              <a:schemeClr val="tx1"/>
            </a:solidFill>
          </p:spPr>
          <p:txBody>
            <a:bodyPr wrap="square" lIns="0" tIns="0" rIns="0" bIns="68580" rtlCol="0">
              <a:spAutoFit/>
            </a:bodyPr>
            <a:lstStyle/>
            <a:p>
              <a:pPr algn="ctr"/>
              <a:r>
                <a:rPr lang="zh-CN" altLang="en-US" sz="2400" b="1" dirty="0">
                  <a:solidFill>
                    <a:schemeClr val="bg1"/>
                  </a:solidFill>
                  <a:latin typeface="Microsoft YaHei" panose="020B0503020204020204" pitchFamily="34" charset="-122"/>
                  <a:ea typeface="Microsoft YaHei" panose="020B0503020204020204" pitchFamily="34" charset="-122"/>
                </a:rPr>
                <a:t>尼安德特</a:t>
              </a:r>
              <a:endParaRPr lang="en-US" altLang="zh-CN" sz="2400" b="1" dirty="0">
                <a:solidFill>
                  <a:schemeClr val="bg1"/>
                </a:solidFill>
                <a:latin typeface="Microsoft YaHei" panose="020B0503020204020204" pitchFamily="34" charset="-122"/>
                <a:ea typeface="Microsoft YaHei" panose="020B0503020204020204" pitchFamily="34" charset="-122"/>
              </a:endParaRPr>
            </a:p>
          </p:txBody>
        </p:sp>
      </p:grpSp>
      <p:sp>
        <p:nvSpPr>
          <p:cNvPr id="17" name="矩形 16">
            <a:extLst>
              <a:ext uri="{FF2B5EF4-FFF2-40B4-BE49-F238E27FC236}">
                <a16:creationId xmlns:a16="http://schemas.microsoft.com/office/drawing/2014/main" id="{B8D8A114-5197-E441-A8FF-86EE3A99B976}"/>
              </a:ext>
            </a:extLst>
          </p:cNvPr>
          <p:cNvSpPr/>
          <p:nvPr/>
        </p:nvSpPr>
        <p:spPr>
          <a:xfrm>
            <a:off x="6271378" y="2231728"/>
            <a:ext cx="1188242" cy="454606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 name="矩形 1">
            <a:extLst>
              <a:ext uri="{FF2B5EF4-FFF2-40B4-BE49-F238E27FC236}">
                <a16:creationId xmlns:a16="http://schemas.microsoft.com/office/drawing/2014/main" id="{579CCCDB-2054-E031-D052-FA11058CFFDE}"/>
              </a:ext>
            </a:extLst>
          </p:cNvPr>
          <p:cNvSpPr/>
          <p:nvPr/>
        </p:nvSpPr>
        <p:spPr>
          <a:xfrm>
            <a:off x="1905862" y="2240715"/>
            <a:ext cx="2689245" cy="45370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文本框 4">
            <a:extLst>
              <a:ext uri="{FF2B5EF4-FFF2-40B4-BE49-F238E27FC236}">
                <a16:creationId xmlns:a16="http://schemas.microsoft.com/office/drawing/2014/main" id="{150C02E5-A27A-7954-1448-4D956A2FC50A}"/>
              </a:ext>
            </a:extLst>
          </p:cNvPr>
          <p:cNvSpPr txBox="1"/>
          <p:nvPr/>
        </p:nvSpPr>
        <p:spPr>
          <a:xfrm>
            <a:off x="490537" y="894945"/>
            <a:ext cx="8490737" cy="775662"/>
          </a:xfrm>
          <a:prstGeom prst="rect">
            <a:avLst/>
          </a:prstGeom>
          <a:noFill/>
        </p:spPr>
        <p:txBody>
          <a:bodyPr wrap="square">
            <a:spAutoFit/>
          </a:bodyPr>
          <a:lstStyle/>
          <a:p>
            <a:pPr>
              <a:lnSpc>
                <a:spcPts val="2820"/>
              </a:lnSpc>
            </a:pPr>
            <a:r>
              <a:rPr lang="zh-CN" altLang="en-US" sz="2800" b="1" dirty="0">
                <a:effectLst/>
                <a:latin typeface="Microsoft YaHei" panose="020B0503020204020204" pitchFamily="34" charset="-122"/>
                <a:ea typeface="Microsoft YaHei" panose="020B0503020204020204" pitchFamily="34" charset="-122"/>
              </a:rPr>
              <a:t>答：这</a:t>
            </a:r>
            <a:r>
              <a:rPr lang="zh-CN" altLang="zh-CN" sz="2800" b="1" dirty="0">
                <a:effectLst/>
                <a:latin typeface="Microsoft YaHei" panose="020B0503020204020204" pitchFamily="34" charset="-122"/>
                <a:ea typeface="Microsoft YaHei" panose="020B0503020204020204" pitchFamily="34" charset="-122"/>
              </a:rPr>
              <a:t>所有</a:t>
            </a:r>
            <a:r>
              <a:rPr lang="zh-CN" altLang="en-US" sz="2800" b="1" dirty="0">
                <a:effectLst/>
                <a:latin typeface="Microsoft YaHei" panose="020B0503020204020204" pitchFamily="34" charset="-122"/>
                <a:ea typeface="Microsoft YaHei" panose="020B0503020204020204" pitchFamily="34" charset="-122"/>
              </a:rPr>
              <a:t>所谓的</a:t>
            </a:r>
            <a:r>
              <a:rPr lang="zh-CN" altLang="zh-CN" sz="2800" b="1" dirty="0">
                <a:effectLst/>
                <a:latin typeface="Microsoft YaHei" panose="020B0503020204020204" pitchFamily="34" charset="-122"/>
                <a:ea typeface="Microsoft YaHei" panose="020B0503020204020204" pitchFamily="34" charset="-122"/>
              </a:rPr>
              <a:t>猿人</a:t>
            </a:r>
            <a:r>
              <a:rPr lang="zh-CN" altLang="zh-CN" sz="2800" b="1" dirty="0">
                <a:solidFill>
                  <a:srgbClr val="FF0000"/>
                </a:solidFill>
                <a:effectLst/>
                <a:latin typeface="Microsoft YaHei" panose="020B0503020204020204" pitchFamily="34" charset="-122"/>
                <a:ea typeface="Microsoft YaHei" panose="020B0503020204020204" pitchFamily="34" charset="-122"/>
              </a:rPr>
              <a:t>都不是猿人</a:t>
            </a:r>
            <a:r>
              <a:rPr lang="zh-CN" altLang="zh-CN" sz="2800" b="1" dirty="0">
                <a:effectLst/>
                <a:latin typeface="Microsoft YaHei" panose="020B0503020204020204" pitchFamily="34" charset="-122"/>
                <a:ea typeface="Microsoft YaHei" panose="020B0503020204020204" pitchFamily="34" charset="-122"/>
              </a:rPr>
              <a:t>。</a:t>
            </a:r>
            <a:endParaRPr lang="en-US" altLang="zh-CN" sz="2800" b="1" dirty="0">
              <a:effectLst/>
              <a:latin typeface="Microsoft YaHei" panose="020B0503020204020204" pitchFamily="34" charset="-122"/>
              <a:ea typeface="Microsoft YaHei" panose="020B0503020204020204" pitchFamily="34" charset="-122"/>
            </a:endParaRPr>
          </a:p>
          <a:p>
            <a:pPr>
              <a:lnSpc>
                <a:spcPts val="2820"/>
              </a:lnSpc>
            </a:pPr>
            <a:r>
              <a:rPr lang="zh-CN" altLang="zh-CN" sz="1800" kern="0" dirty="0">
                <a:effectLst/>
                <a:latin typeface="Microsoft YaHei" panose="020B0503020204020204" pitchFamily="34" charset="-122"/>
                <a:ea typeface="Microsoft YaHei" panose="020B0503020204020204" pitchFamily="34" charset="-122"/>
                <a:cs typeface="Times New Roman" panose="02020603050405020304" pitchFamily="18" charset="0"/>
              </a:rPr>
              <a:t>参阅附录：看猿人队列里的那些“猿人”。</a:t>
            </a:r>
            <a:endParaRPr lang="zh-CN" altLang="zh-CN" sz="3600" b="1" dirty="0">
              <a:effectLst/>
              <a:latin typeface="Microsoft YaHei" panose="020B0503020204020204" pitchFamily="34" charset="-122"/>
              <a:ea typeface="Microsoft YaHei" panose="020B0503020204020204" pitchFamily="34" charset="-122"/>
            </a:endParaRPr>
          </a:p>
        </p:txBody>
      </p:sp>
      <p:grpSp>
        <p:nvGrpSpPr>
          <p:cNvPr id="11" name="组合 47">
            <a:extLst>
              <a:ext uri="{FF2B5EF4-FFF2-40B4-BE49-F238E27FC236}">
                <a16:creationId xmlns:a16="http://schemas.microsoft.com/office/drawing/2014/main" id="{BE31A992-7AAA-DDCE-4D2B-B7BDE84C4E04}"/>
              </a:ext>
            </a:extLst>
          </p:cNvPr>
          <p:cNvGrpSpPr/>
          <p:nvPr/>
        </p:nvGrpSpPr>
        <p:grpSpPr>
          <a:xfrm>
            <a:off x="323527" y="1704628"/>
            <a:ext cx="8532549" cy="5112568"/>
            <a:chOff x="1703511" y="980728"/>
            <a:chExt cx="8532549" cy="5112568"/>
          </a:xfrm>
        </p:grpSpPr>
        <p:sp>
          <p:nvSpPr>
            <p:cNvPr id="12" name="TextBox 3">
              <a:extLst>
                <a:ext uri="{FF2B5EF4-FFF2-40B4-BE49-F238E27FC236}">
                  <a16:creationId xmlns:a16="http://schemas.microsoft.com/office/drawing/2014/main" id="{D6875AA6-0CFB-5A7C-7108-F72B15D9E2B8}"/>
                </a:ext>
              </a:extLst>
            </p:cNvPr>
            <p:cNvSpPr txBox="1"/>
            <p:nvPr/>
          </p:nvSpPr>
          <p:spPr>
            <a:xfrm>
              <a:off x="1703511" y="980728"/>
              <a:ext cx="3890711" cy="584775"/>
            </a:xfrm>
            <a:prstGeom prst="rect">
              <a:avLst/>
            </a:prstGeom>
            <a:solidFill>
              <a:srgbClr val="FFC000"/>
            </a:solidFill>
          </p:spPr>
          <p:txBody>
            <a:bodyPr wrap="square" lIns="0" tIns="0" rIns="0" bIns="91440" rtlCol="0">
              <a:spAutoFit/>
            </a:bodyPr>
            <a:lstStyle/>
            <a:p>
              <a:pPr algn="ctr"/>
              <a:r>
                <a:rPr lang="zh-CN" altLang="en-US" sz="3200" b="1" dirty="0">
                  <a:latin typeface="微软雅黑" panose="020B0503020204020204" pitchFamily="34" charset="-122"/>
                  <a:ea typeface="微软雅黑" panose="020B0503020204020204" pitchFamily="34" charset="-122"/>
                </a:rPr>
                <a:t>猿    猴</a:t>
              </a:r>
              <a:endParaRPr lang="en-US" altLang="zh-CN" sz="3200" b="1" dirty="0">
                <a:latin typeface="微软雅黑" panose="020B0503020204020204" pitchFamily="34" charset="-122"/>
                <a:ea typeface="微软雅黑" panose="020B0503020204020204" pitchFamily="34" charset="-122"/>
              </a:endParaRPr>
            </a:p>
          </p:txBody>
        </p:sp>
        <p:sp>
          <p:nvSpPr>
            <p:cNvPr id="13" name="TextBox 3">
              <a:extLst>
                <a:ext uri="{FF2B5EF4-FFF2-40B4-BE49-F238E27FC236}">
                  <a16:creationId xmlns:a16="http://schemas.microsoft.com/office/drawing/2014/main" id="{B6F54F64-1FA3-F13F-B6CE-DE0FFFA56C85}"/>
                </a:ext>
              </a:extLst>
            </p:cNvPr>
            <p:cNvSpPr txBox="1"/>
            <p:nvPr/>
          </p:nvSpPr>
          <p:spPr>
            <a:xfrm>
              <a:off x="6308605" y="980728"/>
              <a:ext cx="3927455" cy="584775"/>
            </a:xfrm>
            <a:prstGeom prst="rect">
              <a:avLst/>
            </a:prstGeom>
            <a:solidFill>
              <a:srgbClr val="FFC000"/>
            </a:solidFill>
          </p:spPr>
          <p:txBody>
            <a:bodyPr wrap="square" lIns="0" tIns="0" rIns="0" bIns="91440" rtlCol="0">
              <a:spAutoFit/>
            </a:bodyPr>
            <a:lstStyle/>
            <a:p>
              <a:pPr algn="ctr"/>
              <a:r>
                <a:rPr lang="zh-CN" altLang="en-US" sz="3200" b="1" dirty="0">
                  <a:latin typeface="微软雅黑" panose="020B0503020204020204" pitchFamily="34" charset="-122"/>
                  <a:ea typeface="微软雅黑" panose="020B0503020204020204" pitchFamily="34" charset="-122"/>
                </a:rPr>
                <a:t>人   类</a:t>
              </a:r>
              <a:endParaRPr lang="en-US" altLang="zh-CN" sz="3200" b="1" dirty="0">
                <a:latin typeface="微软雅黑" panose="020B0503020204020204" pitchFamily="34" charset="-122"/>
                <a:ea typeface="微软雅黑" panose="020B0503020204020204" pitchFamily="34" charset="-122"/>
              </a:endParaRPr>
            </a:p>
          </p:txBody>
        </p:sp>
        <p:grpSp>
          <p:nvGrpSpPr>
            <p:cNvPr id="14" name="组合 46">
              <a:extLst>
                <a:ext uri="{FF2B5EF4-FFF2-40B4-BE49-F238E27FC236}">
                  <a16:creationId xmlns:a16="http://schemas.microsoft.com/office/drawing/2014/main" id="{42387131-1549-0FC1-BF34-44B41A290D43}"/>
                </a:ext>
              </a:extLst>
            </p:cNvPr>
            <p:cNvGrpSpPr/>
            <p:nvPr/>
          </p:nvGrpSpPr>
          <p:grpSpPr>
            <a:xfrm>
              <a:off x="5809108" y="980728"/>
              <a:ext cx="357190" cy="5112568"/>
              <a:chOff x="5809108" y="980728"/>
              <a:chExt cx="357190" cy="5112568"/>
            </a:xfrm>
          </p:grpSpPr>
          <p:cxnSp>
            <p:nvCxnSpPr>
              <p:cNvPr id="15" name="直接连接符 42">
                <a:extLst>
                  <a:ext uri="{FF2B5EF4-FFF2-40B4-BE49-F238E27FC236}">
                    <a16:creationId xmlns:a16="http://schemas.microsoft.com/office/drawing/2014/main" id="{41904C1E-4272-7E9A-736D-960EFF0076FA}"/>
                  </a:ext>
                </a:extLst>
              </p:cNvPr>
              <p:cNvCxnSpPr/>
              <p:nvPr/>
            </p:nvCxnSpPr>
            <p:spPr>
              <a:xfrm>
                <a:off x="6166298" y="980728"/>
                <a:ext cx="0" cy="5112568"/>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直接连接符 45">
                <a:extLst>
                  <a:ext uri="{FF2B5EF4-FFF2-40B4-BE49-F238E27FC236}">
                    <a16:creationId xmlns:a16="http://schemas.microsoft.com/office/drawing/2014/main" id="{0C2D9BDC-C309-1C08-91A8-7C96D4F714AD}"/>
                  </a:ext>
                </a:extLst>
              </p:cNvPr>
              <p:cNvCxnSpPr/>
              <p:nvPr/>
            </p:nvCxnSpPr>
            <p:spPr>
              <a:xfrm>
                <a:off x="5809108" y="980728"/>
                <a:ext cx="0" cy="5112568"/>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8410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2)">
                                      <p:cBhvr>
                                        <p:cTn id="7" dur="1000"/>
                                        <p:tgtEl>
                                          <p:spTgt spid="17"/>
                                        </p:tgtEl>
                                      </p:cBhvr>
                                    </p:animEffect>
                                  </p:childTnLst>
                                </p:cTn>
                              </p:par>
                            </p:childTnLst>
                          </p:cTn>
                        </p:par>
                        <p:par>
                          <p:cTn id="8" fill="hold">
                            <p:stCondLst>
                              <p:cond delay="1000"/>
                            </p:stCondLst>
                            <p:childTnLst>
                              <p:par>
                                <p:cTn id="9" presetID="21"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2)">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0.0099 0.00162 L -0.03819 0.00162 " pathEditMode="relative" rAng="0" ptsTypes="AA">
                                      <p:cBhvr>
                                        <p:cTn id="23" dur="500" fill="hold"/>
                                        <p:tgtEl>
                                          <p:spTgt spid="3"/>
                                        </p:tgtEl>
                                        <p:attrNameLst>
                                          <p:attrName>ppt_x</p:attrName>
                                          <p:attrName>ppt_y</p:attrName>
                                        </p:attrNameLst>
                                      </p:cBhvr>
                                      <p:rCtr x="-1424" y="0"/>
                                    </p:animMotion>
                                  </p:childTnLst>
                                </p:cTn>
                              </p:par>
                              <p:par>
                                <p:cTn id="24" presetID="0" presetClass="path" presetSubtype="0" accel="50000" decel="50000" fill="hold" nodeType="withEffect">
                                  <p:stCondLst>
                                    <p:cond delay="0"/>
                                  </p:stCondLst>
                                  <p:childTnLst>
                                    <p:animMotion origin="layout" path="M -0.02812 -0.0037 L -0.10555 -0.0037 " pathEditMode="relative" ptsTypes="AA">
                                      <p:cBhvr>
                                        <p:cTn id="25" dur="500" fill="hold"/>
                                        <p:tgtEl>
                                          <p:spTgt spid="4"/>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04357 -0.00324 L 0.10416 -0.00139 " pathEditMode="relative" rAng="0" ptsTypes="AA">
                                      <p:cBhvr>
                                        <p:cTn id="27" dur="500" fill="hold"/>
                                        <p:tgtEl>
                                          <p:spTgt spid="7"/>
                                        </p:tgtEl>
                                        <p:attrNameLst>
                                          <p:attrName>ppt_x</p:attrName>
                                          <p:attrName>ppt_y</p:attrName>
                                        </p:attrNameLst>
                                      </p:cBhvr>
                                      <p:rCtr x="3021" y="93"/>
                                    </p:animMotion>
                                  </p:childTnLst>
                                </p:cTn>
                              </p:par>
                              <p:par>
                                <p:cTn id="28" presetID="0" presetClass="path" presetSubtype="0" accel="50000" decel="50000" fill="hold" nodeType="withEffect">
                                  <p:stCondLst>
                                    <p:cond delay="0"/>
                                  </p:stCondLst>
                                  <p:childTnLst>
                                    <p:animMotion origin="layout" path="M 0.01284 0.00093 L 0.14375 0.00093 " pathEditMode="relative" ptsTypes="AA">
                                      <p:cBhvr>
                                        <p:cTn id="29" dur="500" fill="hold"/>
                                        <p:tgtEl>
                                          <p:spTgt spid="6"/>
                                        </p:tgtEl>
                                        <p:attrNameLst>
                                          <p:attrName>ppt_x</p:attrName>
                                          <p:attrName>ppt_y</p:attrName>
                                        </p:attrNameLst>
                                      </p:cBhvr>
                                    </p:animMotion>
                                  </p:childTnLst>
                                </p:cTn>
                              </p:par>
                            </p:childTnLst>
                          </p:cTn>
                        </p:par>
                        <p:par>
                          <p:cTn id="30" fill="hold">
                            <p:stCondLst>
                              <p:cond delay="1000"/>
                            </p:stCondLst>
                            <p:childTnLst>
                              <p:par>
                                <p:cTn id="31" presetID="22" presetClass="entr" presetSubtype="1" fill="hold" nodeType="after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 grpId="0" animBg="1"/>
      <p:bldP spid="2" grpId="1"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a:extLst>
              <a:ext uri="{FF2B5EF4-FFF2-40B4-BE49-F238E27FC236}">
                <a16:creationId xmlns:a16="http://schemas.microsoft.com/office/drawing/2014/main" id="{EE3FFF99-2383-0E41-844C-8580653C542E}"/>
              </a:ext>
            </a:extLst>
          </p:cNvPr>
          <p:cNvSpPr txBox="1">
            <a:spLocks/>
          </p:cNvSpPr>
          <p:nvPr/>
        </p:nvSpPr>
        <p:spPr>
          <a:xfrm>
            <a:off x="6009665" y="1963251"/>
            <a:ext cx="2897310" cy="4611528"/>
          </a:xfrm>
          <a:prstGeom prst="rect">
            <a:avLst/>
          </a:prstGeom>
        </p:spPr>
        <p:txBody>
          <a:bodyPr vert="horz">
            <a:noAutofit/>
          </a:bodyPr>
          <a:lstStyle/>
          <a:p>
            <a:pPr>
              <a:buSzPct val="125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“那个画了一系列由低到高、毛发越来越少的原始人队列，曾经一度被广传，但现在看来是假的。”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2500"/>
              </a:lnSpc>
              <a:buSzPct val="125000"/>
              <a:defRPr/>
            </a:pPr>
            <a:endParaRPr lang="en-US" sz="2800" dirty="0">
              <a:latin typeface="Microsoft YaHei" panose="020B0503020204020204" pitchFamily="34" charset="-122"/>
              <a:ea typeface="Microsoft YaHei" panose="020B0503020204020204" pitchFamily="34" charset="-122"/>
              <a:cs typeface="Arial" panose="020B0604020202020204" pitchFamily="34" charset="0"/>
            </a:endParaRPr>
          </a:p>
          <a:p>
            <a:pPr>
              <a:buSzPct val="125000"/>
              <a:defRPr/>
            </a:pPr>
            <a:r>
              <a:rPr lang="x-none" dirty="0">
                <a:latin typeface="Microsoft YaHei" panose="020B0503020204020204" pitchFamily="34" charset="-122"/>
                <a:ea typeface="Microsoft YaHei" panose="020B0503020204020204" pitchFamily="34" charset="-122"/>
                <a:cs typeface="Arial" panose="020B0604020202020204" pitchFamily="34" charset="0"/>
              </a:rPr>
              <a:t>Hublin, J.J.  Nature 403, 27 January 2000, Pg. 363, </a:t>
            </a:r>
            <a:endParaRPr lang="en-US" altLang="zh-CN"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9" name="图片 8" descr="一群卡通人物&#10;&#10;描述已自动生成">
            <a:extLst>
              <a:ext uri="{FF2B5EF4-FFF2-40B4-BE49-F238E27FC236}">
                <a16:creationId xmlns:a16="http://schemas.microsoft.com/office/drawing/2014/main" id="{20A78079-7916-4EB7-8CD4-EE20EA7B3184}"/>
              </a:ext>
            </a:extLst>
          </p:cNvPr>
          <p:cNvPicPr>
            <a:picLocks noChangeAspect="1"/>
          </p:cNvPicPr>
          <p:nvPr/>
        </p:nvPicPr>
        <p:blipFill>
          <a:blip r:embed="rId3"/>
          <a:stretch>
            <a:fillRect/>
          </a:stretch>
        </p:blipFill>
        <p:spPr>
          <a:xfrm>
            <a:off x="0" y="1930074"/>
            <a:ext cx="5943600" cy="3883152"/>
          </a:xfrm>
          <a:prstGeom prst="rect">
            <a:avLst/>
          </a:prstGeom>
        </p:spPr>
      </p:pic>
      <p:sp>
        <p:nvSpPr>
          <p:cNvPr id="16" name="&quot;No&quot; Symbol 5">
            <a:extLst>
              <a:ext uri="{FF2B5EF4-FFF2-40B4-BE49-F238E27FC236}">
                <a16:creationId xmlns:a16="http://schemas.microsoft.com/office/drawing/2014/main" id="{F748830E-DC73-D44F-8D61-C2D1BA5B5150}"/>
              </a:ext>
            </a:extLst>
          </p:cNvPr>
          <p:cNvSpPr/>
          <p:nvPr/>
        </p:nvSpPr>
        <p:spPr>
          <a:xfrm>
            <a:off x="1488553" y="2142232"/>
            <a:ext cx="2994001" cy="2905014"/>
          </a:xfrm>
          <a:prstGeom prst="noSmoking">
            <a:avLst>
              <a:gd name="adj" fmla="val 7344"/>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标题 10">
            <a:extLst>
              <a:ext uri="{FF2B5EF4-FFF2-40B4-BE49-F238E27FC236}">
                <a16:creationId xmlns:a16="http://schemas.microsoft.com/office/drawing/2014/main" id="{84B53918-D601-F14A-FE07-984A97180AC5}"/>
              </a:ext>
            </a:extLst>
          </p:cNvPr>
          <p:cNvSpPr txBox="1">
            <a:spLocks/>
          </p:cNvSpPr>
          <p:nvPr/>
        </p:nvSpPr>
        <p:spPr>
          <a:xfrm>
            <a:off x="0" y="531609"/>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sz="3200" dirty="0"/>
              <a:t>进化论科学家的科研结果：“猿人队列”是假的</a:t>
            </a:r>
          </a:p>
        </p:txBody>
      </p:sp>
    </p:spTree>
    <p:extLst>
      <p:ext uri="{BB962C8B-B14F-4D97-AF65-F5344CB8AC3E}">
        <p14:creationId xmlns:p14="http://schemas.microsoft.com/office/powerpoint/2010/main" val="2370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4E106A68-5E41-7946-FDAF-BA0740F03C7C}"/>
              </a:ext>
            </a:extLst>
          </p:cNvPr>
          <p:cNvSpPr>
            <a:spLocks noGrp="1"/>
          </p:cNvSpPr>
          <p:nvPr>
            <p:ph type="body" sz="quarter" idx="10"/>
          </p:nvPr>
        </p:nvSpPr>
        <p:spPr>
          <a:xfrm>
            <a:off x="703386" y="3429000"/>
            <a:ext cx="7913076" cy="2868748"/>
          </a:xfrm>
        </p:spPr>
        <p:txBody>
          <a:bodyPr/>
          <a:lstStyle/>
          <a:p>
            <a:r>
              <a:rPr lang="zh-CN" altLang="en-US" dirty="0"/>
              <a:t>作为基督徒，不要相信“猿猴进化为人”的虚假谎言，而要相信爱我们的天父神透过圣经给我们的真理。</a:t>
            </a:r>
          </a:p>
          <a:p>
            <a:r>
              <a:rPr lang="zh-CN" altLang="en-US" dirty="0"/>
              <a:t>创世记</a:t>
            </a:r>
            <a:r>
              <a:rPr lang="en-US" altLang="zh-CN" dirty="0"/>
              <a:t>1: 27</a:t>
            </a:r>
            <a:r>
              <a:rPr lang="zh-CN" altLang="en-US" dirty="0"/>
              <a:t>神就照著自己的形像造人，乃是照著他的形像造男造女。</a:t>
            </a:r>
          </a:p>
        </p:txBody>
      </p:sp>
      <p:pic>
        <p:nvPicPr>
          <p:cNvPr id="10" name="图片 9">
            <a:extLst>
              <a:ext uri="{FF2B5EF4-FFF2-40B4-BE49-F238E27FC236}">
                <a16:creationId xmlns:a16="http://schemas.microsoft.com/office/drawing/2014/main" id="{42D180A0-AB93-2B69-5A9C-64931F7C3EBE}"/>
              </a:ext>
            </a:extLst>
          </p:cNvPr>
          <p:cNvPicPr>
            <a:picLocks noChangeAspect="1"/>
          </p:cNvPicPr>
          <p:nvPr/>
        </p:nvPicPr>
        <p:blipFill rotWithShape="1">
          <a:blip r:embed="rId3"/>
          <a:srcRect t="9659" b="6145"/>
          <a:stretch/>
        </p:blipFill>
        <p:spPr>
          <a:xfrm>
            <a:off x="2807188" y="187569"/>
            <a:ext cx="3529623" cy="2971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1361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C5A72D-F04A-792D-E7E4-54D1129CE1A4}"/>
              </a:ext>
            </a:extLst>
          </p:cNvPr>
          <p:cNvSpPr>
            <a:spLocks noGrp="1"/>
          </p:cNvSpPr>
          <p:nvPr>
            <p:ph type="title"/>
          </p:nvPr>
        </p:nvSpPr>
        <p:spPr>
          <a:xfrm>
            <a:off x="0" y="550321"/>
            <a:ext cx="9144000" cy="1032820"/>
          </a:xfrm>
        </p:spPr>
        <p:txBody>
          <a:bodyPr/>
          <a:lstStyle/>
          <a:p>
            <a:r>
              <a:rPr lang="zh-CN" altLang="zh-CN" kern="0" dirty="0">
                <a:solidFill>
                  <a:srgbClr val="201F1E"/>
                </a:solidFill>
                <a:effectLst/>
                <a:cs typeface="Segoe UI" panose="020B0502040204020203" pitchFamily="34" charset="0"/>
              </a:rPr>
              <a:t>你学到了什么？</a:t>
            </a:r>
            <a:endParaRPr lang="zh-CN" altLang="en-US" sz="6000" dirty="0"/>
          </a:p>
        </p:txBody>
      </p:sp>
      <p:sp>
        <p:nvSpPr>
          <p:cNvPr id="4" name="文本框 3">
            <a:extLst>
              <a:ext uri="{FF2B5EF4-FFF2-40B4-BE49-F238E27FC236}">
                <a16:creationId xmlns:a16="http://schemas.microsoft.com/office/drawing/2014/main" id="{8229A74B-8AD6-BDD9-0412-3BF69C036937}"/>
              </a:ext>
            </a:extLst>
          </p:cNvPr>
          <p:cNvSpPr txBox="1"/>
          <p:nvPr/>
        </p:nvSpPr>
        <p:spPr>
          <a:xfrm>
            <a:off x="539261" y="2395111"/>
            <a:ext cx="8147539" cy="4596258"/>
          </a:xfrm>
          <a:prstGeom prst="rect">
            <a:avLst/>
          </a:prstGeom>
          <a:noFill/>
        </p:spPr>
        <p:txBody>
          <a:bodyPr wrap="square">
            <a:spAutoFit/>
          </a:bodyPr>
          <a:lstStyle/>
          <a:p>
            <a:pPr indent="-457200">
              <a:lnSpc>
                <a:spcPts val="3380"/>
              </a:lnSpc>
              <a:spcBef>
                <a:spcPts val="1200"/>
              </a:spcBef>
            </a:pPr>
            <a:r>
              <a:rPr lang="zh-CN" altLang="zh-CN" sz="2400" b="1" dirty="0">
                <a:solidFill>
                  <a:srgbClr val="201F1E"/>
                </a:solidFill>
                <a:effectLst/>
                <a:latin typeface="Microsoft YaHei" panose="020B0503020204020204" pitchFamily="34" charset="-122"/>
                <a:ea typeface="Microsoft YaHei" panose="020B0503020204020204" pitchFamily="34" charset="-122"/>
                <a:cs typeface="Segoe UI" panose="020B0502040204020203" pitchFamily="34" charset="0"/>
              </a:rPr>
              <a:t>投球回顾知识点</a:t>
            </a:r>
            <a:endParaRPr lang="en-US" altLang="zh-CN" sz="2400" b="1" dirty="0">
              <a:solidFill>
                <a:srgbClr val="201F1E"/>
              </a:solidFill>
              <a:latin typeface="Microsoft YaHei" panose="020B0503020204020204" pitchFamily="34" charset="-122"/>
              <a:ea typeface="Microsoft YaHei" panose="020B0503020204020204" pitchFamily="34" charset="-122"/>
              <a:cs typeface="Segoe UI" panose="020B0502040204020203" pitchFamily="34" charset="0"/>
            </a:endParaRPr>
          </a:p>
          <a:p>
            <a:pPr lvl="0" indent="-457200">
              <a:lnSpc>
                <a:spcPts val="3380"/>
              </a:lnSpc>
              <a:spcBef>
                <a:spcPts val="1200"/>
              </a:spcBef>
              <a:buSzPts val="1200"/>
            </a:pPr>
            <a:r>
              <a:rPr lang="en-US" altLang="zh-CN" sz="2400" dirty="0">
                <a:effectLst/>
                <a:latin typeface="Microsoft YaHei" panose="020B0503020204020204" pitchFamily="34" charset="-122"/>
                <a:ea typeface="Microsoft YaHei" panose="020B0503020204020204" pitchFamily="34" charset="-122"/>
              </a:rPr>
              <a:t>1.</a:t>
            </a:r>
            <a:r>
              <a:rPr lang="zh-CN" altLang="en-US" sz="2400" dirty="0">
                <a:effectLst/>
                <a:latin typeface="Microsoft YaHei" panose="020B0503020204020204" pitchFamily="34" charset="-122"/>
                <a:ea typeface="Microsoft YaHei" panose="020B0503020204020204" pitchFamily="34" charset="-122"/>
              </a:rPr>
              <a:t> </a:t>
            </a:r>
            <a:r>
              <a:rPr lang="zh-CN" altLang="zh-CN" sz="2400" dirty="0">
                <a:effectLst/>
                <a:latin typeface="Microsoft YaHei" panose="020B0503020204020204" pitchFamily="34" charset="-122"/>
                <a:ea typeface="Microsoft YaHei" panose="020B0503020204020204" pitchFamily="34" charset="-122"/>
              </a:rPr>
              <a:t>全班站起来传球，接到球三秒内，必须讲出一个这节课学过的知识点，再把球丢给下一个自己想要投递的对象。</a:t>
            </a:r>
          </a:p>
          <a:p>
            <a:pPr lvl="0" indent="-457200">
              <a:lnSpc>
                <a:spcPts val="3380"/>
              </a:lnSpc>
              <a:spcBef>
                <a:spcPts val="1200"/>
              </a:spcBef>
              <a:buSzPts val="1200"/>
            </a:pPr>
            <a:r>
              <a:rPr lang="en-US" altLang="zh-CN" sz="2400" dirty="0">
                <a:latin typeface="Microsoft YaHei" panose="020B0503020204020204" pitchFamily="34" charset="-122"/>
                <a:ea typeface="Microsoft YaHei" panose="020B0503020204020204" pitchFamily="34" charset="-122"/>
              </a:rPr>
              <a:t>2.</a:t>
            </a:r>
            <a:r>
              <a:rPr lang="zh-CN" altLang="en-US" sz="2400" dirty="0">
                <a:latin typeface="Microsoft YaHei" panose="020B0503020204020204" pitchFamily="34" charset="-122"/>
                <a:ea typeface="Microsoft YaHei" panose="020B0503020204020204" pitchFamily="34" charset="-122"/>
              </a:rPr>
              <a:t> </a:t>
            </a:r>
            <a:r>
              <a:rPr lang="zh-CN" altLang="zh-CN" sz="2400" dirty="0">
                <a:effectLst/>
                <a:latin typeface="Microsoft YaHei" panose="020B0503020204020204" pitchFamily="34" charset="-122"/>
                <a:ea typeface="Microsoft YaHei" panose="020B0503020204020204" pitchFamily="34" charset="-122"/>
              </a:rPr>
              <a:t>如果</a:t>
            </a:r>
            <a:r>
              <a:rPr lang="en-US" altLang="zh-CN" sz="2400" dirty="0">
                <a:effectLst/>
                <a:latin typeface="Microsoft YaHei" panose="020B0503020204020204" pitchFamily="34" charset="-122"/>
                <a:ea typeface="Microsoft YaHei" panose="020B0503020204020204" pitchFamily="34" charset="-122"/>
              </a:rPr>
              <a:t>3</a:t>
            </a:r>
            <a:r>
              <a:rPr lang="zh-CN" altLang="zh-CN" sz="2400" dirty="0">
                <a:effectLst/>
                <a:latin typeface="Microsoft YaHei" panose="020B0503020204020204" pitchFamily="34" charset="-122"/>
                <a:ea typeface="Microsoft YaHei" panose="020B0503020204020204" pitchFamily="34" charset="-122"/>
              </a:rPr>
              <a:t>秒内想不出来，仍然要把球丢出去。但之后随即坐下，表示失去游戏资格。</a:t>
            </a:r>
            <a:endParaRPr lang="en-US" altLang="zh-CN" sz="2400" dirty="0">
              <a:latin typeface="Microsoft YaHei" panose="020B0503020204020204" pitchFamily="34" charset="-122"/>
              <a:ea typeface="Microsoft YaHei" panose="020B0503020204020204" pitchFamily="34" charset="-122"/>
            </a:endParaRPr>
          </a:p>
          <a:p>
            <a:pPr lvl="0" indent="-457200">
              <a:lnSpc>
                <a:spcPts val="3380"/>
              </a:lnSpc>
              <a:spcBef>
                <a:spcPts val="1200"/>
              </a:spcBef>
              <a:buSzPts val="1200"/>
            </a:pPr>
            <a:r>
              <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下一个接到球的人同样要在三秒内，讲出一个知识点。不能重复已经讲过的内容，若讲错了，只要能在</a:t>
            </a:r>
            <a:r>
              <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秒内更正就算过关。</a:t>
            </a:r>
            <a:r>
              <a:rPr lang="zh-CN" altLang="en-US" sz="2400" kern="0" dirty="0">
                <a:effectLst/>
                <a:latin typeface="Microsoft YaHei" panose="020B0503020204020204" pitchFamily="34" charset="-122"/>
                <a:ea typeface="Microsoft YaHei" panose="020B0503020204020204" pitchFamily="34" charset="-122"/>
                <a:cs typeface="Times New Roman" panose="02020603050405020304" pitchFamily="18" charset="0"/>
              </a:rPr>
              <a:t>重复传球，直到仅有三位站立为止。</a:t>
            </a:r>
            <a:endParaRPr lang="en-US" altLang="zh-CN" sz="24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lvl="0" indent="-457200">
              <a:lnSpc>
                <a:spcPts val="3380"/>
              </a:lnSpc>
              <a:spcBef>
                <a:spcPts val="1200"/>
              </a:spcBef>
              <a:buSzPts val="1200"/>
            </a:pPr>
            <a:endParaRPr lang="zh-CN" altLang="zh-CN" sz="2400" dirty="0">
              <a:effectLst/>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13C00F36-C180-2F50-1C65-658FFFCE1AAF}"/>
              </a:ext>
            </a:extLst>
          </p:cNvPr>
          <p:cNvPicPr>
            <a:picLocks noChangeAspect="1"/>
          </p:cNvPicPr>
          <p:nvPr/>
        </p:nvPicPr>
        <p:blipFill>
          <a:blip r:embed="rId3"/>
          <a:stretch>
            <a:fillRect/>
          </a:stretch>
        </p:blipFill>
        <p:spPr>
          <a:xfrm>
            <a:off x="5756031" y="1120503"/>
            <a:ext cx="2843618" cy="1782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8551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9B33FD-0CA8-4095-AAF5-B19F7764CFF3}"/>
              </a:ext>
            </a:extLst>
          </p:cNvPr>
          <p:cNvSpPr>
            <a:spLocks noGrp="1"/>
          </p:cNvSpPr>
          <p:nvPr>
            <p:ph type="title"/>
          </p:nvPr>
        </p:nvSpPr>
        <p:spPr/>
        <p:txBody>
          <a:bodyPr/>
          <a:lstStyle/>
          <a:p>
            <a:r>
              <a:rPr lang="zh-CN" altLang="en-US" dirty="0"/>
              <a:t>祷告结束</a:t>
            </a:r>
          </a:p>
        </p:txBody>
      </p:sp>
      <p:pic>
        <p:nvPicPr>
          <p:cNvPr id="6" name="图片 5">
            <a:extLst>
              <a:ext uri="{FF2B5EF4-FFF2-40B4-BE49-F238E27FC236}">
                <a16:creationId xmlns:a16="http://schemas.microsoft.com/office/drawing/2014/main" id="{718AC4F0-8E9C-8E27-4336-8DBA962F4239}"/>
              </a:ext>
            </a:extLst>
          </p:cNvPr>
          <p:cNvPicPr>
            <a:picLocks noChangeAspect="1"/>
          </p:cNvPicPr>
          <p:nvPr/>
        </p:nvPicPr>
        <p:blipFill>
          <a:blip r:embed="rId3"/>
          <a:stretch>
            <a:fillRect/>
          </a:stretch>
        </p:blipFill>
        <p:spPr>
          <a:xfrm>
            <a:off x="3435784" y="1779631"/>
            <a:ext cx="2272431" cy="4355493"/>
          </a:xfrm>
          <a:prstGeom prst="rect">
            <a:avLst/>
          </a:prstGeom>
        </p:spPr>
      </p:pic>
    </p:spTree>
    <p:extLst>
      <p:ext uri="{BB962C8B-B14F-4D97-AF65-F5344CB8AC3E}">
        <p14:creationId xmlns:p14="http://schemas.microsoft.com/office/powerpoint/2010/main" val="3152997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308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2BE1FB9-533D-1751-E065-E6397B5CCDED}"/>
              </a:ext>
            </a:extLst>
          </p:cNvPr>
          <p:cNvSpPr>
            <a:spLocks noGrp="1"/>
          </p:cNvSpPr>
          <p:nvPr>
            <p:ph type="title"/>
          </p:nvPr>
        </p:nvSpPr>
        <p:spPr/>
        <p:txBody>
          <a:bodyPr/>
          <a:lstStyle/>
          <a:p>
            <a:r>
              <a:rPr lang="zh-CN" altLang="en-US" dirty="0"/>
              <a:t>表哥的祖先是猿猴</a:t>
            </a:r>
          </a:p>
        </p:txBody>
      </p:sp>
      <p:pic>
        <p:nvPicPr>
          <p:cNvPr id="6" name="图片 5">
            <a:extLst>
              <a:ext uri="{FF2B5EF4-FFF2-40B4-BE49-F238E27FC236}">
                <a16:creationId xmlns:a16="http://schemas.microsoft.com/office/drawing/2014/main" id="{08196495-E95B-9FE1-6E20-FCEB6DCA54B2}"/>
              </a:ext>
            </a:extLst>
          </p:cNvPr>
          <p:cNvPicPr>
            <a:picLocks noChangeAspect="1"/>
          </p:cNvPicPr>
          <p:nvPr/>
        </p:nvPicPr>
        <p:blipFill>
          <a:blip r:embed="rId3"/>
          <a:stretch>
            <a:fillRect/>
          </a:stretch>
        </p:blipFill>
        <p:spPr>
          <a:xfrm>
            <a:off x="6206392" y="3319420"/>
            <a:ext cx="1765300" cy="3517900"/>
          </a:xfrm>
          <a:prstGeom prst="rect">
            <a:avLst/>
          </a:prstGeom>
        </p:spPr>
      </p:pic>
      <p:pic>
        <p:nvPicPr>
          <p:cNvPr id="8" name="图片 7">
            <a:extLst>
              <a:ext uri="{FF2B5EF4-FFF2-40B4-BE49-F238E27FC236}">
                <a16:creationId xmlns:a16="http://schemas.microsoft.com/office/drawing/2014/main" id="{6F5A3182-6209-99E2-14C1-01F89DE6F594}"/>
              </a:ext>
            </a:extLst>
          </p:cNvPr>
          <p:cNvPicPr>
            <a:picLocks noChangeAspect="1"/>
          </p:cNvPicPr>
          <p:nvPr/>
        </p:nvPicPr>
        <p:blipFill>
          <a:blip r:embed="rId4"/>
          <a:stretch>
            <a:fillRect/>
          </a:stretch>
        </p:blipFill>
        <p:spPr>
          <a:xfrm>
            <a:off x="1335056" y="1412333"/>
            <a:ext cx="4700953" cy="4700953"/>
          </a:xfrm>
          <a:prstGeom prst="rect">
            <a:avLst/>
          </a:prstGeom>
          <a:effectLst>
            <a:outerShdw blurRad="50800" dist="38100" dir="2700000" algn="tl" rotWithShape="0">
              <a:prstClr val="black">
                <a:alpha val="40000"/>
              </a:prstClr>
            </a:outerShdw>
          </a:effectLst>
        </p:spPr>
      </p:pic>
      <p:pic>
        <p:nvPicPr>
          <p:cNvPr id="5" name="图片 4">
            <a:extLst>
              <a:ext uri="{FF2B5EF4-FFF2-40B4-BE49-F238E27FC236}">
                <a16:creationId xmlns:a16="http://schemas.microsoft.com/office/drawing/2014/main" id="{FF89C4AF-E70E-80A9-CDC2-396E0EE523BE}"/>
              </a:ext>
            </a:extLst>
          </p:cNvPr>
          <p:cNvPicPr>
            <a:picLocks noChangeAspect="1"/>
          </p:cNvPicPr>
          <p:nvPr/>
        </p:nvPicPr>
        <p:blipFill>
          <a:blip r:embed="rId5"/>
          <a:stretch>
            <a:fillRect/>
          </a:stretch>
        </p:blipFill>
        <p:spPr>
          <a:xfrm>
            <a:off x="2746880" y="2205793"/>
            <a:ext cx="1663775" cy="2492712"/>
          </a:xfrm>
          <a:prstGeom prst="rect">
            <a:avLst/>
          </a:prstGeom>
          <a:ln w="88900" cap="sq" cmpd="thickThin">
            <a:solidFill>
              <a:srgbClr val="000000"/>
            </a:solidFill>
            <a:prstDash val="solid"/>
            <a:miter lim="800000"/>
          </a:ln>
          <a:effectLst>
            <a:innerShdw blurRad="76200">
              <a:srgbClr val="000000"/>
            </a:innerShdw>
          </a:effectLst>
        </p:spPr>
      </p:pic>
      <p:pic>
        <p:nvPicPr>
          <p:cNvPr id="9" name="图片 8">
            <a:extLst>
              <a:ext uri="{FF2B5EF4-FFF2-40B4-BE49-F238E27FC236}">
                <a16:creationId xmlns:a16="http://schemas.microsoft.com/office/drawing/2014/main" id="{CB19E166-C059-D017-EB7B-FEE6BDD2578F}"/>
              </a:ext>
            </a:extLst>
          </p:cNvPr>
          <p:cNvPicPr>
            <a:picLocks noChangeAspect="1"/>
          </p:cNvPicPr>
          <p:nvPr/>
        </p:nvPicPr>
        <p:blipFill>
          <a:blip r:embed="rId6"/>
          <a:stretch>
            <a:fillRect/>
          </a:stretch>
        </p:blipFill>
        <p:spPr>
          <a:xfrm rot="16865318">
            <a:off x="7629990" y="3911693"/>
            <a:ext cx="432153" cy="518583"/>
          </a:xfrm>
          <a:prstGeom prst="rect">
            <a:avLst/>
          </a:prstGeom>
        </p:spPr>
      </p:pic>
      <p:pic>
        <p:nvPicPr>
          <p:cNvPr id="11" name="图片 10">
            <a:extLst>
              <a:ext uri="{FF2B5EF4-FFF2-40B4-BE49-F238E27FC236}">
                <a16:creationId xmlns:a16="http://schemas.microsoft.com/office/drawing/2014/main" id="{C944BBBF-A8BF-0FA0-E43A-CB7FCF6FBAF3}"/>
              </a:ext>
            </a:extLst>
          </p:cNvPr>
          <p:cNvPicPr>
            <a:picLocks noChangeAspect="1"/>
          </p:cNvPicPr>
          <p:nvPr/>
        </p:nvPicPr>
        <p:blipFill>
          <a:blip r:embed="rId6"/>
          <a:stretch>
            <a:fillRect/>
          </a:stretch>
        </p:blipFill>
        <p:spPr>
          <a:xfrm rot="20264083">
            <a:off x="7578281" y="4216160"/>
            <a:ext cx="312170" cy="374604"/>
          </a:xfrm>
          <a:prstGeom prst="rect">
            <a:avLst/>
          </a:prstGeom>
        </p:spPr>
      </p:pic>
    </p:spTree>
    <p:extLst>
      <p:ext uri="{BB962C8B-B14F-4D97-AF65-F5344CB8AC3E}">
        <p14:creationId xmlns:p14="http://schemas.microsoft.com/office/powerpoint/2010/main" val="4199546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5A3182-6209-99E2-14C1-01F89DE6F594}"/>
              </a:ext>
            </a:extLst>
          </p:cNvPr>
          <p:cNvPicPr>
            <a:picLocks noChangeAspect="1"/>
          </p:cNvPicPr>
          <p:nvPr/>
        </p:nvPicPr>
        <p:blipFill>
          <a:blip r:embed="rId3"/>
          <a:stretch>
            <a:fillRect/>
          </a:stretch>
        </p:blipFill>
        <p:spPr>
          <a:xfrm>
            <a:off x="3103685" y="0"/>
            <a:ext cx="2936629" cy="2936629"/>
          </a:xfrm>
          <a:prstGeom prst="rect">
            <a:avLst/>
          </a:prstGeom>
          <a:effectLst>
            <a:outerShdw blurRad="50800" dist="38100" dir="2700000" algn="tl" rotWithShape="0">
              <a:prstClr val="black">
                <a:alpha val="40000"/>
              </a:prstClr>
            </a:outerShdw>
          </a:effectLst>
        </p:spPr>
      </p:pic>
      <p:sp>
        <p:nvSpPr>
          <p:cNvPr id="4" name="文本框 3">
            <a:extLst>
              <a:ext uri="{FF2B5EF4-FFF2-40B4-BE49-F238E27FC236}">
                <a16:creationId xmlns:a16="http://schemas.microsoft.com/office/drawing/2014/main" id="{CEF40F82-8167-302C-8BFB-7CDE0CA80443}"/>
              </a:ext>
            </a:extLst>
          </p:cNvPr>
          <p:cNvSpPr txBox="1"/>
          <p:nvPr/>
        </p:nvSpPr>
        <p:spPr>
          <a:xfrm>
            <a:off x="648957" y="3762776"/>
            <a:ext cx="4613029" cy="3015056"/>
          </a:xfrm>
          <a:prstGeom prst="rect">
            <a:avLst/>
          </a:prstGeom>
          <a:noFill/>
        </p:spPr>
        <p:txBody>
          <a:bodyPr wrap="square">
            <a:spAutoFit/>
          </a:bodyPr>
          <a:lstStyle/>
          <a:p>
            <a:pPr>
              <a:lnSpc>
                <a:spcPts val="3860"/>
              </a:lnSpc>
              <a:spcBef>
                <a:spcPts val="1200"/>
              </a:spcBef>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如果你是小明，你会给表哥的祖先献花吗？为什么？</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1200"/>
              </a:spcBef>
            </a:pPr>
            <a:r>
              <a:rPr lang="zh-CN" altLang="en-US" sz="2800" b="1" dirty="0">
                <a:latin typeface="Microsoft YaHei" panose="020B0503020204020204" pitchFamily="34" charset="-122"/>
                <a:ea typeface="Microsoft YaHei" panose="020B0503020204020204" pitchFamily="34" charset="-122"/>
              </a:rPr>
              <a:t>会：</a:t>
            </a:r>
            <a:r>
              <a:rPr lang="zh-CN" altLang="en-US" sz="2800" dirty="0">
                <a:latin typeface="Microsoft YaHei" panose="020B0503020204020204" pitchFamily="34" charset="-122"/>
                <a:ea typeface="Microsoft YaHei" panose="020B0503020204020204" pitchFamily="34" charset="-122"/>
              </a:rPr>
              <a:t>向左迈步</a:t>
            </a:r>
            <a:endParaRPr lang="en-US" altLang="zh-CN" sz="2800" dirty="0">
              <a:latin typeface="Microsoft YaHei" panose="020B0503020204020204" pitchFamily="34" charset="-122"/>
              <a:ea typeface="Microsoft YaHei" panose="020B0503020204020204" pitchFamily="34" charset="-122"/>
            </a:endParaRPr>
          </a:p>
          <a:p>
            <a:pPr>
              <a:lnSpc>
                <a:spcPts val="3860"/>
              </a:lnSpc>
              <a:spcBef>
                <a:spcPts val="1200"/>
              </a:spcBef>
            </a:pPr>
            <a:r>
              <a:rPr lang="zh-CN" altLang="en-US" sz="2800" b="1" dirty="0">
                <a:latin typeface="Microsoft YaHei" panose="020B0503020204020204" pitchFamily="34" charset="-122"/>
                <a:ea typeface="Microsoft YaHei" panose="020B0503020204020204" pitchFamily="34" charset="-122"/>
              </a:rPr>
              <a:t>不会：</a:t>
            </a:r>
            <a:r>
              <a:rPr lang="zh-CN" altLang="en-US" sz="2800" dirty="0">
                <a:latin typeface="Microsoft YaHei" panose="020B0503020204020204" pitchFamily="34" charset="-122"/>
                <a:ea typeface="Microsoft YaHei" panose="020B0503020204020204" pitchFamily="34" charset="-122"/>
              </a:rPr>
              <a:t>向右迈步</a:t>
            </a:r>
            <a:endParaRPr lang="en-US" altLang="zh-CN" sz="2800" dirty="0">
              <a:latin typeface="Microsoft YaHei" panose="020B0503020204020204" pitchFamily="34" charset="-122"/>
              <a:ea typeface="Microsoft YaHei" panose="020B0503020204020204" pitchFamily="34" charset="-122"/>
            </a:endParaRPr>
          </a:p>
          <a:p>
            <a:pPr>
              <a:lnSpc>
                <a:spcPts val="3860"/>
              </a:lnSpc>
              <a:spcBef>
                <a:spcPts val="1200"/>
              </a:spcBef>
            </a:pPr>
            <a:endParaRPr lang="en-US" altLang="zh-CN" sz="2800"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A87518B3-6BD2-0816-B8F4-B7A745653257}"/>
              </a:ext>
            </a:extLst>
          </p:cNvPr>
          <p:cNvSpPr txBox="1"/>
          <p:nvPr/>
        </p:nvSpPr>
        <p:spPr>
          <a:xfrm>
            <a:off x="5387010" y="3726376"/>
            <a:ext cx="3272280" cy="2383904"/>
          </a:xfrm>
          <a:prstGeom prst="rect">
            <a:avLst/>
          </a:prstGeom>
          <a:noFill/>
        </p:spPr>
        <p:txBody>
          <a:bodyPr wrap="square">
            <a:spAutoFit/>
          </a:bodyPr>
          <a:lstStyle/>
          <a:p>
            <a:pPr>
              <a:lnSpc>
                <a:spcPts val="3860"/>
              </a:lnSpc>
              <a:spcBef>
                <a:spcPts val="1200"/>
              </a:spcBef>
            </a:pP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你相信</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人是从猴子进化来的</a:t>
            </a: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吗？</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spcBef>
                <a:spcPts val="1200"/>
              </a:spcBef>
            </a:pPr>
            <a:r>
              <a:rPr lang="zh-CN" altLang="en-US" sz="2800" b="1" dirty="0">
                <a:latin typeface="Microsoft YaHei" panose="020B0503020204020204" pitchFamily="34" charset="-122"/>
                <a:ea typeface="Microsoft YaHei" panose="020B0503020204020204" pitchFamily="34" charset="-122"/>
                <a:cs typeface="Times New Roman" panose="02020603050405020304" pitchFamily="18" charset="0"/>
              </a:rPr>
              <a:t>相信：</a:t>
            </a:r>
            <a:r>
              <a:rPr lang="zh-CN" altLang="en-US" sz="2800" dirty="0">
                <a:latin typeface="Microsoft YaHei" panose="020B0503020204020204" pitchFamily="34" charset="-122"/>
                <a:ea typeface="Microsoft YaHei" panose="020B0503020204020204" pitchFamily="34" charset="-122"/>
              </a:rPr>
              <a:t>向左迈步</a:t>
            </a:r>
            <a:endParaRPr lang="en-US" altLang="zh-CN" sz="2800" dirty="0">
              <a:latin typeface="Microsoft YaHei" panose="020B0503020204020204" pitchFamily="34" charset="-122"/>
              <a:ea typeface="Microsoft YaHei" panose="020B0503020204020204" pitchFamily="34" charset="-122"/>
            </a:endParaRPr>
          </a:p>
          <a:p>
            <a:pPr>
              <a:lnSpc>
                <a:spcPts val="3860"/>
              </a:lnSpc>
              <a:spcBef>
                <a:spcPts val="1200"/>
              </a:spcBef>
            </a:pPr>
            <a:r>
              <a:rPr lang="zh-CN" altLang="en-US" sz="2800" b="1" dirty="0">
                <a:latin typeface="Microsoft YaHei" panose="020B0503020204020204" pitchFamily="34" charset="-122"/>
                <a:ea typeface="Microsoft YaHei" panose="020B0503020204020204" pitchFamily="34" charset="-122"/>
              </a:rPr>
              <a:t>不信：</a:t>
            </a:r>
            <a:r>
              <a:rPr lang="zh-CN" altLang="en-US" sz="2800" dirty="0">
                <a:latin typeface="Microsoft YaHei" panose="020B0503020204020204" pitchFamily="34" charset="-122"/>
                <a:ea typeface="Microsoft YaHei" panose="020B0503020204020204" pitchFamily="34" charset="-122"/>
              </a:rPr>
              <a:t>向右迈步</a:t>
            </a:r>
          </a:p>
        </p:txBody>
      </p:sp>
      <p:pic>
        <p:nvPicPr>
          <p:cNvPr id="6" name="图片 5">
            <a:extLst>
              <a:ext uri="{FF2B5EF4-FFF2-40B4-BE49-F238E27FC236}">
                <a16:creationId xmlns:a16="http://schemas.microsoft.com/office/drawing/2014/main" id="{D22425CB-C670-B4B6-D2C9-42C58DD1E9DB}"/>
              </a:ext>
            </a:extLst>
          </p:cNvPr>
          <p:cNvPicPr>
            <a:picLocks noChangeAspect="1"/>
          </p:cNvPicPr>
          <p:nvPr/>
        </p:nvPicPr>
        <p:blipFill>
          <a:blip r:embed="rId4"/>
          <a:stretch>
            <a:fillRect/>
          </a:stretch>
        </p:blipFill>
        <p:spPr>
          <a:xfrm>
            <a:off x="3998727" y="515888"/>
            <a:ext cx="1007645" cy="1509680"/>
          </a:xfrm>
          <a:prstGeom prst="rect">
            <a:avLst/>
          </a:prstGeom>
          <a:ln w="381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640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7A3866-A04C-FEDA-56E5-AEC649DB7886}"/>
              </a:ext>
            </a:extLst>
          </p:cNvPr>
          <p:cNvPicPr>
            <a:picLocks noChangeAspect="1"/>
          </p:cNvPicPr>
          <p:nvPr/>
        </p:nvPicPr>
        <p:blipFill>
          <a:blip r:embed="rId3"/>
          <a:stretch>
            <a:fillRect/>
          </a:stretch>
        </p:blipFill>
        <p:spPr>
          <a:xfrm>
            <a:off x="3772860" y="2662247"/>
            <a:ext cx="4459522" cy="4459522"/>
          </a:xfrm>
          <a:prstGeom prst="rect">
            <a:avLst/>
          </a:prstGeom>
        </p:spPr>
      </p:pic>
      <p:sp>
        <p:nvSpPr>
          <p:cNvPr id="13" name="三角形 12">
            <a:extLst>
              <a:ext uri="{FF2B5EF4-FFF2-40B4-BE49-F238E27FC236}">
                <a16:creationId xmlns:a16="http://schemas.microsoft.com/office/drawing/2014/main" id="{1C693463-7393-665D-5E80-AA96E88677D7}"/>
              </a:ext>
            </a:extLst>
          </p:cNvPr>
          <p:cNvSpPr/>
          <p:nvPr/>
        </p:nvSpPr>
        <p:spPr>
          <a:xfrm rot="12459016">
            <a:off x="1789749" y="2685922"/>
            <a:ext cx="434521" cy="545345"/>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14" name="矩形 13">
            <a:extLst>
              <a:ext uri="{FF2B5EF4-FFF2-40B4-BE49-F238E27FC236}">
                <a16:creationId xmlns:a16="http://schemas.microsoft.com/office/drawing/2014/main" id="{F6329DF2-7CF5-F744-BCAE-337FCF357CAE}"/>
              </a:ext>
            </a:extLst>
          </p:cNvPr>
          <p:cNvSpPr/>
          <p:nvPr/>
        </p:nvSpPr>
        <p:spPr>
          <a:xfrm>
            <a:off x="356523" y="1160584"/>
            <a:ext cx="2239107" cy="1670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nvGrpSpPr>
          <p:cNvPr id="15" name="组合 14">
            <a:extLst>
              <a:ext uri="{FF2B5EF4-FFF2-40B4-BE49-F238E27FC236}">
                <a16:creationId xmlns:a16="http://schemas.microsoft.com/office/drawing/2014/main" id="{AE23CBDB-F63E-74E8-E0AB-C693EC61213F}"/>
              </a:ext>
            </a:extLst>
          </p:cNvPr>
          <p:cNvGrpSpPr/>
          <p:nvPr/>
        </p:nvGrpSpPr>
        <p:grpSpPr>
          <a:xfrm>
            <a:off x="4407877" y="187571"/>
            <a:ext cx="4618892" cy="3196098"/>
            <a:chOff x="4407877" y="422031"/>
            <a:chExt cx="4618892" cy="3196098"/>
          </a:xfrm>
        </p:grpSpPr>
        <p:sp>
          <p:nvSpPr>
            <p:cNvPr id="11" name="三角形 10">
              <a:extLst>
                <a:ext uri="{FF2B5EF4-FFF2-40B4-BE49-F238E27FC236}">
                  <a16:creationId xmlns:a16="http://schemas.microsoft.com/office/drawing/2014/main" id="{03109702-55A9-0B16-F1F2-F942A2670452}"/>
                </a:ext>
              </a:extLst>
            </p:cNvPr>
            <p:cNvSpPr/>
            <p:nvPr/>
          </p:nvSpPr>
          <p:spPr>
            <a:xfrm rot="12459016">
              <a:off x="6697701" y="3072784"/>
              <a:ext cx="434521" cy="545345"/>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98CF2C91-AF18-70FF-ADD2-BEEF4B485781}"/>
                </a:ext>
              </a:extLst>
            </p:cNvPr>
            <p:cNvSpPr/>
            <p:nvPr/>
          </p:nvSpPr>
          <p:spPr>
            <a:xfrm>
              <a:off x="4407877" y="422031"/>
              <a:ext cx="4618892" cy="2795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sp>
        <p:nvSpPr>
          <p:cNvPr id="3" name="文本框 2">
            <a:extLst>
              <a:ext uri="{FF2B5EF4-FFF2-40B4-BE49-F238E27FC236}">
                <a16:creationId xmlns:a16="http://schemas.microsoft.com/office/drawing/2014/main" id="{263B24CF-2DC1-BB94-D5CF-AE01C975FB18}"/>
              </a:ext>
            </a:extLst>
          </p:cNvPr>
          <p:cNvSpPr txBox="1"/>
          <p:nvPr/>
        </p:nvSpPr>
        <p:spPr>
          <a:xfrm>
            <a:off x="4660023" y="307041"/>
            <a:ext cx="4144007" cy="2553391"/>
          </a:xfrm>
          <a:prstGeom prst="rect">
            <a:avLst/>
          </a:prstGeom>
          <a:noFill/>
        </p:spPr>
        <p:txBody>
          <a:bodyPr wrap="square">
            <a:spAutoFit/>
          </a:bodyPr>
          <a:lstStyle/>
          <a:p>
            <a:pPr>
              <a:lnSpc>
                <a:spcPts val="3860"/>
              </a:lnSpc>
              <a:spcBef>
                <a:spcPts val="1200"/>
              </a:spcBef>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人当然不是猿猴的后代。因为圣经白纸黑字写得清清楚楚，人类是</a:t>
            </a:r>
            <a:r>
              <a:rPr lang="zh-CN" altLang="en-US" sz="2800" dirty="0">
                <a:effectLst/>
                <a:latin typeface="Microsoft YaHei" panose="020B0503020204020204" pitchFamily="34" charset="-122"/>
                <a:ea typeface="Microsoft YaHei" panose="020B0503020204020204" pitchFamily="34" charset="-122"/>
                <a:cs typeface="Times New Roman" panose="02020603050405020304" pitchFamily="18" charset="0"/>
              </a:rPr>
              <a:t>神</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直接创造的，不是由猿猴进化来的。</a:t>
            </a:r>
            <a:endParaRPr lang="en-US" altLang="zh-CN" sz="280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5" name="图片 4">
            <a:extLst>
              <a:ext uri="{FF2B5EF4-FFF2-40B4-BE49-F238E27FC236}">
                <a16:creationId xmlns:a16="http://schemas.microsoft.com/office/drawing/2014/main" id="{E7E112D6-22C4-F963-79D2-6EF23E148648}"/>
              </a:ext>
            </a:extLst>
          </p:cNvPr>
          <p:cNvPicPr>
            <a:picLocks noChangeAspect="1"/>
          </p:cNvPicPr>
          <p:nvPr/>
        </p:nvPicPr>
        <p:blipFill>
          <a:blip r:embed="rId4"/>
          <a:stretch>
            <a:fillRect/>
          </a:stretch>
        </p:blipFill>
        <p:spPr>
          <a:xfrm>
            <a:off x="-245178" y="3094892"/>
            <a:ext cx="4018038" cy="4067908"/>
          </a:xfrm>
          <a:prstGeom prst="rect">
            <a:avLst/>
          </a:prstGeom>
        </p:spPr>
      </p:pic>
      <p:sp>
        <p:nvSpPr>
          <p:cNvPr id="9" name="文本框 8">
            <a:extLst>
              <a:ext uri="{FF2B5EF4-FFF2-40B4-BE49-F238E27FC236}">
                <a16:creationId xmlns:a16="http://schemas.microsoft.com/office/drawing/2014/main" id="{4F65A21F-FF7E-6196-A6F9-A6A34CFB82B1}"/>
              </a:ext>
            </a:extLst>
          </p:cNvPr>
          <p:cNvSpPr txBox="1"/>
          <p:nvPr/>
        </p:nvSpPr>
        <p:spPr>
          <a:xfrm>
            <a:off x="467892" y="1469362"/>
            <a:ext cx="2239107" cy="1052981"/>
          </a:xfrm>
          <a:prstGeom prst="rect">
            <a:avLst/>
          </a:prstGeom>
          <a:noFill/>
        </p:spPr>
        <p:txBody>
          <a:bodyPr wrap="square">
            <a:spAutoFit/>
          </a:bodyPr>
          <a:lstStyle/>
          <a:p>
            <a:pPr>
              <a:lnSpc>
                <a:spcPts val="3860"/>
              </a:lnSpc>
              <a:spcBef>
                <a:spcPts val="1200"/>
              </a:spcBef>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人是猿猴的后代吗？</a:t>
            </a:r>
            <a:endPar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51285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3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0F48B6D-9B20-9E90-932A-3C832B424FD0}"/>
              </a:ext>
            </a:extLst>
          </p:cNvPr>
          <p:cNvSpPr txBox="1"/>
          <p:nvPr/>
        </p:nvSpPr>
        <p:spPr>
          <a:xfrm>
            <a:off x="773723" y="3607527"/>
            <a:ext cx="7596554" cy="2053254"/>
          </a:xfrm>
          <a:prstGeom prst="rect">
            <a:avLst/>
          </a:prstGeom>
          <a:noFill/>
        </p:spPr>
        <p:txBody>
          <a:bodyPr wrap="square">
            <a:spAutoFit/>
          </a:bodyPr>
          <a:lstStyle/>
          <a:p>
            <a:pPr>
              <a:lnSpc>
                <a:spcPts val="3860"/>
              </a:lnSpc>
            </a:pP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创世记</a:t>
            </a:r>
            <a:r>
              <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2:7 </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耶和华神用地上的尘土造人，将生气吹在他鼻孔里，他就成了有灵的活人，名叫亚当。……</a:t>
            </a:r>
            <a:r>
              <a:rPr lang="en-US"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22</a:t>
            </a:r>
            <a:r>
              <a:rPr lang="zh-CN" altLang="zh-CN" sz="2800" dirty="0">
                <a:effectLst/>
                <a:latin typeface="Microsoft YaHei" panose="020B0503020204020204" pitchFamily="34" charset="-122"/>
                <a:ea typeface="Microsoft YaHei" panose="020B0503020204020204" pitchFamily="34" charset="-122"/>
                <a:cs typeface="Times New Roman" panose="02020603050405020304" pitchFamily="18" charset="0"/>
              </a:rPr>
              <a:t>耶和华神就用那人身上所取的肋骨，造成一个女人，领她到那人跟前。</a:t>
            </a:r>
            <a:endParaRPr lang="zh-CN" altLang="en-US" sz="28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1E9A9CE6-443B-4183-662F-981CABCA4F64}"/>
              </a:ext>
            </a:extLst>
          </p:cNvPr>
          <p:cNvSpPr>
            <a:spLocks noGrp="1"/>
          </p:cNvSpPr>
          <p:nvPr>
            <p:ph type="title"/>
          </p:nvPr>
        </p:nvSpPr>
        <p:spPr>
          <a:xfrm>
            <a:off x="0" y="1092675"/>
            <a:ext cx="9144000" cy="727109"/>
          </a:xfrm>
        </p:spPr>
        <p:txBody>
          <a:bodyPr/>
          <a:lstStyle/>
          <a:p>
            <a:r>
              <a:rPr lang="zh-CN" altLang="en-US" dirty="0"/>
              <a:t>不是猿猴变的！</a:t>
            </a:r>
          </a:p>
        </p:txBody>
      </p:sp>
      <p:pic>
        <p:nvPicPr>
          <p:cNvPr id="7" name="图片 6">
            <a:extLst>
              <a:ext uri="{FF2B5EF4-FFF2-40B4-BE49-F238E27FC236}">
                <a16:creationId xmlns:a16="http://schemas.microsoft.com/office/drawing/2014/main" id="{875AE4B0-7CB7-73D5-3382-4FEE2DFB18B6}"/>
              </a:ext>
            </a:extLst>
          </p:cNvPr>
          <p:cNvPicPr>
            <a:picLocks noChangeAspect="1"/>
          </p:cNvPicPr>
          <p:nvPr/>
        </p:nvPicPr>
        <p:blipFill>
          <a:blip r:embed="rId3"/>
          <a:stretch>
            <a:fillRect/>
          </a:stretch>
        </p:blipFill>
        <p:spPr>
          <a:xfrm>
            <a:off x="6370759" y="454068"/>
            <a:ext cx="2609118" cy="2963037"/>
          </a:xfrm>
          <a:prstGeom prst="rect">
            <a:avLst/>
          </a:prstGeom>
        </p:spPr>
      </p:pic>
      <p:sp>
        <p:nvSpPr>
          <p:cNvPr id="8" name="标题 1">
            <a:extLst>
              <a:ext uri="{FF2B5EF4-FFF2-40B4-BE49-F238E27FC236}">
                <a16:creationId xmlns:a16="http://schemas.microsoft.com/office/drawing/2014/main" id="{9A7E6069-2AE7-D8A2-CF7E-63DC50FB8C0C}"/>
              </a:ext>
            </a:extLst>
          </p:cNvPr>
          <p:cNvSpPr txBox="1">
            <a:spLocks/>
          </p:cNvSpPr>
          <p:nvPr/>
        </p:nvSpPr>
        <p:spPr>
          <a:xfrm>
            <a:off x="0" y="454068"/>
            <a:ext cx="9144000" cy="495502"/>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dirty="0"/>
              <a:t>人是神造的，</a:t>
            </a:r>
          </a:p>
        </p:txBody>
      </p:sp>
    </p:spTree>
    <p:extLst>
      <p:ext uri="{BB962C8B-B14F-4D97-AF65-F5344CB8AC3E}">
        <p14:creationId xmlns:p14="http://schemas.microsoft.com/office/powerpoint/2010/main" val="16519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
                                        </p:tgtEl>
                                      </p:cBhvr>
                                    </p:animEffect>
                                  </p:childTnLst>
                                </p:cTn>
                              </p:par>
                            </p:childTnLst>
                          </p:cTn>
                        </p:par>
                        <p:par>
                          <p:cTn id="26" fill="hold">
                            <p:stCondLst>
                              <p:cond delay="2000"/>
                            </p:stCondLst>
                            <p:childTnLst>
                              <p:par>
                                <p:cTn id="27" presetID="28" presetClass="emph" presetSubtype="0" fill="hold" grpId="1" nodeType="afterEffect">
                                  <p:stCondLst>
                                    <p:cond delay="0"/>
                                  </p:stCondLst>
                                  <p:iterate type="lt">
                                    <p:tmPct val="10000"/>
                                  </p:iterate>
                                  <p:childTnLst>
                                    <p:animClr clrSpc="rgb" dir="cw">
                                      <p:cBhvr override="childStyle">
                                        <p:cTn id="28" dur="500" fill="hold"/>
                                        <p:tgtEl>
                                          <p:spTgt spid="8"/>
                                        </p:tgtEl>
                                        <p:attrNameLst>
                                          <p:attrName>style.color</p:attrName>
                                        </p:attrNameLst>
                                      </p:cBhvr>
                                      <p:to>
                                        <a:srgbClr val="F40000"/>
                                      </p:to>
                                    </p:animClr>
                                    <p:animClr clrSpc="rgb" dir="cw">
                                      <p:cBhvr>
                                        <p:cTn id="29" dur="500" fill="hold"/>
                                        <p:tgtEl>
                                          <p:spTgt spid="8"/>
                                        </p:tgtEl>
                                        <p:attrNameLst>
                                          <p:attrName>fillcolor</p:attrName>
                                        </p:attrNameLst>
                                      </p:cBhvr>
                                      <p:to>
                                        <a:srgbClr val="F40000"/>
                                      </p:to>
                                    </p:animClr>
                                    <p:set>
                                      <p:cBhvr>
                                        <p:cTn id="30" dur="500" fill="hold"/>
                                        <p:tgtEl>
                                          <p:spTgt spid="8"/>
                                        </p:tgtEl>
                                        <p:attrNameLst>
                                          <p:attrName>fill.type</p:attrName>
                                        </p:attrNameLst>
                                      </p:cBhvr>
                                      <p:to>
                                        <p:strVal val="solid"/>
                                      </p:to>
                                    </p:set>
                                    <p:anim to="1.5" calcmode="lin" valueType="num">
                                      <p:cBhvr override="childStyle">
                                        <p:cTn id="31" dur="500" fill="hold"/>
                                        <p:tgtEl>
                                          <p:spTgt spid="8"/>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45D54A0-DCDA-4301-462F-4A5E9C9F5BB1}"/>
              </a:ext>
            </a:extLst>
          </p:cNvPr>
          <p:cNvSpPr txBox="1"/>
          <p:nvPr/>
        </p:nvSpPr>
        <p:spPr>
          <a:xfrm>
            <a:off x="708240" y="3934887"/>
            <a:ext cx="3651739" cy="2236638"/>
          </a:xfrm>
          <a:prstGeom prst="rect">
            <a:avLst/>
          </a:prstGeom>
          <a:noFill/>
        </p:spPr>
        <p:txBody>
          <a:bodyPr wrap="square">
            <a:spAutoFit/>
          </a:bodyPr>
          <a:lstStyle/>
          <a:p>
            <a:pPr>
              <a:lnSpc>
                <a:spcPts val="3360"/>
              </a:lnSpc>
            </a:pPr>
            <a:r>
              <a:rPr lang="zh-CN" altLang="zh-CN" sz="2400" dirty="0">
                <a:effectLst/>
                <a:latin typeface="Microsoft YaHei" panose="020B0503020204020204" pitchFamily="34" charset="-122"/>
                <a:ea typeface="Microsoft YaHei" panose="020B0503020204020204" pitchFamily="34" charset="-122"/>
                <a:cs typeface="Times New Roman" panose="02020603050405020304" pitchFamily="18" charset="0"/>
              </a:rPr>
              <a:t>在现实生活中，从来没人见过一只猿猴</a:t>
            </a:r>
            <a:r>
              <a:rPr lang="zh-CN" altLang="zh-CN" sz="2400" dirty="0">
                <a:solidFill>
                  <a:srgbClr val="000000"/>
                </a:solidFill>
                <a:effectLst/>
                <a:latin typeface="Microsoft YaHei" panose="020B0503020204020204" pitchFamily="34" charset="-122"/>
                <a:ea typeface="Microsoft YaHei" panose="020B0503020204020204" pitchFamily="34" charset="-122"/>
                <a:cs typeface="Arial" panose="020B0604020202020204" pitchFamily="34" charset="0"/>
              </a:rPr>
              <a:t>从树上掉下来变成了人</a:t>
            </a:r>
            <a:r>
              <a:rPr lang="zh-CN" altLang="zh-CN" sz="2400" dirty="0">
                <a:effectLst/>
                <a:latin typeface="Microsoft YaHei" panose="020B0503020204020204" pitchFamily="34" charset="-122"/>
                <a:ea typeface="Microsoft YaHei" panose="020B0503020204020204" pitchFamily="34" charset="-122"/>
                <a:cs typeface="Times New Roman" panose="02020603050405020304" pitchFamily="18" charset="0"/>
              </a:rPr>
              <a:t>。相反，实际的观察表明：猿一直是猿，人一直是人。</a:t>
            </a:r>
            <a:endParaRPr lang="en-US" altLang="zh-CN" sz="240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65FACD3C-B6A5-96B2-3960-B8E3F4621A18}"/>
              </a:ext>
            </a:extLst>
          </p:cNvPr>
          <p:cNvPicPr>
            <a:picLocks noChangeAspect="1"/>
          </p:cNvPicPr>
          <p:nvPr/>
        </p:nvPicPr>
        <p:blipFill>
          <a:blip r:embed="rId4"/>
          <a:stretch>
            <a:fillRect/>
          </a:stretch>
        </p:blipFill>
        <p:spPr>
          <a:xfrm>
            <a:off x="2680735" y="175846"/>
            <a:ext cx="6867811" cy="6858000"/>
          </a:xfrm>
          <a:prstGeom prst="rect">
            <a:avLst/>
          </a:prstGeom>
        </p:spPr>
      </p:pic>
      <p:pic>
        <p:nvPicPr>
          <p:cNvPr id="8" name="图片 7">
            <a:extLst>
              <a:ext uri="{FF2B5EF4-FFF2-40B4-BE49-F238E27FC236}">
                <a16:creationId xmlns:a16="http://schemas.microsoft.com/office/drawing/2014/main" id="{E91F4831-D2DF-895C-F795-289DACF49F17}"/>
              </a:ext>
            </a:extLst>
          </p:cNvPr>
          <p:cNvPicPr>
            <a:picLocks noChangeAspect="1"/>
          </p:cNvPicPr>
          <p:nvPr/>
        </p:nvPicPr>
        <p:blipFill>
          <a:blip r:embed="rId5"/>
          <a:stretch>
            <a:fillRect/>
          </a:stretch>
        </p:blipFill>
        <p:spPr>
          <a:xfrm>
            <a:off x="6513224" y="598998"/>
            <a:ext cx="1899137" cy="1899137"/>
          </a:xfrm>
          <a:prstGeom prst="rect">
            <a:avLst/>
          </a:prstGeom>
        </p:spPr>
      </p:pic>
    </p:spTree>
    <p:extLst>
      <p:ext uri="{BB962C8B-B14F-4D97-AF65-F5344CB8AC3E}">
        <p14:creationId xmlns:p14="http://schemas.microsoft.com/office/powerpoint/2010/main" val="307306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0" accel="50000" decel="50000" fill="hold" nodeType="afterEffect">
                                  <p:stCondLst>
                                    <p:cond delay="0"/>
                                  </p:stCondLst>
                                  <p:childTnLst>
                                    <p:animMotion origin="layout" path="M 0.02725 0.09746 C 0.09149 0.14144 0.15555 0.18542 0.15295 0.24422 C 0.15034 0.30325 0.03263 0.39121 0.01198 0.45116 C -0.00886 0.51088 0.00989 0.55695 0.02864 0.60325 " pathEditMode="relative" rAng="0" ptsTypes="AAAA">
                                      <p:cBhvr>
                                        <p:cTn id="6" dur="3000" fill="hold"/>
                                        <p:tgtEl>
                                          <p:spTgt spid="8"/>
                                        </p:tgtEl>
                                        <p:attrNameLst>
                                          <p:attrName>ppt_x</p:attrName>
                                          <p:attrName>ppt_y</p:attrName>
                                        </p:attrNameLst>
                                      </p:cBhvr>
                                      <p:rCtr x="5052" y="25278"/>
                                    </p:animMotion>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par>
                          <p:cTn id="7" fill="hold">
                            <p:stCondLst>
                              <p:cond delay="3000"/>
                            </p:stCondLst>
                            <p:childTnLst>
                              <p:par>
                                <p:cTn id="8" presetID="26" presetClass="emph" presetSubtype="0" repeatCount="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par>
                          <p:cTn id="11" fill="hold">
                            <p:stCondLst>
                              <p:cond delay="3500"/>
                            </p:stCondLst>
                            <p:childTnLst>
                              <p:par>
                                <p:cTn id="12" presetID="1" presetClass="exit" presetSubtype="0" fill="hold"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3500"/>
                            </p:stCondLst>
                            <p:childTnLst>
                              <p:par>
                                <p:cTn id="15" presetID="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3500"/>
                            </p:stCondLst>
                            <p:childTnLst>
                              <p:par>
                                <p:cTn id="18" presetID="0" presetClass="path" presetSubtype="0" accel="50000" decel="50000" fill="hold" nodeType="afterEffect">
                                  <p:stCondLst>
                                    <p:cond delay="0"/>
                                  </p:stCondLst>
                                  <p:childTnLst>
                                    <p:animMotion origin="layout" path="M 0.02743 0.09561 C -0.03629 0.17848 -0.1 0.26135 -0.09948 0.35 C -0.09914 0.43866 -0.03455 0.53287 0.03003 0.62732 " pathEditMode="relative" rAng="0" ptsTypes="AAA">
                                      <p:cBhvr>
                                        <p:cTn id="19" dur="3000" fill="hold"/>
                                        <p:tgtEl>
                                          <p:spTgt spid="8"/>
                                        </p:tgtEl>
                                        <p:attrNameLst>
                                          <p:attrName>ppt_x</p:attrName>
                                          <p:attrName>ppt_y</p:attrName>
                                        </p:attrNameLst>
                                      </p:cBhvr>
                                      <p:rCtr x="-6233" y="26574"/>
                                    </p:animMotion>
                                  </p:childTnLst>
                                </p:cTn>
                              </p:par>
                            </p:childTnLst>
                          </p:cTn>
                        </p:par>
                        <p:par>
                          <p:cTn id="20" fill="hold">
                            <p:stCondLst>
                              <p:cond delay="6500"/>
                            </p:stCondLst>
                            <p:childTnLst>
                              <p:par>
                                <p:cTn id="21" presetID="26" presetClass="emph" presetSubtype="0" fill="hold" nodeType="after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childTnLst>
                          </p:cTn>
                        </p:par>
                        <p:par>
                          <p:cTn id="24" fill="hold">
                            <p:stCondLst>
                              <p:cond delay="7000"/>
                            </p:stCondLst>
                            <p:childTnLst>
                              <p:par>
                                <p:cTn id="25" presetID="1" presetClass="exit" presetSubtype="0" fill="hold" nodeType="after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par>
                          <p:cTn id="27" fill="hold">
                            <p:stCondLst>
                              <p:cond delay="7000"/>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7000"/>
                            </p:stCondLst>
                            <p:childTnLst>
                              <p:par>
                                <p:cTn id="31" presetID="0" presetClass="path" presetSubtype="0" accel="50000" decel="50000" fill="hold" nodeType="afterEffect">
                                  <p:stCondLst>
                                    <p:cond delay="0"/>
                                  </p:stCondLst>
                                  <p:childTnLst>
                                    <p:animMotion origin="layout" path="M -0.00087 0.08704 C 0.03698 0.14028 0.07482 0.19352 0.07222 0.24584 C 0.06961 0.29838 -0.01077 0.33889 -0.01615 0.40162 C -0.02153 0.46412 0.00937 0.54306 0.0401 0.62223 " pathEditMode="relative" ptsTypes="AAAA">
                                      <p:cBhvr>
                                        <p:cTn id="32" dur="3000" fill="hold"/>
                                        <p:tgtEl>
                                          <p:spTgt spid="8"/>
                                        </p:tgtEl>
                                        <p:attrNameLst>
                                          <p:attrName>ppt_x</p:attrName>
                                          <p:attrName>ppt_y</p:attrName>
                                        </p:attrNameLst>
                                      </p:cBhvr>
                                    </p:animMotion>
                                  </p:childTnLst>
                                </p:cTn>
                              </p:par>
                            </p:childTnLst>
                          </p:cTn>
                        </p:par>
                        <p:par>
                          <p:cTn id="33" fill="hold">
                            <p:stCondLst>
                              <p:cond delay="10000"/>
                            </p:stCondLst>
                            <p:childTnLst>
                              <p:par>
                                <p:cTn id="34" presetID="26" presetClass="emph" presetSubtype="0" fill="hold" nodeType="afterEffect">
                                  <p:stCondLst>
                                    <p:cond delay="0"/>
                                  </p:stCondLst>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405A81F6-9EE5-3F4C-8F29-DD7C517952FE}"/>
              </a:ext>
            </a:extLst>
          </p:cNvPr>
          <p:cNvSpPr txBox="1">
            <a:spLocks noChangeArrowheads="1"/>
          </p:cNvSpPr>
          <p:nvPr/>
        </p:nvSpPr>
        <p:spPr bwMode="auto">
          <a:xfrm>
            <a:off x="905828" y="2609432"/>
            <a:ext cx="4256741" cy="339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3840"/>
              </a:lnSpc>
              <a:spcBef>
                <a:spcPts val="1200"/>
              </a:spcBef>
            </a:pPr>
            <a:r>
              <a:rPr lang="zh-CN" altLang="en-US" sz="2800" dirty="0">
                <a:latin typeface="Microsoft YaHei" panose="020B0503020204020204" pitchFamily="34" charset="-122"/>
                <a:ea typeface="Microsoft YaHei" panose="020B0503020204020204" pitchFamily="34" charset="-122"/>
              </a:rPr>
              <a:t>霍布林完全相信进化论，也完全相信人是猴子演变来的；</a:t>
            </a:r>
          </a:p>
          <a:p>
            <a:pPr>
              <a:lnSpc>
                <a:spcPts val="3840"/>
              </a:lnSpc>
              <a:spcBef>
                <a:spcPts val="1200"/>
              </a:spcBef>
            </a:pPr>
            <a:r>
              <a:rPr lang="zh-CN" altLang="en-US" sz="2800" dirty="0">
                <a:latin typeface="Microsoft YaHei" panose="020B0503020204020204" pitchFamily="34" charset="-122"/>
                <a:ea typeface="Microsoft YaHei" panose="020B0503020204020204" pitchFamily="34" charset="-122"/>
              </a:rPr>
              <a:t>他发现“猿人队列”是假的。</a:t>
            </a:r>
            <a:endParaRPr lang="en-US" altLang="zh-CN" sz="2800" dirty="0">
              <a:latin typeface="Microsoft YaHei" panose="020B0503020204020204" pitchFamily="34" charset="-122"/>
              <a:ea typeface="Microsoft YaHei" panose="020B0503020204020204" pitchFamily="34" charset="-122"/>
            </a:endParaRPr>
          </a:p>
          <a:p>
            <a:pPr>
              <a:spcBef>
                <a:spcPts val="1200"/>
              </a:spcBef>
            </a:pPr>
            <a:r>
              <a:rPr lang="zh-CN" altLang="zh-CN" sz="1800" kern="0" dirty="0">
                <a:effectLst/>
                <a:latin typeface="Microsoft YaHei" panose="020B0503020204020204" pitchFamily="34" charset="-122"/>
                <a:ea typeface="Microsoft YaHei" panose="020B0503020204020204" pitchFamily="34" charset="-122"/>
                <a:cs typeface="Times New Roman" panose="02020603050405020304" pitchFamily="18" charset="0"/>
              </a:rPr>
              <a:t>这个研究结果被发表在全球排名第二、名为《自然》的杂志上。</a:t>
            </a:r>
            <a:endParaRPr lang="zh-CN" altLang="en-US" sz="3200" dirty="0">
              <a:highlight>
                <a:srgbClr val="FFFF00"/>
              </a:highlight>
              <a:latin typeface="Microsoft YaHei" panose="020B0503020204020204" pitchFamily="34" charset="-122"/>
              <a:ea typeface="Microsoft YaHei" panose="020B0503020204020204" pitchFamily="34" charset="-122"/>
            </a:endParaRPr>
          </a:p>
        </p:txBody>
      </p:sp>
      <p:pic>
        <p:nvPicPr>
          <p:cNvPr id="15" name="Picture 2" descr="查看源图像">
            <a:extLst>
              <a:ext uri="{FF2B5EF4-FFF2-40B4-BE49-F238E27FC236}">
                <a16:creationId xmlns:a16="http://schemas.microsoft.com/office/drawing/2014/main" id="{F357ADB5-432B-FD4D-A6CA-B6D65E61A5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a:stretch/>
        </p:blipFill>
        <p:spPr bwMode="auto">
          <a:xfrm>
            <a:off x="5496636" y="2033078"/>
            <a:ext cx="2959097" cy="33161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文本框 17">
            <a:extLst>
              <a:ext uri="{FF2B5EF4-FFF2-40B4-BE49-F238E27FC236}">
                <a16:creationId xmlns:a16="http://schemas.microsoft.com/office/drawing/2014/main" id="{E629C09C-4FBA-754B-A24D-0CFFBE8EDBCE}"/>
              </a:ext>
            </a:extLst>
          </p:cNvPr>
          <p:cNvSpPr txBox="1">
            <a:spLocks noChangeArrowheads="1"/>
          </p:cNvSpPr>
          <p:nvPr/>
        </p:nvSpPr>
        <p:spPr bwMode="auto">
          <a:xfrm>
            <a:off x="5496636" y="5369294"/>
            <a:ext cx="2956505" cy="707886"/>
          </a:xfrm>
          <a:prstGeom prst="rect">
            <a:avLst/>
          </a:prstGeom>
          <a:solidFill>
            <a:srgbClr val="FFC000"/>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zh-CN" sz="2000" b="1" kern="0" dirty="0">
                <a:effectLst/>
                <a:latin typeface="Microsoft YaHei" panose="020B0503020204020204" pitchFamily="34" charset="-122"/>
                <a:ea typeface="Microsoft YaHei" panose="020B0503020204020204" pitchFamily="34" charset="-122"/>
                <a:cs typeface="Times New Roman" panose="02020603050405020304" pitchFamily="18" charset="0"/>
              </a:rPr>
              <a:t>霍布林（</a:t>
            </a:r>
            <a:r>
              <a:rPr lang="en-US" altLang="zh-CN" sz="2000" b="1" kern="0" dirty="0">
                <a:effectLst/>
                <a:latin typeface="Microsoft YaHei" panose="020B0503020204020204" pitchFamily="34" charset="-122"/>
                <a:ea typeface="Microsoft YaHei" panose="020B0503020204020204" pitchFamily="34" charset="-122"/>
                <a:cs typeface="Times New Roman" panose="02020603050405020304" pitchFamily="18" charset="0"/>
              </a:rPr>
              <a:t>J.J. </a:t>
            </a:r>
            <a:r>
              <a:rPr lang="en-US" altLang="zh-CN" sz="2000" b="1" kern="0" dirty="0" err="1">
                <a:effectLst/>
                <a:latin typeface="Microsoft YaHei" panose="020B0503020204020204" pitchFamily="34" charset="-122"/>
                <a:ea typeface="Microsoft YaHei" panose="020B0503020204020204" pitchFamily="34" charset="-122"/>
                <a:cs typeface="Times New Roman" panose="02020603050405020304" pitchFamily="18" charset="0"/>
              </a:rPr>
              <a:t>Hublin</a:t>
            </a:r>
            <a:r>
              <a:rPr lang="zh-CN" altLang="zh-CN" sz="2000" b="1"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CN" altLang="en-US" sz="2000" b="1" kern="0" dirty="0">
                <a:effectLst/>
                <a:latin typeface="Microsoft YaHei" panose="020B0503020204020204" pitchFamily="34" charset="-122"/>
                <a:ea typeface="Microsoft YaHei" panose="020B0503020204020204" pitchFamily="34" charset="-122"/>
                <a:cs typeface="Times New Roman" panose="02020603050405020304" pitchFamily="18" charset="0"/>
              </a:rPr>
              <a:t>举世闻名</a:t>
            </a:r>
            <a:r>
              <a:rPr lang="zh-CN" altLang="zh-CN" sz="2000" b="1" kern="0" dirty="0">
                <a:effectLst/>
                <a:latin typeface="Microsoft YaHei" panose="020B0503020204020204" pitchFamily="34" charset="-122"/>
                <a:ea typeface="Microsoft YaHei" panose="020B0503020204020204" pitchFamily="34" charset="-122"/>
                <a:cs typeface="Times New Roman" panose="02020603050405020304" pitchFamily="18" charset="0"/>
              </a:rPr>
              <a:t>的人类学家</a:t>
            </a:r>
            <a:endParaRPr lang="en-US" altLang="zh-CN" sz="2000" b="1"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 name="标题 10">
            <a:extLst>
              <a:ext uri="{FF2B5EF4-FFF2-40B4-BE49-F238E27FC236}">
                <a16:creationId xmlns:a16="http://schemas.microsoft.com/office/drawing/2014/main" id="{84B901DD-9427-6E77-8899-0D8E3D332111}"/>
              </a:ext>
            </a:extLst>
          </p:cNvPr>
          <p:cNvSpPr txBox="1">
            <a:spLocks/>
          </p:cNvSpPr>
          <p:nvPr/>
        </p:nvSpPr>
        <p:spPr>
          <a:xfrm>
            <a:off x="0" y="644805"/>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chemeClr val="tx1"/>
                </a:solidFill>
                <a:latin typeface="Microsoft YaHei" panose="020B0503020204020204" pitchFamily="34" charset="-122"/>
                <a:ea typeface="Microsoft YaHei" panose="020B0503020204020204" pitchFamily="34" charset="-122"/>
                <a:cs typeface="+mj-cs"/>
              </a:defRPr>
            </a:lvl1pPr>
          </a:lstStyle>
          <a:p>
            <a:r>
              <a:rPr lang="zh-CN" altLang="en-US" dirty="0"/>
              <a:t>人类学家霍布林（</a:t>
            </a:r>
            <a:r>
              <a:rPr lang="en" altLang="zh-CN" dirty="0"/>
              <a:t>J.J. Hublin</a:t>
            </a:r>
            <a:r>
              <a:rPr lang="zh-CN" altLang="en" dirty="0"/>
              <a:t>）</a:t>
            </a:r>
            <a:endParaRPr lang="zh-CN" altLang="en-US" dirty="0"/>
          </a:p>
        </p:txBody>
      </p:sp>
    </p:spTree>
    <p:extLst>
      <p:ext uri="{BB962C8B-B14F-4D97-AF65-F5344CB8AC3E}">
        <p14:creationId xmlns:p14="http://schemas.microsoft.com/office/powerpoint/2010/main" val="2758985385"/>
      </p:ext>
    </p:extLst>
  </p:cSld>
  <p:clrMapOvr>
    <a:masterClrMapping/>
  </p:clrMapOvr>
</p:sld>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TM02900720[[fn=积分]]</Template>
  <TotalTime>0</TotalTime>
  <Words>4279</Words>
  <Application>Microsoft Office PowerPoint</Application>
  <PresentationFormat>全屏显示(4:3)</PresentationFormat>
  <Paragraphs>295</Paragraphs>
  <Slides>36</Slides>
  <Notes>35</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36</vt:i4>
      </vt:variant>
    </vt:vector>
  </HeadingPairs>
  <TitlesOfParts>
    <vt:vector size="47" baseType="lpstr">
      <vt:lpstr>Helvetica</vt:lpstr>
      <vt:lpstr>Times</vt:lpstr>
      <vt:lpstr>Wingdings 2</vt:lpstr>
      <vt:lpstr>微软雅黑</vt:lpstr>
      <vt:lpstr>Arial</vt:lpstr>
      <vt:lpstr>Times New Roman</vt:lpstr>
      <vt:lpstr>Segoe UI</vt:lpstr>
      <vt:lpstr>Calibri</vt:lpstr>
      <vt:lpstr>微软雅黑</vt:lpstr>
      <vt:lpstr>2_HDOfficeLightV0</vt:lpstr>
      <vt:lpstr>1_HDOfficeLightV0</vt:lpstr>
      <vt:lpstr>PowerPoint 演示文稿</vt:lpstr>
      <vt:lpstr>小明和表哥去扫墓</vt:lpstr>
      <vt:lpstr>小明和表哥去扫墓</vt:lpstr>
      <vt:lpstr>表哥的祖先是猿猴</vt:lpstr>
      <vt:lpstr>PowerPoint 演示文稿</vt:lpstr>
      <vt:lpstr>PowerPoint 演示文稿</vt:lpstr>
      <vt:lpstr>不是猿猴变的！</vt:lpstr>
      <vt:lpstr>PowerPoint 演示文稿</vt:lpstr>
      <vt:lpstr>PowerPoint 演示文稿</vt:lpstr>
      <vt:lpstr>PowerPoint 演示文稿</vt:lpstr>
      <vt:lpstr>PowerPoint 演示文稿</vt:lpstr>
      <vt:lpstr>“猴子进化为人”是虚构的故事</vt:lpstr>
      <vt:lpstr>观看视频：  手把手教你识破“猿人”的谎言</vt:lpstr>
      <vt:lpstr>手把手教你识破“猿人”的谎言</vt:lpstr>
      <vt:lpstr>PowerPoint 演示文稿</vt:lpstr>
      <vt:lpstr>PowerPoint 演示文稿</vt:lpstr>
      <vt:lpstr>PowerPoint 演示文稿</vt:lpstr>
      <vt:lpstr>PowerPoint 演示文稿</vt:lpstr>
      <vt:lpstr>实操训练一：两两合作</vt:lpstr>
      <vt:lpstr>阅读材料一习题</vt:lpstr>
      <vt:lpstr>阅读材料一习题</vt:lpstr>
      <vt:lpstr>PowerPoint 演示文稿</vt:lpstr>
      <vt:lpstr>阅读材料一习题</vt:lpstr>
      <vt:lpstr>PowerPoint 演示文稿</vt:lpstr>
      <vt:lpstr>阅读材料二习题</vt:lpstr>
      <vt:lpstr>阅读材料二习题</vt:lpstr>
      <vt:lpstr>PowerPoint 演示文稿</vt:lpstr>
      <vt:lpstr>阅读材料二习题</vt:lpstr>
      <vt:lpstr>PowerPoint 演示文稿</vt:lpstr>
      <vt:lpstr>PowerPoint 演示文稿</vt:lpstr>
      <vt:lpstr>问：猿人队列图的其他猿人怎么解释？</vt:lpstr>
      <vt:lpstr>PowerPoint 演示文稿</vt:lpstr>
      <vt:lpstr>PowerPoint 演示文稿</vt:lpstr>
      <vt:lpstr>你学到了什么？</vt:lpstr>
      <vt:lpstr>祷告结束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2025-03-14T03:54:17Z</dcterms:created>
  <dcterms:modified xsi:type="dcterms:W3CDTF">2025-03-14T03:54:26Z</dcterms:modified>
</cp:coreProperties>
</file>