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3" r:id="rId1"/>
  </p:sldMasterIdLst>
  <p:notesMasterIdLst>
    <p:notesMasterId r:id="rId52"/>
  </p:notesMasterIdLst>
  <p:handoutMasterIdLst>
    <p:handoutMasterId r:id="rId53"/>
  </p:handoutMasterIdLst>
  <p:sldIdLst>
    <p:sldId id="2926" r:id="rId2"/>
    <p:sldId id="968" r:id="rId3"/>
    <p:sldId id="2570" r:id="rId4"/>
    <p:sldId id="2586" r:id="rId5"/>
    <p:sldId id="2724" r:id="rId6"/>
    <p:sldId id="2799" r:id="rId7"/>
    <p:sldId id="2701" r:id="rId8"/>
    <p:sldId id="2867" r:id="rId9"/>
    <p:sldId id="2833" r:id="rId10"/>
    <p:sldId id="2868" r:id="rId11"/>
    <p:sldId id="2875" r:id="rId12"/>
    <p:sldId id="2869" r:id="rId13"/>
    <p:sldId id="2942" r:id="rId14"/>
    <p:sldId id="2873" r:id="rId15"/>
    <p:sldId id="2914" r:id="rId16"/>
    <p:sldId id="2810" r:id="rId17"/>
    <p:sldId id="2836" r:id="rId18"/>
    <p:sldId id="2837" r:id="rId19"/>
    <p:sldId id="2884" r:id="rId20"/>
    <p:sldId id="2838" r:id="rId21"/>
    <p:sldId id="2839" r:id="rId22"/>
    <p:sldId id="2885" r:id="rId23"/>
    <p:sldId id="2870" r:id="rId24"/>
    <p:sldId id="2841" r:id="rId25"/>
    <p:sldId id="2871" r:id="rId26"/>
    <p:sldId id="2943" r:id="rId27"/>
    <p:sldId id="2874" r:id="rId28"/>
    <p:sldId id="2876" r:id="rId29"/>
    <p:sldId id="2883" r:id="rId30"/>
    <p:sldId id="2879" r:id="rId31"/>
    <p:sldId id="2845" r:id="rId32"/>
    <p:sldId id="2843" r:id="rId33"/>
    <p:sldId id="2851" r:id="rId34"/>
    <p:sldId id="2927" r:id="rId35"/>
    <p:sldId id="2928" r:id="rId36"/>
    <p:sldId id="2880" r:id="rId37"/>
    <p:sldId id="2881" r:id="rId38"/>
    <p:sldId id="2882" r:id="rId39"/>
    <p:sldId id="2940" r:id="rId40"/>
    <p:sldId id="2929" r:id="rId41"/>
    <p:sldId id="2945" r:id="rId42"/>
    <p:sldId id="2853" r:id="rId43"/>
    <p:sldId id="2854" r:id="rId44"/>
    <p:sldId id="2930" r:id="rId45"/>
    <p:sldId id="2886" r:id="rId46"/>
    <p:sldId id="2944" r:id="rId47"/>
    <p:sldId id="2947" r:id="rId48"/>
    <p:sldId id="2941" r:id="rId49"/>
    <p:sldId id="2946" r:id="rId50"/>
    <p:sldId id="256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050B4B-88D8-9847-A190-336A476F27D8}">
          <p14:sldIdLst>
            <p14:sldId id="2926"/>
            <p14:sldId id="968"/>
            <p14:sldId id="2570"/>
            <p14:sldId id="2586"/>
            <p14:sldId id="2724"/>
            <p14:sldId id="2799"/>
            <p14:sldId id="2701"/>
            <p14:sldId id="2867"/>
            <p14:sldId id="2833"/>
            <p14:sldId id="2868"/>
            <p14:sldId id="2875"/>
            <p14:sldId id="2869"/>
            <p14:sldId id="2942"/>
            <p14:sldId id="2873"/>
            <p14:sldId id="2914"/>
            <p14:sldId id="2810"/>
            <p14:sldId id="2836"/>
            <p14:sldId id="2837"/>
            <p14:sldId id="2884"/>
            <p14:sldId id="2838"/>
            <p14:sldId id="2839"/>
            <p14:sldId id="2885"/>
            <p14:sldId id="2870"/>
            <p14:sldId id="2841"/>
            <p14:sldId id="2871"/>
            <p14:sldId id="2943"/>
            <p14:sldId id="2874"/>
            <p14:sldId id="2876"/>
            <p14:sldId id="2883"/>
            <p14:sldId id="2879"/>
            <p14:sldId id="2845"/>
            <p14:sldId id="2843"/>
            <p14:sldId id="2851"/>
            <p14:sldId id="2927"/>
            <p14:sldId id="2928"/>
            <p14:sldId id="2880"/>
            <p14:sldId id="2881"/>
            <p14:sldId id="2882"/>
            <p14:sldId id="2940"/>
            <p14:sldId id="2929"/>
            <p14:sldId id="2945"/>
            <p14:sldId id="2853"/>
            <p14:sldId id="2854"/>
            <p14:sldId id="2930"/>
            <p14:sldId id="2886"/>
            <p14:sldId id="2944"/>
            <p14:sldId id="2947"/>
            <p14:sldId id="2941"/>
            <p14:sldId id="2946"/>
            <p14:sldId id="25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AEB"/>
    <a:srgbClr val="E8EAF4"/>
    <a:srgbClr val="D9F3FE"/>
    <a:srgbClr val="D2DFEF"/>
    <a:srgbClr val="1A2A2F"/>
    <a:srgbClr val="621E07"/>
    <a:srgbClr val="B887FA"/>
    <a:srgbClr val="693E30"/>
    <a:srgbClr val="E97D40"/>
    <a:srgbClr val="F98A5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6" autoAdjust="0"/>
    <p:restoredTop sz="38547" autoAdjust="0"/>
  </p:normalViewPr>
  <p:slideViewPr>
    <p:cSldViewPr snapToGrid="0" snapToObjects="1">
      <p:cViewPr varScale="1">
        <p:scale>
          <a:sx n="27" d="100"/>
          <a:sy n="27" d="100"/>
        </p:scale>
        <p:origin x="2424" y="60"/>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00" d="100"/>
        <a:sy n="100" d="100"/>
      </p:scale>
      <p:origin x="0" y="0"/>
    </p:cViewPr>
  </p:sorterViewPr>
  <p:notesViewPr>
    <p:cSldViewPr snapToGrid="0" snapToObjects="1">
      <p:cViewPr varScale="1">
        <p:scale>
          <a:sx n="51" d="100"/>
          <a:sy n="51" d="100"/>
        </p:scale>
        <p:origin x="297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145675D-A67D-9648-B952-8AFB2D0FC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8B339F9F-0667-5340-9896-C322B612E7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CC601-B018-5348-AE4F-02BA150D710D}" type="datetimeFigureOut">
              <a:rPr kumimoji="1" lang="zh-CN" altLang="en-US" smtClean="0"/>
              <a:t>2022/1/28</a:t>
            </a:fld>
            <a:endParaRPr kumimoji="1" lang="zh-CN" altLang="en-US"/>
          </a:p>
        </p:txBody>
      </p:sp>
      <p:sp>
        <p:nvSpPr>
          <p:cNvPr id="4" name="页脚占位符 3">
            <a:extLst>
              <a:ext uri="{FF2B5EF4-FFF2-40B4-BE49-F238E27FC236}">
                <a16:creationId xmlns:a16="http://schemas.microsoft.com/office/drawing/2014/main" id="{17620717-12DF-0849-956C-7555CB0C55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80D6643-113C-304E-86EA-ED10543E368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56472B9-9F19-2649-A857-5636EDE62DCC}" type="slidenum">
              <a:rPr kumimoji="1" lang="zh-CN" altLang="en-US" smtClean="0"/>
              <a:t>‹#›</a:t>
            </a:fld>
            <a:endParaRPr kumimoji="1" lang="zh-CN" altLang="en-US"/>
          </a:p>
        </p:txBody>
      </p:sp>
    </p:spTree>
    <p:extLst>
      <p:ext uri="{BB962C8B-B14F-4D97-AF65-F5344CB8AC3E}">
        <p14:creationId xmlns:p14="http://schemas.microsoft.com/office/powerpoint/2010/main" val="3931255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2022/1/28</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这节课我们要学习耶稣如何应验了弥赛亚复活的预言。</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233220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耶稣被埋葬以后，祭司长怕耶稣的门徒来偷走遗体，然后谎称耶稣复活，就派兵去把守坟墓。我们一起来读出这段写在马太福音</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章的记录：</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27:62 </a:t>
            </a:r>
            <a:r>
              <a:rPr lang="zh-CN" altLang="zh-CN" sz="1800" dirty="0">
                <a:effectLst/>
                <a:latin typeface="Times New Roman" panose="02020603050405020304" pitchFamily="18" charset="0"/>
                <a:ea typeface="宋体" panose="02010600030101010101" pitchFamily="2" charset="-122"/>
              </a:rPr>
              <a:t>次日，就是预备日的第二天，祭司长和法利赛人聚集来见彼拉多，说：</a:t>
            </a:r>
            <a:r>
              <a:rPr lang="en-US" altLang="zh-CN" sz="1800" dirty="0">
                <a:effectLst/>
                <a:latin typeface="Times New Roman" panose="02020603050405020304" pitchFamily="18" charset="0"/>
                <a:ea typeface="宋体" panose="02010600030101010101" pitchFamily="2" charset="-122"/>
              </a:rPr>
              <a:t>63</a:t>
            </a:r>
            <a:r>
              <a:rPr lang="zh-CN" altLang="zh-CN" sz="1800" dirty="0">
                <a:effectLst/>
                <a:latin typeface="Times New Roman" panose="02020603050405020304" pitchFamily="18" charset="0"/>
                <a:ea typeface="宋体" panose="02010600030101010101" pitchFamily="2" charset="-122"/>
              </a:rPr>
              <a:t>“大人，我们记得那诱惑人的还活着的时候，曾说：‘三日后我要复活。’</a:t>
            </a:r>
            <a:r>
              <a:rPr lang="en-US" altLang="zh-CN" sz="1800" dirty="0">
                <a:effectLst/>
                <a:latin typeface="Times New Roman" panose="02020603050405020304" pitchFamily="18" charset="0"/>
                <a:ea typeface="宋体" panose="02010600030101010101" pitchFamily="2" charset="-122"/>
              </a:rPr>
              <a:t>64 </a:t>
            </a:r>
            <a:r>
              <a:rPr lang="zh-CN" altLang="zh-CN" sz="1800" dirty="0">
                <a:effectLst/>
                <a:latin typeface="Times New Roman" panose="02020603050405020304" pitchFamily="18" charset="0"/>
                <a:ea typeface="宋体" panose="02010600030101010101" pitchFamily="2" charset="-122"/>
              </a:rPr>
              <a:t>因此，请吩咐人将坟墓把守妥当，直到第三日，恐怕他的门徒来把他偷了去，就告诉百姓说：‘他从死里复活了。’这样，那后来的迷惑比先前的更厉害了。”</a:t>
            </a:r>
            <a:r>
              <a:rPr lang="en-US" altLang="zh-CN" sz="1800" dirty="0">
                <a:effectLst/>
                <a:latin typeface="Times New Roman" panose="02020603050405020304" pitchFamily="18" charset="0"/>
                <a:ea typeface="宋体" panose="02010600030101010101" pitchFamily="2" charset="-122"/>
              </a:rPr>
              <a:t>65 </a:t>
            </a:r>
            <a:r>
              <a:rPr lang="zh-CN" altLang="zh-CN" sz="1800" dirty="0">
                <a:effectLst/>
                <a:latin typeface="Times New Roman" panose="02020603050405020304" pitchFamily="18" charset="0"/>
                <a:ea typeface="宋体" panose="02010600030101010101" pitchFamily="2" charset="-122"/>
              </a:rPr>
              <a:t>彼拉多说：“你们有看守的兵，去吧！尽你们所能的把守妥当。”</a:t>
            </a:r>
            <a:r>
              <a:rPr lang="en-US" altLang="zh-CN" sz="1800" dirty="0">
                <a:effectLst/>
                <a:latin typeface="Times New Roman" panose="02020603050405020304" pitchFamily="18" charset="0"/>
                <a:ea typeface="宋体" panose="02010600030101010101" pitchFamily="2" charset="-122"/>
              </a:rPr>
              <a:t>66 </a:t>
            </a:r>
            <a:r>
              <a:rPr lang="zh-CN" altLang="zh-CN" sz="1800" dirty="0">
                <a:effectLst/>
                <a:latin typeface="Times New Roman" panose="02020603050405020304" pitchFamily="18" charset="0"/>
                <a:ea typeface="宋体" panose="02010600030101010101" pitchFamily="2" charset="-122"/>
              </a:rPr>
              <a:t>他们就带着看守的兵同去，封了石头，将坟墓把守妥当。</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93554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当祭司长和卫兵到了坟墓，他们会怎么做呢？虽然圣经没有具体讲，但我们可以合理地推测：他们可能会先要打开坟墓，确认遗体还在洞里，然后滚动巨石封闭坟墓，贴上封条。一般至少会有</a:t>
            </a:r>
            <a:r>
              <a:rPr lang="en-US" altLang="zh-CN" sz="1800" kern="0" dirty="0">
                <a:effectLst/>
                <a:ea typeface="宋体" panose="02010600030101010101" pitchFamily="2" charset="-122"/>
                <a:cs typeface="Times New Roman" panose="02020603050405020304" pitchFamily="18" charset="0"/>
              </a:rPr>
              <a:t>4</a:t>
            </a:r>
            <a:r>
              <a:rPr lang="zh-CN" altLang="zh-CN" sz="1800" kern="0" dirty="0">
                <a:effectLst/>
                <a:ea typeface="宋体" panose="02010600030101010101" pitchFamily="2" charset="-122"/>
                <a:cs typeface="Times New Roman" panose="02020603050405020304" pitchFamily="18" charset="0"/>
              </a:rPr>
              <a:t>个卫兵轮班看守坟墓，还有一位长官做监督。一旦卫兵失职没有看好坟墓导致遗体丢失，后果很可能就是死刑。</a:t>
            </a:r>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420990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耶稣的遗体被布条紧紧地裹着，葬在石穴坟墓里，还有重兵轮班把守。由此我们可以确认耶稣的确死了并且被埋葬了，就如预言所说的一样。</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32218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）任务一：判断题（对的打勾，错的打叉）</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现在我们用一分钟时间完成任务一的判断题：</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 </a:t>
            </a:r>
            <a:r>
              <a:rPr lang="zh-CN" altLang="zh-CN" sz="1800" dirty="0">
                <a:effectLst/>
                <a:latin typeface="Times New Roman" panose="02020603050405020304" pitchFamily="18" charset="0"/>
                <a:ea typeface="宋体" panose="02010600030101010101" pitchFamily="2" charset="-122"/>
              </a:rPr>
              <a:t>耶稣死后被安葬在财主的石穴坟墓里。（</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 </a:t>
            </a:r>
            <a:r>
              <a:rPr lang="zh-CN" altLang="zh-CN" sz="1800" dirty="0">
                <a:effectLst/>
                <a:latin typeface="Times New Roman" panose="02020603050405020304" pitchFamily="18" charset="0"/>
                <a:ea typeface="宋体" panose="02010600030101010101" pitchFamily="2" charset="-122"/>
              </a:rPr>
              <a:t>耶稣的坟墓是敞开的，没有封闭。（</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 </a:t>
            </a:r>
            <a:r>
              <a:rPr lang="zh-CN" altLang="zh-CN" sz="1800" dirty="0">
                <a:effectLst/>
                <a:latin typeface="Times New Roman" panose="02020603050405020304" pitchFamily="18" charset="0"/>
                <a:ea typeface="宋体" panose="02010600030101010101" pitchFamily="2" charset="-122"/>
              </a:rPr>
              <a:t>耶稣的遗体用香料和细麻布严实的包裹。（</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4. </a:t>
            </a:r>
            <a:r>
              <a:rPr lang="zh-CN" altLang="zh-CN" sz="1800" dirty="0">
                <a:effectLst/>
                <a:latin typeface="Times New Roman" panose="02020603050405020304" pitchFamily="18" charset="0"/>
                <a:ea typeface="宋体" panose="02010600030101010101" pitchFamily="2" charset="-122"/>
              </a:rPr>
              <a:t>耶稣的坟墓由妇女们轮流看守。（</a:t>
            </a:r>
            <a:r>
              <a:rPr lang="en-US" altLang="zh-CN" sz="1800" dirty="0">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击）是对的。</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击）是错的。耶稣的坟墓是按照犹太人的习俗，用一块大圆石封住洞口的。</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击）是对的。耶稣的遗体由妇女们和尼哥底母一起拿香料和细麻布包裹成像木乃伊一样。</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击）是错的。耶稣的坟墓是由祭司长安排的卫兵来轮班看守的，因为祭司长怕门徒来偷走尸体。</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397479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4.</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10'</a:t>
            </a:r>
            <a:r>
              <a:rPr lang="zh-CN" altLang="zh-CN" sz="1800" b="1" dirty="0">
                <a:effectLst/>
                <a:latin typeface="Times New Roman" panose="02020603050405020304" pitchFamily="18" charset="0"/>
                <a:ea typeface="宋体" panose="02010600030101010101" pitchFamily="2" charset="-122"/>
              </a:rPr>
              <a:t>）老师讲解：耶稣的复活应验预言</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旧约明确预言弥赛亚会复活，路加福音</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章记录了耶稣复活之后提醒他的门徒回忆旧约中关于他的预言。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24:44 </a:t>
            </a:r>
            <a:r>
              <a:rPr lang="zh-CN" altLang="zh-CN" sz="1800" dirty="0">
                <a:effectLst/>
                <a:latin typeface="Times New Roman" panose="02020603050405020304" pitchFamily="18" charset="0"/>
                <a:ea typeface="宋体" panose="02010600030101010101" pitchFamily="2" charset="-122"/>
              </a:rPr>
              <a:t>耶稣对他们说：“这就是我从前与你们同在之时所告诉你们的话说：摩西的律法、先知的书和诗篇上所记的，凡指着我的话，都必须应验。”</a:t>
            </a:r>
            <a:r>
              <a:rPr lang="en-US" altLang="zh-CN" sz="1800" dirty="0">
                <a:effectLst/>
                <a:latin typeface="Times New Roman" panose="02020603050405020304" pitchFamily="18" charset="0"/>
                <a:ea typeface="宋体" panose="02010600030101010101" pitchFamily="2" charset="-122"/>
              </a:rPr>
              <a:t>45 </a:t>
            </a:r>
            <a:r>
              <a:rPr lang="zh-CN" altLang="zh-CN" sz="1800" dirty="0">
                <a:effectLst/>
                <a:latin typeface="Times New Roman" panose="02020603050405020304" pitchFamily="18" charset="0"/>
                <a:ea typeface="宋体" panose="02010600030101010101" pitchFamily="2" charset="-122"/>
              </a:rPr>
              <a:t>于是耶稣开他们的心窍，使他们能明白圣经。</a:t>
            </a:r>
            <a:r>
              <a:rPr lang="en-US" altLang="zh-CN" sz="1800" dirty="0">
                <a:effectLst/>
                <a:latin typeface="Times New Roman" panose="02020603050405020304" pitchFamily="18" charset="0"/>
                <a:ea typeface="宋体" panose="02010600030101010101" pitchFamily="2" charset="-122"/>
              </a:rPr>
              <a:t>46 </a:t>
            </a:r>
            <a:r>
              <a:rPr lang="zh-CN" altLang="zh-CN" sz="1800" dirty="0">
                <a:effectLst/>
                <a:latin typeface="Times New Roman" panose="02020603050405020304" pitchFamily="18" charset="0"/>
                <a:ea typeface="宋体" panose="02010600030101010101" pitchFamily="2" charset="-122"/>
              </a:rPr>
              <a:t>又对他们说：“照经上所写的，基督必受害，第三日从死里复活，</a:t>
            </a:r>
            <a:r>
              <a:rPr lang="en-US" altLang="zh-CN" sz="1800" dirty="0">
                <a:effectLst/>
                <a:latin typeface="Times New Roman" panose="02020603050405020304" pitchFamily="18" charset="0"/>
                <a:ea typeface="宋体" panose="02010600030101010101" pitchFamily="2" charset="-122"/>
              </a:rPr>
              <a:t>47</a:t>
            </a:r>
            <a:r>
              <a:rPr lang="zh-CN" altLang="zh-CN" sz="1800" dirty="0">
                <a:effectLst/>
                <a:latin typeface="Times New Roman" panose="02020603050405020304" pitchFamily="18" charset="0"/>
                <a:ea typeface="宋体" panose="02010600030101010101" pitchFamily="2" charset="-122"/>
              </a:rPr>
              <a:t>并且人要奉他的名传悔改、赦罪的道，从耶路撒冷起直传到万邦。</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这是耶稣亲口告诉门徒，旧约里面关于他（也就是弥赛亚）复活的预言都必须应验，现在我们来考察其中部分预言。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260752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以赛亚书</a:t>
            </a:r>
            <a:r>
              <a:rPr lang="en-US" altLang="zh-CN" sz="1800" dirty="0">
                <a:effectLst/>
                <a:latin typeface="Times New Roman" panose="02020603050405020304" pitchFamily="18" charset="0"/>
                <a:ea typeface="宋体" panose="02010600030101010101" pitchFamily="2" charset="-122"/>
              </a:rPr>
              <a:t>53:10</a:t>
            </a:r>
            <a:r>
              <a:rPr lang="zh-CN" altLang="zh-CN" sz="1800" dirty="0">
                <a:effectLst/>
                <a:latin typeface="Times New Roman" panose="02020603050405020304" pitchFamily="18" charset="0"/>
                <a:ea typeface="宋体" panose="02010600030101010101" pitchFamily="2" charset="-122"/>
              </a:rPr>
              <a:t>耶和华却定意将他压伤，使他受痛苦；耶和华以他为赎罪祭。他必看见后裔，并且延长年日……</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他必看见自己劳苦的功效，便心满意足……</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所以，我要使他与位大的同份，与强盛的均分掳物；因为他将命倾倒，以致于死……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在这段经文中，以赛亚明确预言了弥赛亚会死，死后还会复活。</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击）第一，耶和华“使他受痛苦”，但“他必看见后裔”。要看见后裔他就必须活着。</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第二，耶和华“以他为赎罪祭”，就意味着他要作为祭牲而死。但他又要“延长年日”，就意味着他会活得更久。</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第三，耶和华“将他的命倾倒”，就是要让他死。但耶和华又使他“与强盛的均分掳物”，那么他就必须活着才能分掳物。</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先知写下的这一连串的看似矛盾的预言，如果要应验，那么弥赛亚必须死而复活。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495911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42D75F7-9151-4275-AF94-31C7BAF9560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我们再看大卫在诗篇</a:t>
            </a:r>
            <a:r>
              <a:rPr lang="en-US" altLang="zh-CN" sz="1800" kern="0" dirty="0">
                <a:effectLst/>
                <a:ea typeface="宋体" panose="02010600030101010101" pitchFamily="2" charset="-122"/>
                <a:cs typeface="Times New Roman" panose="02020603050405020304" pitchFamily="18" charset="0"/>
              </a:rPr>
              <a:t>22</a:t>
            </a:r>
            <a:r>
              <a:rPr lang="zh-CN" altLang="zh-CN" sz="1800" kern="0" dirty="0">
                <a:effectLst/>
                <a:ea typeface="宋体" panose="02010600030101010101" pitchFamily="2" charset="-122"/>
                <a:cs typeface="Times New Roman" panose="02020603050405020304" pitchFamily="18" charset="0"/>
              </a:rPr>
              <a:t>篇中，除了明确预言弥赛亚受难的过程，还预言了他会脱离死亡、亲自传扬福音的场景。</a:t>
            </a:r>
            <a:endParaRPr lang="en-US" altLang="zh-CN" dirty="0"/>
          </a:p>
        </p:txBody>
      </p:sp>
    </p:spTree>
    <p:extLst>
      <p:ext uri="{BB962C8B-B14F-4D97-AF65-F5344CB8AC3E}">
        <p14:creationId xmlns:p14="http://schemas.microsoft.com/office/powerpoint/2010/main" val="1656923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我们同读这篇诗歌：诗篇</a:t>
            </a:r>
            <a:r>
              <a:rPr lang="en-US" altLang="zh-CN" sz="1800" dirty="0">
                <a:effectLst/>
                <a:latin typeface="Times New Roman" panose="02020603050405020304" pitchFamily="18" charset="0"/>
                <a:ea typeface="宋体" panose="02010600030101010101" pitchFamily="2" charset="-122"/>
              </a:rPr>
              <a:t>22:1</a:t>
            </a:r>
            <a:r>
              <a:rPr lang="zh-CN" altLang="zh-CN" sz="1800" dirty="0">
                <a:effectLst/>
                <a:latin typeface="Times New Roman" panose="02020603050405020304" pitchFamily="18" charset="0"/>
                <a:ea typeface="宋体" panose="02010600030101010101" pitchFamily="2" charset="-122"/>
              </a:rPr>
              <a:t>我的神，我的神！为什么离弃我？</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……你将我安置在死地的尘土中……</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……他们扎了我的手、我的脚。……</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我要将你的名传与我的弟兄，在会中我要赞美你……</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……他【耶和华】没有藐视憎恶受苦的人，也没有向他掩面；那受苦之人呼吁的时候，他就垂听。</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击）诗篇</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篇的预言同样让我们看到：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第一，这里预言说弥赛亚会被“安置在死地”，但他又要继续传讲上帝的名。</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第二，弥赛亚的手脚会被扎，但“弥赛亚在会中又赞美上帝。</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第三，上帝还要离弃弥赛亚，但他“呼吁的时候，上帝就垂听”。</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很明显，这首诗歌在描述弥赛亚的死的同时，又在描述他的复活。换言之，弥赛亚必须死而复活才能满足以赛亚和大卫发出的预言。要留意的是以赛亚和大卫是在耶稣之前的</a:t>
            </a:r>
            <a:r>
              <a:rPr lang="en-US" altLang="zh-CN" sz="1800" dirty="0">
                <a:effectLst/>
                <a:latin typeface="Times New Roman" panose="02020603050405020304" pitchFamily="18" charset="0"/>
                <a:ea typeface="宋体" panose="02010600030101010101" pitchFamily="2" charset="-122"/>
              </a:rPr>
              <a:t>700-900</a:t>
            </a:r>
            <a:r>
              <a:rPr lang="zh-CN" altLang="zh-CN" sz="1800" dirty="0">
                <a:effectLst/>
                <a:latin typeface="Times New Roman" panose="02020603050405020304" pitchFamily="18" charset="0"/>
                <a:ea typeface="宋体" panose="02010600030101010101" pitchFamily="2" charset="-122"/>
              </a:rPr>
              <a:t>年写下预言的。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16396417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B20C5553-AC14-406E-9838-03A8610DC90C}"/>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除了记在旧约的预言以外，耶稣也多次在自己三年半的侍奉中预言他的受难和复活，我们看他的两次预言：</a:t>
            </a:r>
            <a:endParaRPr lang="zh-CN" altLang="zh-CN" sz="1800" dirty="0">
              <a:effectLst/>
              <a:latin typeface="Times New Roman" panose="02020603050405020304" pitchFamily="18" charset="0"/>
              <a:ea typeface="等线" panose="02010600030101010101" pitchFamily="2" charset="-122"/>
            </a:endParaRPr>
          </a:p>
          <a:p>
            <a:pPr indent="304800" algn="just"/>
            <a:r>
              <a:rPr lang="zh-CN" altLang="zh-CN" sz="1800" dirty="0">
                <a:effectLst/>
                <a:latin typeface="Times New Roman" panose="02020603050405020304" pitchFamily="18" charset="0"/>
                <a:ea typeface="宋体" panose="02010600030101010101" pitchFamily="2" charset="-122"/>
              </a:rPr>
              <a:t>第一次在马可福音</a:t>
            </a:r>
            <a:r>
              <a:rPr lang="en-US" altLang="zh-CN" sz="1800" dirty="0">
                <a:effectLst/>
                <a:latin typeface="Times New Roman" panose="02020603050405020304" pitchFamily="18" charset="0"/>
                <a:ea typeface="宋体" panose="02010600030101010101" pitchFamily="2" charset="-122"/>
              </a:rPr>
              <a:t>8</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记载：从此，他教训他们说：“人子必须受许多的苦，被长老、祭司长和文士弃绝，并且被杀，过三天复活。”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没过多久，耶稣又一次预言了自己的受难和复活：</a:t>
            </a:r>
            <a:endParaRPr lang="zh-CN" altLang="zh-CN" sz="1800" dirty="0">
              <a:effectLst/>
              <a:latin typeface="Times New Roman" panose="02020603050405020304" pitchFamily="18" charset="0"/>
              <a:ea typeface="等线" panose="02010600030101010101" pitchFamily="2" charset="-122"/>
            </a:endParaRPr>
          </a:p>
          <a:p>
            <a:pPr indent="304800" algn="just"/>
            <a:r>
              <a:rPr lang="zh-CN" altLang="zh-CN" sz="1800" dirty="0">
                <a:effectLst/>
                <a:latin typeface="Times New Roman" panose="02020603050405020304" pitchFamily="18" charset="0"/>
                <a:ea typeface="宋体" panose="02010600030101010101" pitchFamily="2" charset="-122"/>
              </a:rPr>
              <a:t>第二次在马可福音</a:t>
            </a:r>
            <a:r>
              <a:rPr lang="en-US" altLang="zh-CN" sz="1800" dirty="0">
                <a:effectLst/>
                <a:latin typeface="Times New Roman" panose="02020603050405020304" pitchFamily="18" charset="0"/>
                <a:ea typeface="宋体" panose="02010600030101010101" pitchFamily="2" charset="-122"/>
              </a:rPr>
              <a:t>9</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31</a:t>
            </a:r>
            <a:r>
              <a:rPr lang="zh-CN" altLang="zh-CN" sz="1800" dirty="0">
                <a:effectLst/>
                <a:latin typeface="Times New Roman" panose="02020603050405020304" pitchFamily="18" charset="0"/>
                <a:ea typeface="宋体" panose="02010600030101010101" pitchFamily="2" charset="-122"/>
              </a:rPr>
              <a:t>节记载：于是教训门徒，说：“人子将要被交在人手里，他们要杀害他，被杀以后，过三天他要复活。”</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29EAF58C-50B3-41FF-AD40-3D2EB408C1A3}"/>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虽然耶稣曾多次预言自己的受难，但门徒并没有把他的话放在心上。结果耶稣死后，跟随他的人都很失落。因为他们没有一个记得耶稣曾经说过自己会受难以及三天后会复活。在门徒的心中，他们的主已经走了。</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26114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rPr>
              <a:t>首先，我们来回顾一下如何确认圣经是真理的三个步骤。第一步，大自然说明有一位超自然、非物质的创造者存在。</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击）罗马书</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自从造天地以来，神的永能和神性是明明可知的，虽是眼不能见，但借着所造之物就可以晓得，叫人无可推诿。</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2</a:t>
            </a:fld>
            <a:endParaRPr lang="en-US" altLang="zh-CN" sz="1200">
              <a:latin typeface="Calibri" panose="020F0502020204030204" pitchFamily="34" charset="0"/>
            </a:endParaRPr>
          </a:p>
        </p:txBody>
      </p:sp>
    </p:spTree>
    <p:extLst>
      <p:ext uri="{BB962C8B-B14F-4D97-AF65-F5344CB8AC3E}">
        <p14:creationId xmlns:p14="http://schemas.microsoft.com/office/powerpoint/2010/main" val="1952668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9DF371C1-F220-4EC1-A533-548133EAA74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第三日，安息日一过，天还没亮，妇女们就带着香料，要去处理耶稣的尸体，路上他们还在商量着，谁能帮他们把石头挪开，所以这些跟随耶稣的妇女也根本没有期待耶稣会复活。</a:t>
            </a:r>
            <a:endParaRPr lang="en-US" sz="1800" dirty="0">
              <a:effectLst/>
              <a:latin typeface="SimSun" panose="02010600030101010101" pitchFamily="2" charset="-122"/>
              <a:ea typeface="SimSun" panose="02010600030101010101" pitchFamily="2" charset="-122"/>
              <a:cs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我们看路加福音的记载：</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23:56 </a:t>
            </a:r>
            <a:r>
              <a:rPr lang="zh-CN" altLang="zh-CN" sz="1800" dirty="0">
                <a:effectLst/>
                <a:latin typeface="Times New Roman" panose="02020603050405020304" pitchFamily="18" charset="0"/>
                <a:ea typeface="宋体" panose="02010600030101010101" pitchFamily="2" charset="-122"/>
              </a:rPr>
              <a:t>【在受难日那天，】“她们……预备了香料香膏。她们在安息日，便遵着诫命安息了。”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到了耶稣复活那天，路加福音</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章记载：“</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七日的头一日，【复活节】黎明的时候，那些妇女带着所预备的香料来到坟墓前，</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看见石头已经从坟墓滚开了。</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她们就进去，只是不见主耶稣的身体。”</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1389745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妇女看见坟墓空了，其中一位就是抹大拉的马利亚</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她马上跑去找门徒，把所看到的告诉门徒。</a:t>
            </a:r>
            <a:endParaRPr lang="zh-CN" altLang="zh-CN" sz="1800" dirty="0">
              <a:effectLst/>
              <a:latin typeface="Times New Roman" panose="02020603050405020304" pitchFamily="18" charset="0"/>
              <a:ea typeface="等线" panose="02010600030101010101" pitchFamily="2" charset="-122"/>
            </a:endParaRPr>
          </a:p>
          <a:p>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击）约翰福音</a:t>
            </a:r>
            <a:r>
              <a:rPr lang="en-US" altLang="zh-CN" sz="1800" kern="0" dirty="0">
                <a:effectLst/>
                <a:ea typeface="宋体" panose="02010600030101010101" pitchFamily="2" charset="-122"/>
                <a:cs typeface="Times New Roman" panose="02020603050405020304" pitchFamily="18" charset="0"/>
              </a:rPr>
              <a:t>20:1 </a:t>
            </a:r>
            <a:r>
              <a:rPr lang="zh-CN" altLang="zh-CN" sz="1800" kern="0" dirty="0">
                <a:effectLst/>
                <a:ea typeface="宋体" panose="02010600030101010101" pitchFamily="2" charset="-122"/>
                <a:cs typeface="Times New Roman" panose="02020603050405020304" pitchFamily="18" charset="0"/>
              </a:rPr>
              <a:t>……抹大拉的马利亚来到坟墓那里，看见石头从坟墓挪开了，</a:t>
            </a:r>
            <a:r>
              <a:rPr lang="en-US" altLang="zh-CN" sz="1800" kern="0" dirty="0">
                <a:effectLst/>
                <a:ea typeface="宋体" panose="02010600030101010101" pitchFamily="2" charset="-122"/>
                <a:cs typeface="Times New Roman" panose="02020603050405020304" pitchFamily="18" charset="0"/>
              </a:rPr>
              <a:t>2 </a:t>
            </a:r>
            <a:r>
              <a:rPr lang="zh-CN" altLang="zh-CN" sz="1800" kern="0" dirty="0">
                <a:effectLst/>
                <a:ea typeface="宋体" panose="02010600030101010101" pitchFamily="2" charset="-122"/>
                <a:cs typeface="Times New Roman" panose="02020603050405020304" pitchFamily="18" charset="0"/>
              </a:rPr>
              <a:t>就跑来见西门彼得和耶稣所爱的那个门徒【约翰】，对他们说：“有人把主从坟墓里挪了去，我们不知道放在哪里。”</a:t>
            </a:r>
            <a:endParaRPr 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03873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彼得和约翰一听到这话，就跑去坟墓那里，要看个究竟。但是他们并没有想到耶稣复活了。</a:t>
            </a:r>
            <a:endParaRPr lang="zh-CN" altLang="zh-CN" sz="1800" dirty="0">
              <a:effectLst/>
              <a:latin typeface="Times New Roman" panose="02020603050405020304" pitchFamily="18" charset="0"/>
              <a:ea typeface="等线" panose="02010600030101010101" pitchFamily="2" charset="-122"/>
            </a:endParaRPr>
          </a:p>
          <a:p>
            <a:r>
              <a:rPr lang="zh-CN" altLang="zh-CN" sz="1800" kern="0" dirty="0">
                <a:effectLst/>
                <a:ea typeface="宋体" panose="02010600030101010101" pitchFamily="2" charset="-122"/>
                <a:cs typeface="Times New Roman" panose="02020603050405020304" pitchFamily="18" charset="0"/>
              </a:rPr>
              <a:t>（</a:t>
            </a:r>
            <a:r>
              <a:rPr lang="en-US" altLang="zh-CN" sz="1800" kern="0" dirty="0">
                <a:effectLst/>
                <a:ea typeface="宋体" panose="02010600030101010101" pitchFamily="2" charset="-122"/>
                <a:cs typeface="Times New Roman" panose="02020603050405020304" pitchFamily="18" charset="0"/>
              </a:rPr>
              <a:t>P </a:t>
            </a:r>
            <a:r>
              <a:rPr lang="zh-CN" altLang="zh-CN" sz="1800" kern="0" dirty="0">
                <a:effectLst/>
                <a:ea typeface="宋体" panose="02010600030101010101" pitchFamily="2" charset="-122"/>
                <a:cs typeface="Times New Roman" panose="02020603050405020304" pitchFamily="18" charset="0"/>
              </a:rPr>
              <a:t>击）约</a:t>
            </a:r>
            <a:r>
              <a:rPr lang="en-US" altLang="zh-CN" sz="1800" kern="0" dirty="0">
                <a:effectLst/>
                <a:ea typeface="宋体" panose="02010600030101010101" pitchFamily="2" charset="-122"/>
                <a:cs typeface="Times New Roman" panose="02020603050405020304" pitchFamily="18" charset="0"/>
              </a:rPr>
              <a:t>20:3 </a:t>
            </a:r>
            <a:r>
              <a:rPr lang="zh-CN" altLang="zh-CN" sz="1800" kern="0" dirty="0">
                <a:effectLst/>
                <a:ea typeface="宋体" panose="02010600030101010101" pitchFamily="2" charset="-122"/>
                <a:cs typeface="Times New Roman" panose="02020603050405020304" pitchFamily="18" charset="0"/>
              </a:rPr>
              <a:t>彼得和那门徒【约翰】就出来，往坟墓那里去。</a:t>
            </a:r>
            <a:r>
              <a:rPr lang="en-US" altLang="zh-CN" sz="1800" kern="0" dirty="0">
                <a:effectLst/>
                <a:ea typeface="宋体" panose="02010600030101010101" pitchFamily="2" charset="-122"/>
                <a:cs typeface="Times New Roman" panose="02020603050405020304" pitchFamily="18" charset="0"/>
              </a:rPr>
              <a:t>4</a:t>
            </a:r>
            <a:r>
              <a:rPr lang="zh-CN" altLang="zh-CN" sz="1800" kern="0" dirty="0">
                <a:effectLst/>
                <a:ea typeface="宋体" panose="02010600030101010101" pitchFamily="2" charset="-122"/>
                <a:cs typeface="Times New Roman" panose="02020603050405020304" pitchFamily="18" charset="0"/>
              </a:rPr>
              <a:t>……【约翰】先到了坟墓，</a:t>
            </a:r>
            <a:r>
              <a:rPr lang="en-US" altLang="zh-CN" sz="1800" kern="0" dirty="0">
                <a:effectLst/>
                <a:ea typeface="宋体" panose="02010600030101010101" pitchFamily="2" charset="-122"/>
                <a:cs typeface="Times New Roman" panose="02020603050405020304" pitchFamily="18" charset="0"/>
              </a:rPr>
              <a:t>5</a:t>
            </a:r>
            <a:r>
              <a:rPr lang="zh-CN" altLang="zh-CN" sz="1800" kern="0" dirty="0">
                <a:effectLst/>
                <a:ea typeface="宋体" panose="02010600030101010101" pitchFamily="2" charset="-122"/>
                <a:cs typeface="Times New Roman" panose="02020603050405020304" pitchFamily="18" charset="0"/>
              </a:rPr>
              <a:t>低头往里看，就见细麻布还放在那里……</a:t>
            </a:r>
            <a:r>
              <a:rPr lang="en-US" altLang="zh-CN" sz="1800" kern="0" dirty="0">
                <a:effectLst/>
                <a:ea typeface="宋体" panose="02010600030101010101" pitchFamily="2" charset="-122"/>
                <a:cs typeface="Times New Roman" panose="02020603050405020304" pitchFamily="18" charset="0"/>
              </a:rPr>
              <a:t>6</a:t>
            </a:r>
            <a:r>
              <a:rPr lang="zh-CN" altLang="zh-CN" sz="1800" kern="0" dirty="0">
                <a:effectLst/>
                <a:ea typeface="宋体" panose="02010600030101010101" pitchFamily="2" charset="-122"/>
                <a:cs typeface="Times New Roman" panose="02020603050405020304" pitchFamily="18" charset="0"/>
              </a:rPr>
              <a:t>西门彼得随后也到了，进坟墓里去，就看见细麻布还放在那里；</a:t>
            </a:r>
            <a:r>
              <a:rPr lang="en-US" altLang="zh-CN" sz="1800" kern="0" dirty="0">
                <a:effectLst/>
                <a:ea typeface="宋体" panose="02010600030101010101" pitchFamily="2" charset="-122"/>
                <a:cs typeface="Times New Roman" panose="02020603050405020304" pitchFamily="18" charset="0"/>
              </a:rPr>
              <a:t>7</a:t>
            </a:r>
            <a:r>
              <a:rPr lang="zh-CN" altLang="zh-CN" sz="1800" kern="0" dirty="0">
                <a:effectLst/>
                <a:ea typeface="宋体" panose="02010600030101010101" pitchFamily="2" charset="-122"/>
                <a:cs typeface="Times New Roman" panose="02020603050405020304" pitchFamily="18" charset="0"/>
              </a:rPr>
              <a:t>又看见耶稣的裹头巾没有和细麻布放在一处，是另在一处卷着。</a:t>
            </a:r>
            <a:r>
              <a:rPr lang="en-US" altLang="zh-CN" sz="1800" kern="0" dirty="0">
                <a:effectLst/>
                <a:ea typeface="宋体" panose="02010600030101010101" pitchFamily="2" charset="-122"/>
                <a:cs typeface="Times New Roman" panose="02020603050405020304" pitchFamily="18" charset="0"/>
              </a:rPr>
              <a:t>8</a:t>
            </a:r>
            <a:r>
              <a:rPr lang="zh-CN" altLang="zh-CN" sz="1800" kern="0" dirty="0">
                <a:effectLst/>
                <a:ea typeface="宋体" panose="02010600030101010101" pitchFamily="2" charset="-122"/>
                <a:cs typeface="Times New Roman" panose="02020603050405020304" pitchFamily="18" charset="0"/>
              </a:rPr>
              <a:t>先到坟墓的那门徒【约翰】也进去，看见就信了。</a:t>
            </a:r>
            <a:r>
              <a:rPr lang="en-US" altLang="zh-CN" sz="1800" kern="0" dirty="0">
                <a:effectLst/>
                <a:ea typeface="宋体" panose="02010600030101010101" pitchFamily="2" charset="-122"/>
                <a:cs typeface="Times New Roman" panose="02020603050405020304" pitchFamily="18" charset="0"/>
              </a:rPr>
              <a:t>9</a:t>
            </a:r>
            <a:r>
              <a:rPr lang="zh-CN" altLang="zh-CN" sz="1800" kern="0" dirty="0">
                <a:effectLst/>
                <a:ea typeface="宋体" panose="02010600030101010101" pitchFamily="2" charset="-122"/>
                <a:cs typeface="Times New Roman" panose="02020603050405020304" pitchFamily="18" charset="0"/>
              </a:rPr>
              <a:t>因为他们还不明白圣经的意思，就是耶稣必要从死里复活。</a:t>
            </a:r>
            <a:endParaRPr 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270867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8AA91C85-5329-47FE-8706-552025097449}"/>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根据经文的描述，约翰和彼得在坟墓里看到的景象是：裹尸布还在耶稣遗体摆放的地方，但里面已经没有身体了。裹尸布似乎还保持着缠裹遗体时的形状，因为布上的香料和油已经干了，只是没有被解开的痕迹。另外，裹头巾似乎也还在原来的位置，好像仍然裹着耶稣的头，可是里面也是空的。这番景象让约翰生发了信心。</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5EB7E435-8E4B-40A2-95E4-9F605C2F81F6}"/>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因为他所看到的布条完全不是被解开散乱的状态，而是保持着原来缠裹的样子，只是里面没有遗体了。这只能解释为尸体是从裹尸布里超自然地消失了，而约翰得出的结论就是耶稣已经复活了，所以经文告诉我们“约翰看见就信了”。</a:t>
            </a:r>
            <a:endParaRPr lang="zh-CN" altLang="zh-CN" sz="1800" dirty="0">
              <a:effectLst/>
              <a:latin typeface="Times New Roman" panose="02020603050405020304" pitchFamily="18" charset="0"/>
              <a:ea typeface="等线" panose="02010600030101010101" pitchFamily="2" charset="-122"/>
            </a:endParaRPr>
          </a:p>
        </p:txBody>
      </p:sp>
    </p:spTree>
    <p:extLst>
      <p:ext uri="{BB962C8B-B14F-4D97-AF65-F5344CB8AC3E}">
        <p14:creationId xmlns:p14="http://schemas.microsoft.com/office/powerpoint/2010/main" val="180261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）任务二：选择题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现在用一分钟时间完成任务二的选择题。</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1. </a:t>
            </a:r>
            <a:r>
              <a:rPr lang="zh-CN" altLang="zh-CN" sz="1800" b="1" dirty="0">
                <a:effectLst/>
                <a:latin typeface="Times New Roman" panose="02020603050405020304" pitchFamily="18" charset="0"/>
                <a:ea typeface="宋体" panose="02010600030101010101" pitchFamily="2" charset="-122"/>
              </a:rPr>
              <a:t>除了旧约的以赛亚和大卫，新约中谁预言过弥赛亚死后三天会复活？（</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indent="3048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耶稣</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使徒彼得</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祭司长</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耶稣复活以后，门徒进入坟墓不见遗体，看到裹尸布（</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indent="3048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也不见了</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跟原来裹着遗体时一样</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被解开了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A</a:t>
            </a:r>
            <a:r>
              <a:rPr lang="zh-CN" altLang="zh-CN" sz="1800" dirty="0">
                <a:effectLst/>
                <a:latin typeface="Times New Roman" panose="02020603050405020304" pitchFamily="18" charset="0"/>
                <a:ea typeface="宋体" panose="02010600030101010101" pitchFamily="2" charset="-122"/>
              </a:rPr>
              <a:t>。新约中记载耶稣向门徒预言过自己会死并且三天后复活。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B</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1923369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6.</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20'</a:t>
            </a:r>
            <a:r>
              <a:rPr lang="zh-CN" altLang="zh-CN" sz="1800" b="1" dirty="0">
                <a:effectLst/>
                <a:latin typeface="Times New Roman" panose="02020603050405020304" pitchFamily="18" charset="0"/>
                <a:ea typeface="宋体" panose="02010600030101010101" pitchFamily="2" charset="-122"/>
              </a:rPr>
              <a:t>）老师讲解：耶稣复活后的显现</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现在我们要看耶稣复活后的显现，圣经记载了耶稣复活后的四十天，至少有九次显现给门徒和其他人看。</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使徒行传</a:t>
            </a:r>
            <a:r>
              <a:rPr lang="en-US" altLang="zh-CN" sz="1800" dirty="0">
                <a:effectLst/>
                <a:latin typeface="Times New Roman" panose="02020603050405020304" pitchFamily="18" charset="0"/>
                <a:ea typeface="宋体" panose="02010600030101010101" pitchFamily="2" charset="-122"/>
              </a:rPr>
              <a:t>1:3 </a:t>
            </a:r>
            <a:r>
              <a:rPr lang="zh-CN" altLang="zh-CN" sz="1800" dirty="0">
                <a:effectLst/>
                <a:latin typeface="Times New Roman" panose="02020603050405020304" pitchFamily="18" charset="0"/>
                <a:ea typeface="宋体" panose="02010600030101010101" pitchFamily="2" charset="-122"/>
              </a:rPr>
              <a:t>他受害之后，用许多的凭据将自己活活地显给使徒看，四十天之久向他们显现，讲说神国的事。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3759344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看到耶稣显现的人，从一个到几百人不等。哥林多前书</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章有记载：</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哥林多前书</a:t>
            </a:r>
            <a:r>
              <a:rPr lang="en-US" altLang="zh-CN" sz="1800" dirty="0">
                <a:effectLst/>
                <a:latin typeface="Times New Roman" panose="02020603050405020304" pitchFamily="18" charset="0"/>
                <a:ea typeface="宋体" panose="02010600030101010101" pitchFamily="2" charset="-122"/>
              </a:rPr>
              <a:t>15:5 </a:t>
            </a:r>
            <a:r>
              <a:rPr lang="zh-CN" altLang="zh-CN" sz="1800" dirty="0">
                <a:effectLst/>
                <a:latin typeface="Times New Roman" panose="02020603050405020304" pitchFamily="18" charset="0"/>
                <a:ea typeface="宋体" panose="02010600030101010101" pitchFamily="2" charset="-122"/>
              </a:rPr>
              <a:t>……【耶稣】显给矶法【彼得】看，然后显给十二使徒看，</a:t>
            </a:r>
            <a:r>
              <a:rPr lang="en-US" altLang="zh-CN" sz="1800" dirty="0">
                <a:effectLst/>
                <a:latin typeface="Times New Roman" panose="02020603050405020304" pitchFamily="18" charset="0"/>
                <a:ea typeface="宋体" panose="02010600030101010101" pitchFamily="2" charset="-122"/>
              </a:rPr>
              <a:t>6 </a:t>
            </a:r>
            <a:r>
              <a:rPr lang="zh-CN" altLang="zh-CN" sz="1800" dirty="0">
                <a:effectLst/>
                <a:latin typeface="Times New Roman" panose="02020603050405020304" pitchFamily="18" charset="0"/>
                <a:ea typeface="宋体" panose="02010600030101010101" pitchFamily="2" charset="-122"/>
              </a:rPr>
              <a:t>后来一时显给五百多弟兄看，其中一大半到如今还在，却也有已经睡了的。</a:t>
            </a:r>
            <a:r>
              <a:rPr lang="en-US" altLang="zh-CN" sz="1800" dirty="0">
                <a:effectLst/>
                <a:latin typeface="Times New Roman" panose="02020603050405020304" pitchFamily="18" charset="0"/>
                <a:ea typeface="宋体" panose="02010600030101010101" pitchFamily="2" charset="-122"/>
              </a:rPr>
              <a:t>7 </a:t>
            </a:r>
            <a:r>
              <a:rPr lang="zh-CN" altLang="zh-CN" sz="1800" dirty="0">
                <a:effectLst/>
                <a:latin typeface="Times New Roman" panose="02020603050405020304" pitchFamily="18" charset="0"/>
                <a:ea typeface="宋体" panose="02010600030101010101" pitchFamily="2" charset="-122"/>
              </a:rPr>
              <a:t>以后显给雅各看，再显给众使徒看。</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亲眼看见耶稣显现的人都是耶稣复活的目击证人，他们后来把自己的经历传述，有些就被记录在圣经中。我们下面来看看圣经关于耶稣显现的几次记载。</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4001400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6EDAB9D1-FE5A-4EA4-A8C2-3ABCFD0A0FB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抹大拉的马利亚是最早看到耶稣复活的其中一位。她在把空坟墓的消息告诉门徒之后，就随彼得和约翰又回到坟墓。两位门徒看到空坟墓和裹尸布之后就走了。但马利亚没有走，她坐在坟墓旁哭的时候，耶稣向她显现了。</a:t>
            </a:r>
            <a:endParaRPr lang="en-US" sz="1800" dirty="0">
              <a:effectLst/>
              <a:latin typeface="SimSun" panose="02010600030101010101" pitchFamily="2" charset="-122"/>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58467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kern="0" dirty="0">
                <a:effectLst/>
                <a:ea typeface="宋体" panose="02010600030101010101" pitchFamily="2" charset="-122"/>
                <a:cs typeface="Times New Roman" panose="02020603050405020304" pitchFamily="18" charset="0"/>
              </a:rPr>
              <a:t>第二步是考察圣经的历史。历史学和考古学的证据支持圣经的记载是真实的历史。</a:t>
            </a:r>
            <a:endParaRPr lang="zh-CN" altLang="en-US" b="1" dirty="0"/>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3</a:t>
            </a:fld>
            <a:endParaRPr lang="en-US" altLang="zh-CN" sz="1200">
              <a:latin typeface="Calibri" panose="020F0502020204030204" pitchFamily="34" charset="0"/>
            </a:endParaRPr>
          </a:p>
        </p:txBody>
      </p:sp>
    </p:spTree>
    <p:extLst>
      <p:ext uri="{BB962C8B-B14F-4D97-AF65-F5344CB8AC3E}">
        <p14:creationId xmlns:p14="http://schemas.microsoft.com/office/powerpoint/2010/main" val="371156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20:14</a:t>
            </a:r>
            <a:r>
              <a:rPr lang="zh-CN" altLang="zh-CN" sz="1800" dirty="0">
                <a:effectLst/>
                <a:latin typeface="Times New Roman" panose="02020603050405020304" pitchFamily="18" charset="0"/>
                <a:ea typeface="宋体" panose="02010600030101010101" pitchFamily="2" charset="-122"/>
              </a:rPr>
              <a:t>……【马利亚】看见耶稣站在那里，却不知道是耶稣。</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耶稣问她说：“妇人，为什么哭？你找谁呢？”马利亚以为是看园的，就对他说：“先生，若是你把他移了去，请告诉我你把他放在哪里，我便去取他。”</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耶稣说：“马利亚！”马利亚就转过来，用希伯来话对他说：“拉波尼！”，“拉波尼”就是“夫子”的意思……</a:t>
            </a:r>
            <a:r>
              <a:rPr lang="en-US" altLang="zh-CN" sz="1800" dirty="0">
                <a:effectLst/>
                <a:latin typeface="Times New Roman" panose="02020603050405020304" pitchFamily="18" charset="0"/>
                <a:ea typeface="宋体" panose="02010600030101010101" pitchFamily="2" charset="-122"/>
              </a:rPr>
              <a:t>18</a:t>
            </a:r>
            <a:r>
              <a:rPr lang="zh-CN" altLang="zh-CN" sz="1800" dirty="0">
                <a:effectLst/>
                <a:latin typeface="Times New Roman" panose="02020603050405020304" pitchFamily="18" charset="0"/>
                <a:ea typeface="宋体" panose="02010600030101010101" pitchFamily="2" charset="-122"/>
              </a:rPr>
              <a:t>抹大拉的马利亚就去告诉门徒说：“我已经看见了主。”……</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奇怪的是，这里马利亚竟然没有立即认出耶稣来，也许因为她根本没有期望耶稣会从死里复活，也许因为她在哭，没有仔细看。但更奇怪的是，她连主的声音都没认出来！有一点可以肯定，抹大拉的马利亚连想都没有想到耶稣会复活。</a:t>
            </a:r>
          </a:p>
          <a:p>
            <a:pPr algn="just"/>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345702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显现给其他的妇人</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除了抹大拉的马利亚，另外还有几位妇女也看到坟墓空了就回去给门徒报信，她们离开坟墓之后没多久耶稣就向她们显现了。</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击）马太福音</a:t>
            </a:r>
            <a:r>
              <a:rPr lang="en-US" altLang="zh-CN" sz="1800" dirty="0">
                <a:effectLst/>
                <a:latin typeface="Times New Roman" panose="02020603050405020304" pitchFamily="18" charset="0"/>
                <a:ea typeface="宋体" panose="02010600030101010101" pitchFamily="2" charset="-122"/>
              </a:rPr>
              <a:t>28:9 </a:t>
            </a:r>
            <a:r>
              <a:rPr lang="zh-CN" altLang="zh-CN" sz="1800" dirty="0">
                <a:effectLst/>
                <a:latin typeface="Times New Roman" panose="02020603050405020304" pitchFamily="18" charset="0"/>
                <a:ea typeface="宋体" panose="02010600030101010101" pitchFamily="2" charset="-122"/>
              </a:rPr>
              <a:t>忽然，耶稣遇见她们，说：“愿你们平安！”她们就上前抱住他的脚拜他。</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耶稣对她们说：“不要害怕！你们去告诉我的弟兄，叫他们往加利利去，在那里必见我。”</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这群妇女连想都没想过会亲眼看到复活了的耶稣。然后她们赶紧回去把这个消息告诉门徒，只可惜门徒依然不相信，我们后面会讲到。现在我们继续看中午以后耶稣的显现。</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4141904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AC6C0CC4-945A-4C96-A63B-0F2D20EFE77C}"/>
              </a:ext>
            </a:extLst>
          </p:cNvPr>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显现给以马忤斯路上的两个门徒</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当天下午，耶稣又显现给两个要离开耶路撒冷的门徒看。他们因为耶稣已经死了三天，毫无指望，心灰意冷，就启程离开耶路撒冷回家乡。一路上他们还在谈论，这时来了一位同行的人。</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击）路加福音</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15 </a:t>
            </a:r>
            <a:r>
              <a:rPr lang="zh-CN" altLang="zh-CN" sz="1800" dirty="0">
                <a:effectLst/>
                <a:latin typeface="Times New Roman" panose="02020603050405020304" pitchFamily="18" charset="0"/>
                <a:ea typeface="宋体" panose="02010600030101010101" pitchFamily="2" charset="-122"/>
              </a:rPr>
              <a:t>正谈论相问的时候，耶稣亲自就近他们，和他们同行，</a:t>
            </a:r>
            <a:r>
              <a:rPr lang="en-US" altLang="zh-CN" sz="1800" dirty="0">
                <a:effectLst/>
                <a:latin typeface="Times New Roman" panose="02020603050405020304" pitchFamily="18" charset="0"/>
                <a:ea typeface="宋体" panose="02010600030101010101" pitchFamily="2" charset="-122"/>
              </a:rPr>
              <a:t>16 </a:t>
            </a:r>
            <a:r>
              <a:rPr lang="zh-CN" altLang="zh-CN" sz="1800" dirty="0">
                <a:effectLst/>
                <a:latin typeface="Times New Roman" panose="02020603050405020304" pitchFamily="18" charset="0"/>
                <a:ea typeface="宋体" panose="02010600030101010101" pitchFamily="2" charset="-122"/>
              </a:rPr>
              <a:t>只是他们的眼睛迷糊了，不认识他。</a:t>
            </a:r>
            <a:r>
              <a:rPr lang="en-US" altLang="zh-CN" sz="1800" dirty="0">
                <a:effectLst/>
                <a:latin typeface="Times New Roman" panose="02020603050405020304" pitchFamily="18" charset="0"/>
                <a:ea typeface="宋体" panose="02010600030101010101" pitchFamily="2" charset="-122"/>
              </a:rPr>
              <a:t>17</a:t>
            </a:r>
            <a:r>
              <a:rPr lang="zh-CN" altLang="zh-CN" sz="1800" dirty="0">
                <a:effectLst/>
                <a:latin typeface="Times New Roman" panose="02020603050405020304" pitchFamily="18" charset="0"/>
                <a:ea typeface="宋体" panose="02010600030101010101" pitchFamily="2" charset="-122"/>
              </a:rPr>
              <a:t>耶稣对他们说：“你们走路彼此谈论的是什么事呢？”</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他们很惊奇这位路人竟然没有听说耶稣的事情，于是他们把主如何被钉十字架的事情说了一番。还有令他们十分困惑的，就是有人说坟墓空了，耶稣的身体不见了，而且有妇人看见了天使，天使说主复活了。他们虽然听到了这些消息，还是无法想象耶稣真的复活了，于是耶稣就向他们解释旧约关于弥赛亚要复活的预言。</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路加福音</a:t>
            </a:r>
            <a:r>
              <a:rPr lang="en-US" altLang="zh-CN" sz="1800" kern="0" dirty="0">
                <a:effectLst/>
                <a:ea typeface="宋体" panose="02010600030101010101" pitchFamily="2" charset="-122"/>
                <a:cs typeface="Times New Roman" panose="02020603050405020304" pitchFamily="18" charset="0"/>
              </a:rPr>
              <a:t>24:25 </a:t>
            </a:r>
            <a:r>
              <a:rPr lang="zh-CN" altLang="zh-CN" sz="1800" kern="0" dirty="0">
                <a:effectLst/>
                <a:ea typeface="宋体" panose="02010600030101010101" pitchFamily="2" charset="-122"/>
                <a:cs typeface="Times New Roman" panose="02020603050405020304" pitchFamily="18" charset="0"/>
              </a:rPr>
              <a:t>耶稣对他们说：“无知的人哪，先知所说的一切话，你们的心信得太迟钝了。</a:t>
            </a:r>
            <a:r>
              <a:rPr lang="en-US" altLang="zh-CN" sz="1800" kern="0" dirty="0">
                <a:effectLst/>
                <a:ea typeface="宋体" panose="02010600030101010101" pitchFamily="2" charset="-122"/>
                <a:cs typeface="Times New Roman" panose="02020603050405020304" pitchFamily="18" charset="0"/>
              </a:rPr>
              <a:t>26</a:t>
            </a:r>
            <a:r>
              <a:rPr lang="zh-CN" altLang="zh-CN" sz="1800" kern="0" dirty="0">
                <a:effectLst/>
                <a:ea typeface="宋体" panose="02010600030101010101" pitchFamily="2" charset="-122"/>
                <a:cs typeface="Times New Roman" panose="02020603050405020304" pitchFamily="18" charset="0"/>
              </a:rPr>
              <a:t>基督这样受害，又进入他的荣耀，岂不是应当的吗？”</a:t>
            </a:r>
            <a:r>
              <a:rPr lang="en-US" altLang="zh-CN" sz="1800" kern="0" dirty="0">
                <a:effectLst/>
                <a:ea typeface="宋体" panose="02010600030101010101" pitchFamily="2" charset="-122"/>
                <a:cs typeface="Times New Roman" panose="02020603050405020304" pitchFamily="18" charset="0"/>
              </a:rPr>
              <a:t>27</a:t>
            </a:r>
            <a:r>
              <a:rPr lang="zh-CN" altLang="zh-CN" sz="1800" kern="0" dirty="0">
                <a:effectLst/>
                <a:ea typeface="宋体" panose="02010600030101010101" pitchFamily="2" charset="-122"/>
                <a:cs typeface="Times New Roman" panose="02020603050405020304" pitchFamily="18" charset="0"/>
              </a:rPr>
              <a:t>于是从摩西和众先知起，凡经上所指着自己的话，都给他们讲解明白了。</a:t>
            </a:r>
            <a:endParaRPr 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2512861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后来耶稣还跟他们一起吃晚饭，在擘饼的时候，他们突然就认出了眼前这位路人正是他们复活的主！这个时候耶稣忽然不见了，这些门徒这才赶紧跑回耶路撒冷告诉其他的门徒。</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084188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向十位使徒显现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正当以马忤斯的两个门徒向其他门徒述说他们遇见复活的主的经历时，耶稣突然又向他们显现了。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1363051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路加福音</a:t>
            </a:r>
            <a:r>
              <a:rPr lang="en-US" altLang="zh-CN" sz="1800" dirty="0">
                <a:effectLst/>
                <a:latin typeface="Times New Roman" panose="02020603050405020304" pitchFamily="18" charset="0"/>
                <a:ea typeface="宋体" panose="02010600030101010101" pitchFamily="2" charset="-122"/>
              </a:rPr>
              <a:t>24</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36……</a:t>
            </a:r>
            <a:r>
              <a:rPr lang="zh-CN" altLang="zh-CN" sz="1800" dirty="0">
                <a:effectLst/>
                <a:latin typeface="Times New Roman" panose="02020603050405020304" pitchFamily="18" charset="0"/>
                <a:ea typeface="宋体" panose="02010600030101010101" pitchFamily="2" charset="-122"/>
              </a:rPr>
              <a:t>耶稣亲自站在他们当中，说：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愿你们平安！</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他们却惊慌害怕，以为所看见的是魂。</a:t>
            </a:r>
            <a:r>
              <a:rPr lang="en-US" altLang="zh-CN" sz="1800" dirty="0">
                <a:effectLst/>
                <a:latin typeface="Times New Roman" panose="02020603050405020304" pitchFamily="18" charset="0"/>
                <a:ea typeface="宋体" panose="02010600030101010101" pitchFamily="2" charset="-122"/>
              </a:rPr>
              <a:t>38</a:t>
            </a:r>
            <a:r>
              <a:rPr lang="zh-CN" altLang="zh-CN" sz="1800" dirty="0">
                <a:effectLst/>
                <a:latin typeface="Times New Roman" panose="02020603050405020304" pitchFamily="18" charset="0"/>
                <a:ea typeface="宋体" panose="02010600030101010101" pitchFamily="2" charset="-122"/>
              </a:rPr>
              <a:t>耶稣说：“你们为什么愁烦？为什么心里起疑念呢？</a:t>
            </a:r>
            <a:r>
              <a:rPr lang="en-US" altLang="zh-CN" sz="1800" dirty="0">
                <a:effectLst/>
                <a:latin typeface="Times New Roman" panose="02020603050405020304" pitchFamily="18" charset="0"/>
                <a:ea typeface="宋体" panose="02010600030101010101" pitchFamily="2" charset="-122"/>
              </a:rPr>
              <a:t>39</a:t>
            </a:r>
            <a:r>
              <a:rPr lang="zh-CN" altLang="zh-CN" sz="1800" dirty="0">
                <a:effectLst/>
                <a:latin typeface="Times New Roman" panose="02020603050405020304" pitchFamily="18" charset="0"/>
                <a:ea typeface="宋体" panose="02010600030101010101" pitchFamily="2" charset="-122"/>
              </a:rPr>
              <a:t>你们看我的手、我的脚，就知道实在是我了。摸我看看，魂无骨无肉，你们看，我是有的。”</a:t>
            </a:r>
            <a:r>
              <a:rPr lang="en-US" altLang="zh-CN" sz="1800" dirty="0">
                <a:effectLst/>
                <a:latin typeface="Times New Roman" panose="02020603050405020304" pitchFamily="18" charset="0"/>
                <a:ea typeface="宋体" panose="02010600030101010101" pitchFamily="2" charset="-122"/>
              </a:rPr>
              <a:t>40</a:t>
            </a:r>
            <a:r>
              <a:rPr lang="zh-CN" altLang="zh-CN" sz="1800" dirty="0">
                <a:effectLst/>
                <a:latin typeface="Times New Roman" panose="02020603050405020304" pitchFamily="18" charset="0"/>
                <a:ea typeface="宋体" panose="02010600030101010101" pitchFamily="2" charset="-122"/>
              </a:rPr>
              <a:t>说了这话，就把手和脚给他们看。</a:t>
            </a:r>
            <a:r>
              <a:rPr lang="en-US" altLang="zh-CN" sz="1800" dirty="0">
                <a:effectLst/>
                <a:latin typeface="Times New Roman" panose="02020603050405020304" pitchFamily="18" charset="0"/>
                <a:ea typeface="宋体" panose="02010600030101010101" pitchFamily="2" charset="-122"/>
              </a:rPr>
              <a:t>41</a:t>
            </a:r>
            <a:r>
              <a:rPr lang="zh-CN" altLang="zh-CN" sz="1800" dirty="0">
                <a:effectLst/>
                <a:latin typeface="Times New Roman" panose="02020603050405020304" pitchFamily="18" charset="0"/>
                <a:ea typeface="宋体" panose="02010600030101010101" pitchFamily="2" charset="-122"/>
              </a:rPr>
              <a:t>他们正喜得不敢信，并且希奇，耶稣就说：“你们这里有什么吃的没有？”</a:t>
            </a:r>
            <a:r>
              <a:rPr lang="en-US" altLang="zh-CN" sz="1800" dirty="0">
                <a:effectLst/>
                <a:latin typeface="Times New Roman" panose="02020603050405020304" pitchFamily="18" charset="0"/>
                <a:ea typeface="宋体" panose="02010600030101010101" pitchFamily="2" charset="-122"/>
              </a:rPr>
              <a:t>42</a:t>
            </a:r>
            <a:r>
              <a:rPr lang="zh-CN" altLang="zh-CN" sz="1800" dirty="0">
                <a:effectLst/>
                <a:latin typeface="Times New Roman" panose="02020603050405020304" pitchFamily="18" charset="0"/>
                <a:ea typeface="宋体" panose="02010600030101010101" pitchFamily="2" charset="-122"/>
              </a:rPr>
              <a:t>他们便给他一片烧鱼。</a:t>
            </a:r>
            <a:r>
              <a:rPr lang="en-US" altLang="zh-CN" sz="1800" dirty="0">
                <a:effectLst/>
                <a:latin typeface="Times New Roman" panose="02020603050405020304" pitchFamily="18" charset="0"/>
                <a:ea typeface="宋体" panose="02010600030101010101" pitchFamily="2" charset="-122"/>
              </a:rPr>
              <a:t>43</a:t>
            </a:r>
            <a:r>
              <a:rPr lang="zh-CN" altLang="zh-CN" sz="1800" dirty="0">
                <a:effectLst/>
                <a:latin typeface="Times New Roman" panose="02020603050405020304" pitchFamily="18" charset="0"/>
                <a:ea typeface="宋体" panose="02010600030101010101" pitchFamily="2" charset="-122"/>
              </a:rPr>
              <a:t>他接过来，在他们面前吃了。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根据经文的描述，这群门徒非常害怕，他们不能相信这是复活的主。耶稣十分怜悯和体谅他们，让他们仔细观察自己的身体，给他们看钉痕，鼓励他们摸他，还在他们面前拿了烧鱼来吃给他们看。这一切让这些门徒确认主真的连同肉身都复活了。只可惜，叫做多马的那位门徒这次没有在场。</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4005105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向多马显现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那些门徒对耶稣复活显现的见证无法说服多马，多马认为除非他亲眼见过和摸到复活的耶稣，否则他不能相信耶稣真的复活了。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约翰福音</a:t>
            </a:r>
            <a:r>
              <a:rPr lang="en-US" altLang="zh-CN" sz="1800" dirty="0">
                <a:effectLst/>
                <a:latin typeface="Times New Roman" panose="02020603050405020304" pitchFamily="18" charset="0"/>
                <a:ea typeface="宋体" panose="02010600030101010101" pitchFamily="2" charset="-122"/>
              </a:rPr>
              <a:t>20:24 </a:t>
            </a:r>
            <a:r>
              <a:rPr lang="zh-CN" altLang="zh-CN" sz="1800" dirty="0">
                <a:effectLst/>
                <a:latin typeface="Times New Roman" panose="02020603050405020304" pitchFamily="18" charset="0"/>
                <a:ea typeface="宋体" panose="02010600030101010101" pitchFamily="2" charset="-122"/>
              </a:rPr>
              <a:t>那十二个门徒中，有称为低土马的多马，耶稣来的时候，他没有和他们同在。</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那些门徒就对他说：“我们已经看见主了。”多马却说：“我非看见他手上的钉痕，用指头探入那钉痕，又用手探入他的肋旁，我总不信。”</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虽然多马知道弥赛亚复活的预言，也听了其他门徒的见证，但他仍然不愿意相信主耶稣已经复活这个事实。不过主耶稣还是怜悯他。</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2829236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26 </a:t>
            </a:r>
            <a:r>
              <a:rPr lang="zh-CN" altLang="zh-CN" sz="1800" dirty="0">
                <a:effectLst/>
                <a:latin typeface="Times New Roman" panose="02020603050405020304" pitchFamily="18" charset="0"/>
                <a:ea typeface="宋体" panose="02010600030101010101" pitchFamily="2" charset="-122"/>
              </a:rPr>
              <a:t>过了八日，门徒又在屋里，多马也和他们同在。门都关了，耶稣来站在当中说：“愿你们平安！”</a:t>
            </a:r>
            <a:r>
              <a:rPr lang="en-US" altLang="zh-CN" sz="1800" dirty="0">
                <a:effectLst/>
                <a:latin typeface="Times New Roman" panose="02020603050405020304" pitchFamily="18" charset="0"/>
                <a:ea typeface="宋体" panose="02010600030101010101" pitchFamily="2" charset="-122"/>
              </a:rPr>
              <a:t>27 </a:t>
            </a:r>
            <a:r>
              <a:rPr lang="zh-CN" altLang="zh-CN" sz="1800" dirty="0">
                <a:effectLst/>
                <a:latin typeface="Times New Roman" panose="02020603050405020304" pitchFamily="18" charset="0"/>
                <a:ea typeface="宋体" panose="02010600030101010101" pitchFamily="2" charset="-122"/>
              </a:rPr>
              <a:t>就对多马说：“伸过你的指头来，摸我的手；伸出你的手来，探入我的肋旁。不要疑惑，总要信。”</a:t>
            </a:r>
            <a:r>
              <a:rPr lang="en-US" altLang="zh-CN" sz="1800" dirty="0">
                <a:effectLst/>
                <a:latin typeface="Times New Roman" panose="02020603050405020304" pitchFamily="18" charset="0"/>
                <a:ea typeface="宋体" panose="02010600030101010101" pitchFamily="2" charset="-122"/>
              </a:rPr>
              <a:t>28 </a:t>
            </a:r>
            <a:r>
              <a:rPr lang="zh-CN" altLang="zh-CN" sz="1800" dirty="0">
                <a:effectLst/>
                <a:latin typeface="Times New Roman" panose="02020603050405020304" pitchFamily="18" charset="0"/>
                <a:ea typeface="宋体" panose="02010600030101010101" pitchFamily="2" charset="-122"/>
              </a:rPr>
              <a:t>多马说：“我的主，我的神！”</a:t>
            </a:r>
            <a:r>
              <a:rPr lang="en-US" altLang="zh-CN" sz="1800" dirty="0">
                <a:effectLst/>
                <a:latin typeface="Times New Roman" panose="02020603050405020304" pitchFamily="18" charset="0"/>
                <a:ea typeface="宋体" panose="02010600030101010101" pitchFamily="2" charset="-122"/>
              </a:rPr>
              <a:t>29 </a:t>
            </a:r>
            <a:r>
              <a:rPr lang="zh-CN" altLang="zh-CN" sz="1800" dirty="0">
                <a:effectLst/>
                <a:latin typeface="Times New Roman" panose="02020603050405020304" pitchFamily="18" charset="0"/>
                <a:ea typeface="宋体" panose="02010600030101010101" pitchFamily="2" charset="-122"/>
              </a:rPr>
              <a:t>耶稣对他说：“你因看见了我才信；那没有看见就信的有福了。”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也就是一周以后，主耶稣再次显现在门徒面前，他亲自邀请多马按照他之前说的确认方法来验证主是不是真的复活了。这一次多马似乎已经不需要再伸手探入耶稣的肋旁，也能确认耶稣就是那位复活的弥赛亚了。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3904844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另外，大家留意耶稣最后对多马说：</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你因看见了我才信；那没有看见就信的有福了。</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耶稣的意思不是指盲目相信他复活的人有福，而是说，有充分证据就应该相信，不要固执地要求亲眼看到他复活的身体才信。</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411145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a:extLst>
              <a:ext uri="{FF2B5EF4-FFF2-40B4-BE49-F238E27FC236}">
                <a16:creationId xmlns:a16="http://schemas.microsoft.com/office/drawing/2014/main" id="{649BF253-9ED8-E940-B5B6-427D0FFF70C0}"/>
              </a:ext>
            </a:extLst>
          </p:cNvPr>
          <p:cNvSpPr>
            <a:spLocks noGrp="1" noRot="1" noChangeAspect="1" noChangeArrowheads="1" noTextEdit="1"/>
          </p:cNvSpPr>
          <p:nvPr>
            <p:ph type="sldImg" idx="4294967295"/>
          </p:nvPr>
        </p:nvSpPr>
        <p:spPr>
          <a:ln>
            <a:miter lim="800000"/>
          </a:ln>
        </p:spPr>
      </p:sp>
      <p:sp>
        <p:nvSpPr>
          <p:cNvPr id="17411" name="备注占位符 2">
            <a:extLst>
              <a:ext uri="{FF2B5EF4-FFF2-40B4-BE49-F238E27FC236}">
                <a16:creationId xmlns:a16="http://schemas.microsoft.com/office/drawing/2014/main" id="{614D35A2-A15E-174A-AFE5-B75BCF352906}"/>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1800" dirty="0">
                <a:effectLst/>
                <a:latin typeface="Times New Roman" panose="02020603050405020304" pitchFamily="18" charset="0"/>
                <a:ea typeface="宋体" panose="02010600030101010101" pitchFamily="2" charset="-122"/>
                <a:cs typeface="宋体" panose="02010600030101010101" pitchFamily="2" charset="-122"/>
              </a:rPr>
              <a:t>第三步是考察圣经中的预言。圣经中记载的很多预言在过了很久以后都应验了，这证明圣经是上帝的启示。</a:t>
            </a:r>
            <a:endParaRPr lang="zh-CN" altLang="zh-CN" sz="1800" dirty="0">
              <a:effectLst/>
              <a:latin typeface="Times New Roman" panose="02020603050405020304" pitchFamily="18" charset="0"/>
              <a:ea typeface="等线" panose="02010600030101010101" pitchFamily="2" charset="-122"/>
            </a:endParaRPr>
          </a:p>
        </p:txBody>
      </p:sp>
      <p:sp>
        <p:nvSpPr>
          <p:cNvPr id="17412" name="灯片编号占位符 3">
            <a:extLst>
              <a:ext uri="{FF2B5EF4-FFF2-40B4-BE49-F238E27FC236}">
                <a16:creationId xmlns:a16="http://schemas.microsoft.com/office/drawing/2014/main" id="{BF71F779-42B0-C844-AEC7-75F58E6A77D1}"/>
              </a:ext>
            </a:extLst>
          </p:cNvPr>
          <p:cNvSpPr>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fld id="{4470AADD-F882-D449-BFCE-C9D3CEB7A225}" type="slidenum">
              <a:rPr lang="zh-CN" altLang="en-US" sz="1200">
                <a:latin typeface="Calibri" panose="020F0502020204030204" pitchFamily="34" charset="0"/>
              </a:rPr>
              <a:pPr algn="r" eaLnBrk="1" hangingPunct="1"/>
              <a:t>4</a:t>
            </a:fld>
            <a:endParaRPr lang="en-US" altLang="zh-CN" sz="1200">
              <a:latin typeface="Calibri" panose="020F0502020204030204" pitchFamily="34" charset="0"/>
            </a:endParaRPr>
          </a:p>
        </p:txBody>
      </p:sp>
    </p:spTree>
    <p:extLst>
      <p:ext uri="{BB962C8B-B14F-4D97-AF65-F5344CB8AC3E}">
        <p14:creationId xmlns:p14="http://schemas.microsoft.com/office/powerpoint/2010/main" val="508032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在见到复活的耶稣之前，多马就知道旧约圣经的预言，听过耶稣自己的预言，多马看过耶稣施行的神迹，他还听到了至少十七个不同的人遇见复活主耶稣的见证，这些人都是他可以信任的人。所以耶稣其实是在责备多马不愿意根据他已经有的证据来相信耶稣复活的事实。</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3016369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对于今天的我们呢，耶稣为我们提供的证据其实和多马所有的证据大致上也是一样的。</a:t>
            </a:r>
            <a:endParaRPr lang="zh-CN" altLang="zh-CN" sz="1800" dirty="0">
              <a:effectLst/>
              <a:latin typeface="Times New Roman" panose="02020603050405020304" pitchFamily="18" charset="0"/>
              <a:ea typeface="等线" panose="02010600030101010101" pitchFamily="2" charset="-122"/>
            </a:endParaRPr>
          </a:p>
          <a:p>
            <a:pPr marL="0" lvl="0" indent="0" algn="just">
              <a:buFont typeface="+mj-ea"/>
              <a:buNone/>
            </a:pPr>
            <a:r>
              <a:rPr lang="zh-CN" altLang="en-US" sz="1800" dirty="0">
                <a:effectLst/>
                <a:latin typeface="Times New Roman" panose="02020603050405020304" pitchFamily="18" charset="0"/>
                <a:ea typeface="宋体" panose="02010600030101010101" pitchFamily="2" charset="-122"/>
              </a:rPr>
              <a:t>第一，</a:t>
            </a:r>
            <a:r>
              <a:rPr lang="zh-CN" altLang="zh-CN" sz="1800" dirty="0">
                <a:effectLst/>
                <a:latin typeface="Times New Roman" panose="02020603050405020304" pitchFamily="18" charset="0"/>
                <a:ea typeface="宋体" panose="02010600030101010101" pitchFamily="2" charset="-122"/>
              </a:rPr>
              <a:t>我们知道记录在旧约，写于耶稣出生之前的预言。</a:t>
            </a:r>
            <a:endParaRPr lang="zh-CN" altLang="zh-CN" sz="1800" dirty="0">
              <a:effectLst/>
              <a:latin typeface="Times New Roman" panose="02020603050405020304" pitchFamily="18" charset="0"/>
              <a:ea typeface="等线" panose="02010600030101010101" pitchFamily="2" charset="-122"/>
            </a:endParaRPr>
          </a:p>
          <a:p>
            <a:pPr marL="0" lvl="0" indent="0" algn="just">
              <a:buFont typeface="+mj-ea"/>
              <a:buNone/>
            </a:pPr>
            <a:r>
              <a:rPr lang="zh-CN" altLang="en-US" sz="1800" dirty="0">
                <a:effectLst/>
                <a:latin typeface="Times New Roman" panose="02020603050405020304" pitchFamily="18" charset="0"/>
                <a:ea typeface="宋体" panose="02010600030101010101" pitchFamily="2" charset="-122"/>
              </a:rPr>
              <a:t>第二，</a:t>
            </a:r>
            <a:r>
              <a:rPr lang="zh-CN" altLang="zh-CN" sz="1800" dirty="0">
                <a:effectLst/>
                <a:latin typeface="Times New Roman" panose="02020603050405020304" pitchFamily="18" charset="0"/>
                <a:ea typeface="宋体" panose="02010600030101010101" pitchFamily="2" charset="-122"/>
              </a:rPr>
              <a:t>我们也有耶稣受难之前自己发出的预言。</a:t>
            </a:r>
            <a:endParaRPr lang="zh-CN" altLang="zh-CN" sz="1800" dirty="0">
              <a:effectLst/>
              <a:latin typeface="Times New Roman" panose="02020603050405020304" pitchFamily="18" charset="0"/>
              <a:ea typeface="等线" panose="02010600030101010101" pitchFamily="2" charset="-122"/>
            </a:endParaRPr>
          </a:p>
          <a:p>
            <a:pPr marL="0" lvl="0" indent="0" algn="just">
              <a:buFont typeface="+mj-ea"/>
              <a:buNone/>
            </a:pPr>
            <a:r>
              <a:rPr lang="zh-CN" altLang="en-US" sz="1800" dirty="0">
                <a:effectLst/>
                <a:latin typeface="Times New Roman" panose="02020603050405020304" pitchFamily="18" charset="0"/>
                <a:ea typeface="宋体" panose="02010600030101010101" pitchFamily="2" charset="-122"/>
              </a:rPr>
              <a:t>第三，</a:t>
            </a:r>
            <a:r>
              <a:rPr lang="zh-CN" altLang="zh-CN" sz="1800" dirty="0">
                <a:effectLst/>
                <a:latin typeface="Times New Roman" panose="02020603050405020304" pitchFamily="18" charset="0"/>
                <a:ea typeface="宋体" panose="02010600030101010101" pitchFamily="2" charset="-122"/>
              </a:rPr>
              <a:t>我们也有耶稣行神迹的可靠的历史记录。</a:t>
            </a:r>
            <a:endParaRPr lang="zh-CN" altLang="zh-CN" sz="1800" dirty="0">
              <a:effectLst/>
              <a:latin typeface="Times New Roman" panose="02020603050405020304" pitchFamily="18" charset="0"/>
              <a:ea typeface="等线" panose="02010600030101010101" pitchFamily="2" charset="-122"/>
            </a:endParaRPr>
          </a:p>
          <a:p>
            <a:pPr marL="0" lvl="0" indent="0" algn="just">
              <a:buFont typeface="+mj-ea"/>
              <a:buNone/>
            </a:pPr>
            <a:r>
              <a:rPr lang="zh-CN" altLang="en-US" sz="1800">
                <a:effectLst/>
                <a:latin typeface="Times New Roman" panose="02020603050405020304" pitchFamily="18" charset="0"/>
                <a:ea typeface="宋体" panose="02010600030101010101" pitchFamily="2" charset="-122"/>
              </a:rPr>
              <a:t>第四，</a:t>
            </a:r>
            <a:r>
              <a:rPr lang="zh-CN" altLang="zh-CN" sz="1800">
                <a:effectLst/>
                <a:latin typeface="Times New Roman" panose="02020603050405020304" pitchFamily="18" charset="0"/>
                <a:ea typeface="宋体" panose="02010600030101010101" pitchFamily="2" charset="-122"/>
              </a:rPr>
              <a:t>关于</a:t>
            </a:r>
            <a:r>
              <a:rPr lang="zh-CN" altLang="zh-CN" sz="1800" dirty="0">
                <a:effectLst/>
                <a:latin typeface="Times New Roman" panose="02020603050405020304" pitchFamily="18" charset="0"/>
                <a:ea typeface="宋体" panose="02010600030101010101" pitchFamily="2" charset="-122"/>
              </a:rPr>
              <a:t>耶稣的复活，我们也有目击者的可靠见证。</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耶稣要我们今天也凭着这些证据来相信他的复活，这样我们就是有福的。</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3999112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F32742F9-60D9-4BC7-99B5-9FC25EBE29F1}"/>
              </a:ext>
            </a:extLst>
          </p:cNvPr>
          <p:cNvSpPr>
            <a:spLocks noGrp="1"/>
          </p:cNvSpPr>
          <p:nvPr>
            <p:ph type="body" idx="1"/>
          </p:nvPr>
        </p:nvSpPr>
        <p:spPr/>
        <p:txBody>
          <a:bodyPr/>
          <a:lstStyle/>
          <a:p>
            <a:pPr algn="just"/>
            <a:r>
              <a:rPr lang="zh-CN" altLang="zh-CN" sz="1800" b="1" dirty="0">
                <a:effectLst/>
                <a:latin typeface="Times New Roman" panose="02020603050405020304" pitchFamily="18" charset="0"/>
                <a:ea typeface="宋体" panose="02010600030101010101" pitchFamily="2" charset="-122"/>
              </a:rPr>
              <a:t>向彼得、约翰和其他使徒显现</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向多马显现后不久，门徒按耶稣的吩咐回到加利利。有一天他们去打鱼，经过一夜劳作，连一条鱼都没有打到。天快亮的时候，耶稣向他们显现了。</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约翰福音</a:t>
            </a:r>
            <a:r>
              <a:rPr lang="en-US" altLang="zh-CN" sz="1800" dirty="0">
                <a:effectLst/>
                <a:latin typeface="Times New Roman" panose="02020603050405020304" pitchFamily="18" charset="0"/>
                <a:ea typeface="宋体" panose="02010600030101010101" pitchFamily="2" charset="-122"/>
              </a:rPr>
              <a:t>21: 4 </a:t>
            </a:r>
            <a:r>
              <a:rPr lang="zh-CN" altLang="zh-CN" sz="1800" dirty="0">
                <a:effectLst/>
                <a:latin typeface="Times New Roman" panose="02020603050405020304" pitchFamily="18" charset="0"/>
                <a:ea typeface="宋体" panose="02010600030101010101" pitchFamily="2" charset="-122"/>
              </a:rPr>
              <a:t>天将亮的时候，耶稣站在岸上，门徒却不知道是耶稣。</a:t>
            </a:r>
            <a:r>
              <a:rPr lang="en-US" altLang="zh-CN" sz="1800" dirty="0">
                <a:effectLst/>
                <a:latin typeface="Times New Roman" panose="02020603050405020304" pitchFamily="18" charset="0"/>
                <a:ea typeface="宋体" panose="02010600030101010101" pitchFamily="2" charset="-122"/>
              </a:rPr>
              <a:t>5 </a:t>
            </a:r>
            <a:r>
              <a:rPr lang="zh-CN" altLang="zh-CN" sz="1800" dirty="0">
                <a:effectLst/>
                <a:latin typeface="Times New Roman" panose="02020603050405020304" pitchFamily="18" charset="0"/>
                <a:ea typeface="宋体" panose="02010600030101010101" pitchFamily="2" charset="-122"/>
              </a:rPr>
              <a:t>耶稣就对他们说：“小子，你们有吃的没有？”他们回答说：“没有。”</a:t>
            </a:r>
            <a:r>
              <a:rPr lang="en-US" altLang="zh-CN" sz="1800" dirty="0">
                <a:effectLst/>
                <a:latin typeface="Times New Roman" panose="02020603050405020304" pitchFamily="18" charset="0"/>
                <a:ea typeface="宋体" panose="02010600030101010101" pitchFamily="2" charset="-122"/>
              </a:rPr>
              <a:t>6 </a:t>
            </a:r>
            <a:r>
              <a:rPr lang="zh-CN" altLang="zh-CN" sz="1800" dirty="0">
                <a:effectLst/>
                <a:latin typeface="Times New Roman" panose="02020603050405020304" pitchFamily="18" charset="0"/>
                <a:ea typeface="宋体" panose="02010600030101010101" pitchFamily="2" charset="-122"/>
              </a:rPr>
              <a:t>耶稣说：“你们把网撒在船的右边，就必得着。”他们便撒下网去，竟拉不上来了，因为鱼甚多。</a:t>
            </a:r>
            <a:r>
              <a:rPr lang="en-US" altLang="zh-CN" sz="1800" dirty="0">
                <a:effectLst/>
                <a:latin typeface="Times New Roman" panose="02020603050405020304" pitchFamily="18" charset="0"/>
                <a:ea typeface="宋体" panose="02010600030101010101" pitchFamily="2" charset="-122"/>
              </a:rPr>
              <a:t>7 </a:t>
            </a:r>
            <a:r>
              <a:rPr lang="zh-CN" altLang="zh-CN" sz="1800" dirty="0">
                <a:effectLst/>
                <a:latin typeface="Times New Roman" panose="02020603050405020304" pitchFamily="18" charset="0"/>
                <a:ea typeface="宋体" panose="02010600030101010101" pitchFamily="2" charset="-122"/>
              </a:rPr>
              <a:t>耶稣所爱的那门徒【约翰】对彼得说：“是主！”……</a:t>
            </a:r>
            <a:r>
              <a:rPr lang="en-US" altLang="zh-CN" sz="1800" dirty="0">
                <a:effectLst/>
                <a:latin typeface="Times New Roman" panose="02020603050405020304" pitchFamily="18" charset="0"/>
                <a:ea typeface="宋体" panose="02010600030101010101" pitchFamily="2" charset="-122"/>
              </a:rPr>
              <a:t>9 </a:t>
            </a:r>
            <a:r>
              <a:rPr lang="zh-CN" altLang="zh-CN" sz="1800" dirty="0">
                <a:effectLst/>
                <a:latin typeface="Times New Roman" panose="02020603050405020304" pitchFamily="18" charset="0"/>
                <a:ea typeface="宋体" panose="02010600030101010101" pitchFamily="2" charset="-122"/>
              </a:rPr>
              <a:t>他们上了岸，就看见那里有炭火，上面有鱼，又有饼。……</a:t>
            </a:r>
            <a:r>
              <a:rPr lang="en-US" altLang="zh-CN" sz="1800" dirty="0">
                <a:effectLst/>
                <a:latin typeface="Times New Roman" panose="02020603050405020304" pitchFamily="18" charset="0"/>
                <a:ea typeface="宋体" panose="02010600030101010101" pitchFamily="2" charset="-122"/>
              </a:rPr>
              <a:t>12 </a:t>
            </a:r>
            <a:r>
              <a:rPr lang="zh-CN" altLang="zh-CN" sz="1800" dirty="0">
                <a:effectLst/>
                <a:latin typeface="Times New Roman" panose="02020603050405020304" pitchFamily="18" charset="0"/>
                <a:ea typeface="宋体" panose="02010600030101010101" pitchFamily="2" charset="-122"/>
              </a:rPr>
              <a:t>耶稣说：“你们来吃早饭。”门徒中没有一个敢问他“你是谁”，因为知道是主。</a:t>
            </a:r>
            <a:r>
              <a:rPr lang="en-US" altLang="zh-CN" sz="1800" dirty="0">
                <a:effectLst/>
                <a:latin typeface="Times New Roman" panose="02020603050405020304" pitchFamily="18" charset="0"/>
                <a:ea typeface="宋体" panose="02010600030101010101" pitchFamily="2" charset="-122"/>
              </a:rPr>
              <a:t>13 </a:t>
            </a:r>
            <a:r>
              <a:rPr lang="zh-CN" altLang="zh-CN" sz="1800" dirty="0">
                <a:effectLst/>
                <a:latin typeface="Times New Roman" panose="02020603050405020304" pitchFamily="18" charset="0"/>
                <a:ea typeface="宋体" panose="02010600030101010101" pitchFamily="2" charset="-122"/>
              </a:rPr>
              <a:t>耶稣就来拿饼和鱼给他们。</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960481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这次耶稣的显现是在户外，而且有七个门徒跟耶稣一起吃饭，此时天已经大亮了。耶稣就在他们眼前说话、吃东西。这些门徒就是见证耶稣已经复活的目击证人。因此，后来这些门徒作见证说关于所写下来的耶稣复活的事，不是听别人说的，而是自己亲眼见证过的。</a:t>
            </a:r>
            <a:endParaRPr lang="en-US" sz="18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3393875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除了好几次对几个人到几十个人的显现以外，耶稣在升天前，还有一次显现给五百多人看。</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哥林多前书</a:t>
            </a:r>
            <a:r>
              <a:rPr lang="en-US" altLang="zh-CN" sz="1800" dirty="0">
                <a:effectLst/>
                <a:latin typeface="Times New Roman" panose="02020603050405020304" pitchFamily="18" charset="0"/>
                <a:ea typeface="宋体" panose="02010600030101010101" pitchFamily="2" charset="-122"/>
              </a:rPr>
              <a:t>15</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6</a:t>
            </a:r>
            <a:r>
              <a:rPr lang="zh-CN" altLang="zh-CN" sz="1800" dirty="0">
                <a:effectLst/>
                <a:latin typeface="Times New Roman" panose="02020603050405020304" pitchFamily="18" charset="0"/>
                <a:ea typeface="宋体" panose="02010600030101010101" pitchFamily="2" charset="-122"/>
              </a:rPr>
              <a:t>后来一时显给五百多弟兄看，其中一大半到如今还在，却也有已经睡了的。</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这五百多目击证人都亲眼见过复活的主，并把他们的见证传给第一代的教会。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3183577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7.</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Times New Roman" panose="02020603050405020304" pitchFamily="18" charset="0"/>
                <a:ea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）任务三：多选题</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现在我们用一分钟完成任务三的多选题</a:t>
            </a:r>
            <a:r>
              <a:rPr lang="en-US"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b="1" dirty="0">
                <a:effectLst/>
                <a:latin typeface="宋体" panose="02010600030101010101" pitchFamily="2" charset="-122"/>
                <a:ea typeface="等线" panose="02010600030101010101" pitchFamily="2" charset="-122"/>
              </a:rPr>
              <a:t>1</a:t>
            </a:r>
            <a:r>
              <a:rPr lang="zh-CN" altLang="zh-CN" sz="1800" b="1" dirty="0">
                <a:effectLst/>
                <a:latin typeface="Times New Roman" panose="02020603050405020304" pitchFamily="18" charset="0"/>
                <a:ea typeface="宋体" panose="02010600030101010101" pitchFamily="2" charset="-122"/>
              </a:rPr>
              <a:t>．耶稣复活以后显现给谁看？（</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indent="304800" algn="just"/>
            <a:r>
              <a:rPr lang="en-US" altLang="zh-CN" sz="1800" dirty="0">
                <a:effectLst/>
                <a:latin typeface="宋体" panose="02010600030101010101" pitchFamily="2" charset="-122"/>
                <a:ea typeface="等线" panose="02010600030101010101" pitchFamily="2" charset="-122"/>
              </a:rPr>
              <a:t>A.</a:t>
            </a:r>
            <a:r>
              <a:rPr lang="zh-CN" altLang="zh-CN" sz="1800" dirty="0">
                <a:effectLst/>
                <a:latin typeface="Times New Roman" panose="02020603050405020304" pitchFamily="18" charset="0"/>
                <a:ea typeface="宋体" panose="02010600030101010101" pitchFamily="2" charset="-122"/>
              </a:rPr>
              <a:t>找耶稣的妇女们</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以马忤斯路上的门徒</a:t>
            </a:r>
            <a:endParaRPr lang="zh-CN" altLang="zh-CN" sz="1800" dirty="0">
              <a:effectLst/>
              <a:latin typeface="Times New Roman" panose="02020603050405020304" pitchFamily="18" charset="0"/>
              <a:ea typeface="等线" panose="02010600030101010101" pitchFamily="2" charset="-122"/>
            </a:endParaRPr>
          </a:p>
          <a:p>
            <a:pPr marL="152400" indent="304800" algn="just"/>
            <a:r>
              <a:rPr lang="en-US" altLang="zh-CN" sz="1800" dirty="0">
                <a:effectLst/>
                <a:latin typeface="宋体" panose="02010600030101010101" pitchFamily="2" charset="-122"/>
                <a:ea typeface="等线" panose="02010600030101010101" pitchFamily="2" charset="-122"/>
              </a:rPr>
              <a:t>C. </a:t>
            </a:r>
            <a:r>
              <a:rPr lang="zh-CN" altLang="zh-CN" sz="1800" dirty="0">
                <a:effectLst/>
                <a:latin typeface="Times New Roman" panose="02020603050405020304" pitchFamily="18" charset="0"/>
                <a:ea typeface="宋体" panose="02010600030101010101" pitchFamily="2" charset="-122"/>
              </a:rPr>
              <a:t>在屋内聚会的十位门徒</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多马</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b="1" dirty="0">
                <a:effectLst/>
                <a:latin typeface="宋体" panose="02010600030101010101" pitchFamily="2" charset="-122"/>
                <a:ea typeface="等线"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．耶稣复活在以下哪些地方出现过？（</a:t>
            </a:r>
            <a:r>
              <a:rPr lang="en-US" altLang="zh-CN" sz="1800" b="1" dirty="0">
                <a:effectLst/>
                <a:latin typeface="Times New Roman" panose="02020603050405020304" pitchFamily="18" charset="0"/>
                <a:ea typeface="宋体" panose="02010600030101010101" pitchFamily="2" charset="-122"/>
              </a:rPr>
              <a:t>            </a:t>
            </a:r>
            <a:r>
              <a:rPr lang="zh-CN"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indent="304800" algn="just"/>
            <a:r>
              <a:rPr lang="en-US" altLang="zh-CN" sz="1800" dirty="0">
                <a:effectLst/>
                <a:latin typeface="宋体" panose="02010600030101010101" pitchFamily="2" charset="-122"/>
                <a:ea typeface="等线" panose="02010600030101010101" pitchFamily="2" charset="-122"/>
              </a:rPr>
              <a:t>A. </a:t>
            </a:r>
            <a:r>
              <a:rPr lang="zh-CN" altLang="zh-CN" sz="1800" dirty="0">
                <a:effectLst/>
                <a:latin typeface="Times New Roman" panose="02020603050405020304" pitchFamily="18" charset="0"/>
                <a:ea typeface="宋体" panose="02010600030101010101" pitchFamily="2" charset="-122"/>
              </a:rPr>
              <a:t>坟墓附近</a:t>
            </a:r>
            <a:r>
              <a:rPr lang="en-US" altLang="zh-CN" sz="1800" dirty="0">
                <a:effectLst/>
                <a:latin typeface="Times New Roman" panose="02020603050405020304" pitchFamily="18" charset="0"/>
                <a:ea typeface="宋体" panose="02010600030101010101" pitchFamily="2" charset="-122"/>
              </a:rPr>
              <a:t>   B. </a:t>
            </a:r>
            <a:r>
              <a:rPr lang="zh-CN" altLang="zh-CN" sz="1800" dirty="0">
                <a:effectLst/>
                <a:latin typeface="Times New Roman" panose="02020603050405020304" pitchFamily="18" charset="0"/>
                <a:ea typeface="宋体" panose="02010600030101010101" pitchFamily="2" charset="-122"/>
              </a:rPr>
              <a:t>祭司长的家</a:t>
            </a:r>
            <a:r>
              <a:rPr lang="en-US" altLang="zh-CN" sz="1800" dirty="0">
                <a:effectLst/>
                <a:latin typeface="Times New Roman" panose="02020603050405020304" pitchFamily="18" charset="0"/>
                <a:ea typeface="宋体" panose="02010600030101010101" pitchFamily="2" charset="-122"/>
              </a:rPr>
              <a:t>   C. </a:t>
            </a:r>
            <a:r>
              <a:rPr lang="zh-CN" altLang="zh-CN" sz="1800" dirty="0">
                <a:effectLst/>
                <a:latin typeface="Times New Roman" panose="02020603050405020304" pitchFamily="18" charset="0"/>
                <a:ea typeface="宋体" panose="02010600030101010101" pitchFamily="2" charset="-122"/>
              </a:rPr>
              <a:t>海边</a:t>
            </a:r>
            <a:r>
              <a:rPr lang="en-US" altLang="zh-CN" sz="1800" dirty="0">
                <a:effectLst/>
                <a:latin typeface="Times New Roman" panose="02020603050405020304" pitchFamily="18" charset="0"/>
                <a:ea typeface="宋体" panose="02010600030101010101" pitchFamily="2" charset="-122"/>
              </a:rPr>
              <a:t>    D. </a:t>
            </a:r>
            <a:r>
              <a:rPr lang="zh-CN" altLang="zh-CN" sz="1800" dirty="0">
                <a:effectLst/>
                <a:latin typeface="Times New Roman" panose="02020603050405020304" pitchFamily="18" charset="0"/>
                <a:ea typeface="宋体" panose="02010600030101010101" pitchFamily="2" charset="-122"/>
              </a:rPr>
              <a:t>圣殿</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b="1" dirty="0">
                <a:effectLst/>
                <a:latin typeface="Times New Roman" panose="02020603050405020304" pitchFamily="18" charset="0"/>
                <a:ea typeface="宋体" panose="02010600030101010101" pitchFamily="2" charset="-122"/>
              </a:rPr>
              <a:t>老师讲解</a:t>
            </a:r>
            <a:r>
              <a:rPr lang="en-US" altLang="zh-CN" sz="1800" b="1"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ABCD</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152400" algn="just"/>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击）选</a:t>
            </a:r>
            <a:r>
              <a:rPr lang="en-US" altLang="zh-CN" sz="1800" dirty="0">
                <a:effectLst/>
                <a:latin typeface="Times New Roman" panose="02020603050405020304" pitchFamily="18" charset="0"/>
                <a:ea typeface="宋体" panose="02010600030101010101" pitchFamily="2" charset="-122"/>
              </a:rPr>
              <a:t>AC</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3433424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zh-TW" altLang="zh-CN" sz="1800" b="1" dirty="0">
                <a:effectLst/>
                <a:latin typeface="Times New Roman" panose="02020603050405020304" pitchFamily="18" charset="0"/>
                <a:ea typeface="宋体" panose="02010600030101010101" pitchFamily="2" charset="-122"/>
              </a:rPr>
              <a:t>8.</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3'</a:t>
            </a:r>
            <a:r>
              <a:rPr lang="zh-CN" altLang="zh-CN" sz="1800" b="1" dirty="0">
                <a:effectLst/>
                <a:latin typeface="Times New Roman" panose="02020603050405020304" pitchFamily="18" charset="0"/>
                <a:ea typeface="宋体" panose="02010600030101010101" pitchFamily="2" charset="-122"/>
              </a:rPr>
              <a:t>）老师总结：（应用、祷告）</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现在我们来总结一下。耶稣死后，他的追随者按犹太人的丧葬习俗安葬耶稣，还有耶稣的敌对者严加看守坟墓，不让任何闲杂人等靠近尸体。耶稣就在这样的情况下超自然地复活了，而这一切都是在耶稣之前几百年就已经在圣经中预言会发生的，可见耶稣就是预言要来的弥赛亚。</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1004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kern="0" dirty="0">
                <a:effectLst/>
                <a:ea typeface="宋体" panose="02010600030101010101" pitchFamily="2" charset="-122"/>
                <a:cs typeface="Times New Roman" panose="02020603050405020304" pitchFamily="18" charset="0"/>
              </a:rPr>
              <a:t>我们也了解到起初没有一个门徒相信主的复活，但是耶稣亲自给他们讲解了旧约的预言。这些门徒在亲自经历复活的耶稣向他们显现后，他们才相信耶稣是真的复活了，并且开始传扬这位复活的主拯救世人的好消息。</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29477600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今天藉着圣经，我们也可以确信，主耶稣确实是按着关于弥赛亚的预言死而复活了，将来我们也会死而复活。如果我们信了主，就会永远在天堂与主同在。不过如果我们拒绝他的救恩，我们就会永远在地狱与神隔绝。所以，今天你虽然还没见到耶稣，不过你也可以根据今天学到的证据，确认耶稣的确死而复活了。你愿意接受这位死而复活的耶稣成为你的救主吗？</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77101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上节课学了弥赛亚受难的预言，有不少记录在以赛亚书第</a:t>
            </a:r>
            <a:r>
              <a:rPr lang="en-US" altLang="zh-CN" sz="1800" dirty="0">
                <a:effectLst/>
                <a:latin typeface="Times New Roman" panose="02020603050405020304" pitchFamily="18" charset="0"/>
                <a:ea typeface="宋体" panose="02010600030101010101" pitchFamily="2" charset="-122"/>
              </a:rPr>
              <a:t>53</a:t>
            </a:r>
            <a:r>
              <a:rPr lang="zh-CN" altLang="zh-CN" sz="1800" dirty="0">
                <a:effectLst/>
                <a:latin typeface="Times New Roman" panose="02020603050405020304" pitchFamily="18" charset="0"/>
                <a:ea typeface="宋体" panose="02010600030101010101" pitchFamily="2" charset="-122"/>
              </a:rPr>
              <a:t>章和诗篇第</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篇。死海古卷中这两卷书卷的抄本年代，远远早于耶稣的时代，而这两卷书的写作年代就更早了。不可否认，预言是在应验之前发出的。实际上，这两卷书除了预言弥赛亚的受难，也预言了他的复活。这节课我们要学习关于弥赛亚复活的预言，他确实复活了。</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2345411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b="1" dirty="0">
                <a:effectLst/>
                <a:latin typeface="Times New Roman" panose="02020603050405020304" pitchFamily="18" charset="0"/>
                <a:ea typeface="宋体" panose="02010600030101010101" pitchFamily="2" charset="-122"/>
              </a:rPr>
              <a:t>祷告结束（老师可以考虑带领决志祷告）。</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2491704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73000"/>
              </a:lnSpc>
              <a:spcBef>
                <a:spcPts val="1300"/>
              </a:spcBef>
              <a:spcAft>
                <a:spcPts val="1300"/>
              </a:spcAft>
            </a:pPr>
            <a:r>
              <a:rPr lang="en-US" altLang="zh-CN" sz="1800" b="1" dirty="0">
                <a:effectLst/>
                <a:latin typeface="宋体" panose="02010600030101010101" pitchFamily="2" charset="-122"/>
              </a:rPr>
              <a:t>2.</a:t>
            </a:r>
            <a:r>
              <a:rPr lang="zh-CN" altLang="zh-CN" sz="1800" b="1" dirty="0">
                <a:effectLst/>
                <a:latin typeface="Times New Roman" panose="02020603050405020304" pitchFamily="18" charset="0"/>
                <a:ea typeface="宋体" panose="02010600030101010101" pitchFamily="2" charset="-122"/>
              </a:rPr>
              <a:t>（</a:t>
            </a:r>
            <a:r>
              <a:rPr lang="en-US" altLang="zh-CN" sz="1800" b="1" dirty="0">
                <a:effectLst/>
                <a:latin typeface="宋体" panose="02010600030101010101" pitchFamily="2" charset="-122"/>
              </a:rPr>
              <a:t>5'</a:t>
            </a:r>
            <a:r>
              <a:rPr lang="zh-CN" altLang="zh-CN" sz="1800" b="1" dirty="0">
                <a:effectLst/>
                <a:latin typeface="Times New Roman" panose="02020603050405020304" pitchFamily="18" charset="0"/>
                <a:ea typeface="宋体" panose="02010600030101010101" pitchFamily="2" charset="-122"/>
              </a:rPr>
              <a:t>）老师讲解：耶稣埋葬的情形</a:t>
            </a:r>
            <a:endParaRPr lang="zh-CN" altLang="zh-CN" sz="1800" b="1" dirty="0">
              <a:effectLst/>
              <a:latin typeface="Times New Roman" panose="02020603050405020304" pitchFamily="18" charset="0"/>
            </a:endParaRPr>
          </a:p>
          <a:p>
            <a:pPr algn="just"/>
            <a:r>
              <a:rPr lang="zh-CN" altLang="zh-CN" sz="1800" dirty="0">
                <a:effectLst/>
                <a:latin typeface="Times New Roman" panose="02020603050405020304" pitchFamily="18" charset="0"/>
                <a:ea typeface="宋体" panose="02010600030101010101" pitchFamily="2" charset="-122"/>
              </a:rPr>
              <a:t>我们先从耶稣埋葬的情形开始。</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27</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58 </a:t>
            </a:r>
            <a:r>
              <a:rPr lang="zh-CN" altLang="zh-CN" sz="1800" dirty="0">
                <a:effectLst/>
                <a:latin typeface="Times New Roman" panose="02020603050405020304" pitchFamily="18" charset="0"/>
                <a:ea typeface="宋体" panose="02010600030101010101" pitchFamily="2" charset="-122"/>
              </a:rPr>
              <a:t>这人【亚利马太的约瑟】去见彼拉多，求耶稣的身体，彼拉多就吩咐给他。</a:t>
            </a:r>
            <a:r>
              <a:rPr lang="en-US" altLang="zh-CN" sz="1800" dirty="0">
                <a:effectLst/>
                <a:latin typeface="Times New Roman" panose="02020603050405020304" pitchFamily="18" charset="0"/>
                <a:ea typeface="宋体" panose="02010600030101010101" pitchFamily="2" charset="-122"/>
              </a:rPr>
              <a:t>59 </a:t>
            </a:r>
            <a:r>
              <a:rPr lang="zh-CN" altLang="zh-CN" sz="1800" dirty="0">
                <a:effectLst/>
                <a:latin typeface="Times New Roman" panose="02020603050405020304" pitchFamily="18" charset="0"/>
                <a:ea typeface="宋体" panose="02010600030101010101" pitchFamily="2" charset="-122"/>
              </a:rPr>
              <a:t>约瑟取了身体，用干净细麻布裹好，</a:t>
            </a:r>
            <a:r>
              <a:rPr lang="en-US" altLang="zh-CN" sz="1800" dirty="0">
                <a:effectLst/>
                <a:latin typeface="Times New Roman" panose="02020603050405020304" pitchFamily="18" charset="0"/>
                <a:ea typeface="宋体" panose="02010600030101010101" pitchFamily="2" charset="-122"/>
              </a:rPr>
              <a:t>60 </a:t>
            </a:r>
            <a:r>
              <a:rPr lang="zh-CN" altLang="zh-CN" sz="1800" dirty="0">
                <a:effectLst/>
                <a:latin typeface="Times New Roman" panose="02020603050405020304" pitchFamily="18" charset="0"/>
                <a:ea typeface="宋体" panose="02010600030101010101" pitchFamily="2" charset="-122"/>
              </a:rPr>
              <a:t>安放在自己的新坟墓里，就是他凿在磐石里的。他又把大石头滚到墓门口，就去了。 </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经文告诉我们，耶稣死了以后，亚利马太来的财主约瑟把耶稣的尸体，安葬在自己新凿的坟墓里面。</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90201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那个时候，有钱的犹太人会为自己、家人和后代预备墓穴，这些墓穴通常是在岩石中凿出来的，外面有一块巨大圆盘石头，用于封住洞口，不让野兽进去破坏遗体。</a:t>
            </a:r>
            <a:endParaRPr lang="en-US" sz="1800" dirty="0">
              <a:effectLst/>
              <a:latin typeface="SimSun" panose="02010600030101010101" pitchFamily="2" charset="-122"/>
              <a:ea typeface="SimSu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168885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另外，约翰福音</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章记载：</a:t>
            </a:r>
            <a:r>
              <a:rPr lang="en-US" altLang="zh-CN" sz="1800" dirty="0">
                <a:effectLst/>
                <a:latin typeface="Times New Roman" panose="02020603050405020304" pitchFamily="18" charset="0"/>
                <a:ea typeface="宋体" panose="02010600030101010101" pitchFamily="2" charset="-122"/>
              </a:rPr>
              <a:t>39</a:t>
            </a:r>
            <a:r>
              <a:rPr lang="zh-CN" altLang="zh-CN" sz="1800" dirty="0">
                <a:effectLst/>
                <a:latin typeface="Times New Roman" panose="02020603050405020304" pitchFamily="18" charset="0"/>
                <a:ea typeface="宋体" panose="02010600030101010101" pitchFamily="2" charset="-122"/>
              </a:rPr>
              <a:t>……【尼哥底母】带着没药和沉香约有一百斤前来。</a:t>
            </a:r>
            <a:r>
              <a:rPr lang="en-US" altLang="zh-CN" sz="1800" dirty="0">
                <a:effectLst/>
                <a:latin typeface="Times New Roman" panose="02020603050405020304" pitchFamily="18" charset="0"/>
                <a:ea typeface="宋体" panose="02010600030101010101" pitchFamily="2" charset="-122"/>
              </a:rPr>
              <a:t>40</a:t>
            </a:r>
            <a:r>
              <a:rPr lang="zh-CN" altLang="zh-CN" sz="1800" dirty="0">
                <a:effectLst/>
                <a:latin typeface="Times New Roman" panose="02020603050405020304" pitchFamily="18" charset="0"/>
                <a:ea typeface="宋体" panose="02010600030101010101" pitchFamily="2" charset="-122"/>
              </a:rPr>
              <a:t>他们就照犹太人殡葬的规矩，把耶稣的身体用细麻布加上香料裹好了。</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lgn="just"/>
            <a:r>
              <a:rPr lang="zh-CN" altLang="zh-CN" sz="1800" dirty="0">
                <a:effectLst/>
                <a:latin typeface="Times New Roman" panose="02020603050405020304" pitchFamily="18" charset="0"/>
                <a:ea typeface="宋体" panose="02010600030101010101" pitchFamily="2" charset="-122"/>
              </a:rPr>
              <a:t>按照犹太丧葬的习俗，遗体一般要用香料处理，再用布条包好。这些布条要沾满油和香料，从遗体的头严严实实地缠到脚，才放入墓穴。耶稣的遗体也按照这个习俗被处理过，包裹得像木乃伊一样。</a:t>
            </a:r>
            <a:endParaRPr lang="zh-CN" altLang="zh-CN" sz="1800" dirty="0">
              <a:effectLst/>
              <a:latin typeface="Times New Roman" panose="02020603050405020304" pitchFamily="18" charset="0"/>
              <a:ea typeface="等线" panose="02010600030101010101" pitchFamily="2" charset="-122"/>
            </a:endParaRPr>
          </a:p>
          <a:p>
            <a:pPr algn="just"/>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315912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a:extLst>
              <a:ext uri="{FF2B5EF4-FFF2-40B4-BE49-F238E27FC236}">
                <a16:creationId xmlns:a16="http://schemas.microsoft.com/office/drawing/2014/main" id="{7C7142E2-EEEE-445A-9C19-710FD730E4AC}"/>
              </a:ext>
            </a:extLst>
          </p:cNvPr>
          <p:cNvSpPr>
            <a:spLocks noGrp="1"/>
          </p:cNvSpPr>
          <p:nvPr>
            <p:ph type="body" idx="1"/>
          </p:nvPr>
        </p:nvSpPr>
        <p:spPr/>
        <p:txBody>
          <a:bodyPr/>
          <a:lstStyle/>
          <a:p>
            <a:pPr algn="just"/>
            <a:r>
              <a:rPr lang="zh-CN" altLang="zh-CN" sz="1800" dirty="0">
                <a:effectLst/>
                <a:latin typeface="Times New Roman" panose="02020603050405020304" pitchFamily="18" charset="0"/>
                <a:ea typeface="宋体" panose="02010600030101010101" pitchFamily="2" charset="-122"/>
              </a:rPr>
              <a:t>我们还记得，耶稣使拉撒路从死里复活后，需要人去解开拉撒路的裹尸布，由此我们就可以想象这些布条紧紧裹着遗体的样子。</a:t>
            </a:r>
            <a:endParaRPr lang="zh-CN" altLang="zh-CN" sz="1800" dirty="0">
              <a:effectLst/>
              <a:latin typeface="Times New Roman" panose="02020603050405020304" pitchFamily="18" charset="0"/>
              <a:ea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8353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44218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148433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7989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154581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242291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890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79CCF8-3394-9C4A-AA0B-C65038093BB1}"/>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4" name="标题占位符 6">
            <a:extLst>
              <a:ext uri="{FF2B5EF4-FFF2-40B4-BE49-F238E27FC236}">
                <a16:creationId xmlns:a16="http://schemas.microsoft.com/office/drawing/2014/main" id="{E6CC055E-A18F-E040-8A1B-2DF7DACEFF23}"/>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288319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2B809EC-EA1A-DE43-B4B1-86CFD6B3F53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6">
            <a:extLst>
              <a:ext uri="{FF2B5EF4-FFF2-40B4-BE49-F238E27FC236}">
                <a16:creationId xmlns:a16="http://schemas.microsoft.com/office/drawing/2014/main" id="{5EFB6602-9039-7A4B-92C4-057A1F7CD44F}"/>
              </a:ext>
            </a:extLst>
          </p:cNvPr>
          <p:cNvSpPr>
            <a:spLocks noGrp="1"/>
          </p:cNvSpPr>
          <p:nvPr>
            <p:ph type="title"/>
          </p:nvPr>
        </p:nvSpPr>
        <p:spPr>
          <a:xfrm>
            <a:off x="0" y="168355"/>
            <a:ext cx="9144000" cy="1325563"/>
          </a:xfrm>
          <a:prstGeom prst="rect">
            <a:avLst/>
          </a:prstGeom>
        </p:spPr>
        <p:txBody>
          <a:bodyPr vert="horz" lIns="91440" tIns="45720" rIns="91440" bIns="45720" rtlCol="0" anchor="ctr">
            <a:normAutofit/>
          </a:bodyPr>
          <a:lstStyle>
            <a:lvl1pPr algn="ctr">
              <a:defRPr sz="3600" b="1" i="0" baseline="0">
                <a:solidFill>
                  <a:srgbClr val="002060"/>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788179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A4A576D-5B0A-314E-BEE0-848851704971}"/>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237290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17081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6462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454352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5598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143138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841749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67736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2022/1/28</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10473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20"/>
          <a:stretch>
            <a:fillRect/>
          </a:stretch>
        </p:blipFill>
        <p:spPr>
          <a:xfrm>
            <a:off x="0" y="0"/>
            <a:ext cx="9144000" cy="6857999"/>
          </a:xfrm>
          <a:prstGeom prst="rect">
            <a:avLst/>
          </a:prstGeom>
        </p:spPr>
      </p:pic>
    </p:spTree>
    <p:extLst>
      <p:ext uri="{BB962C8B-B14F-4D97-AF65-F5344CB8AC3E}">
        <p14:creationId xmlns:p14="http://schemas.microsoft.com/office/powerpoint/2010/main" val="382477591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5"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tif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4.tiff"/><Relationship Id="rId4" Type="http://schemas.openxmlformats.org/officeDocument/2006/relationships/image" Target="../media/image43.tiff"/></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0.tiff"/></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40.jpeg"/><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AC71146-D671-9244-910A-A7DE2A8AE857}"/>
              </a:ext>
            </a:extLst>
          </p:cNvPr>
          <p:cNvPicPr>
            <a:picLocks noChangeAspect="1"/>
          </p:cNvPicPr>
          <p:nvPr/>
        </p:nvPicPr>
        <p:blipFill rotWithShape="1">
          <a:blip r:embed="rId3"/>
          <a:srcRect l="-1" r="14687"/>
          <a:stretch/>
        </p:blipFill>
        <p:spPr>
          <a:xfrm>
            <a:off x="4078372" y="0"/>
            <a:ext cx="5065628"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E836CF40-5A2E-6A4C-A602-DC49B94C16EE}"/>
              </a:ext>
            </a:extLst>
          </p:cNvPr>
          <p:cNvPicPr>
            <a:picLocks noChangeAspect="1"/>
          </p:cNvPicPr>
          <p:nvPr/>
        </p:nvPicPr>
        <p:blipFill>
          <a:blip r:embed="rId4"/>
          <a:stretch>
            <a:fillRect/>
          </a:stretch>
        </p:blipFill>
        <p:spPr>
          <a:xfrm>
            <a:off x="0" y="1488101"/>
            <a:ext cx="4078372" cy="3905533"/>
          </a:xfrm>
          <a:prstGeom prst="rect">
            <a:avLst/>
          </a:prstGeom>
        </p:spPr>
      </p:pic>
      <p:sp>
        <p:nvSpPr>
          <p:cNvPr id="10" name="标题 1">
            <a:extLst>
              <a:ext uri="{FF2B5EF4-FFF2-40B4-BE49-F238E27FC236}">
                <a16:creationId xmlns:a16="http://schemas.microsoft.com/office/drawing/2014/main" id="{44FA31D3-E4AD-1D46-BB2F-C7E51B59923F}"/>
              </a:ext>
            </a:extLst>
          </p:cNvPr>
          <p:cNvSpPr txBox="1">
            <a:spLocks/>
          </p:cNvSpPr>
          <p:nvPr/>
        </p:nvSpPr>
        <p:spPr>
          <a:xfrm>
            <a:off x="217435" y="2243399"/>
            <a:ext cx="3670393" cy="225445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000" b="1" spc="-150" dirty="0">
                <a:latin typeface="Microsoft YaHei" panose="020B0503020204020204" pitchFamily="34" charset="-122"/>
                <a:ea typeface="Microsoft YaHei" panose="020B0503020204020204" pitchFamily="34" charset="-122"/>
              </a:rPr>
              <a:t>弥赛亚预言</a:t>
            </a:r>
            <a:endParaRPr lang="en-US" altLang="zh-CN" sz="4000" b="1" spc="-150" dirty="0">
              <a:latin typeface="Microsoft YaHei" panose="020B0503020204020204" pitchFamily="34" charset="-122"/>
              <a:ea typeface="Microsoft YaHei" panose="020B0503020204020204" pitchFamily="34" charset="-122"/>
            </a:endParaRPr>
          </a:p>
          <a:p>
            <a:pPr algn="ctr">
              <a:lnSpc>
                <a:spcPct val="100000"/>
              </a:lnSpc>
            </a:pPr>
            <a:r>
              <a:rPr lang="zh-CN" altLang="en-US" sz="4000" b="1" spc="-150" dirty="0">
                <a:latin typeface="Microsoft YaHei" panose="020B0503020204020204" pitchFamily="34" charset="-122"/>
                <a:ea typeface="Microsoft YaHei" panose="020B0503020204020204" pitchFamily="34" charset="-122"/>
              </a:rPr>
              <a:t>的应验</a:t>
            </a:r>
            <a:r>
              <a:rPr lang="en-US" altLang="zh-CN" sz="4000" b="1" spc="-150" dirty="0">
                <a:latin typeface="Microsoft YaHei" panose="020B0503020204020204" pitchFamily="34" charset="-122"/>
                <a:ea typeface="Microsoft YaHei" panose="020B0503020204020204" pitchFamily="34" charset="-122"/>
              </a:rPr>
              <a:t>——</a:t>
            </a:r>
          </a:p>
          <a:p>
            <a:pPr algn="ctr">
              <a:lnSpc>
                <a:spcPts val="2060"/>
              </a:lnSpc>
            </a:pPr>
            <a:endParaRPr lang="en-US" altLang="zh-CN" sz="2400" b="1" dirty="0">
              <a:latin typeface="Microsoft YaHei" panose="020B0503020204020204" pitchFamily="34" charset="-122"/>
              <a:ea typeface="Microsoft YaHei" panose="020B0503020204020204" pitchFamily="34" charset="-122"/>
            </a:endParaRPr>
          </a:p>
          <a:p>
            <a:pPr algn="ctr">
              <a:lnSpc>
                <a:spcPts val="2060"/>
              </a:lnSpc>
            </a:pPr>
            <a:r>
              <a:rPr lang="zh-CN" altLang="en-US" sz="2800" b="1" dirty="0">
                <a:latin typeface="Microsoft YaHei" panose="020B0503020204020204" pitchFamily="34" charset="-122"/>
                <a:ea typeface="Microsoft YaHei" panose="020B0503020204020204" pitchFamily="34" charset="-122"/>
              </a:rPr>
              <a:t>复活</a:t>
            </a:r>
            <a:endParaRPr lang="zh-CN" altLang="en-US" sz="2400" b="1" dirty="0">
              <a:latin typeface="Microsoft YaHei" panose="020B0503020204020204" pitchFamily="34" charset="-122"/>
              <a:ea typeface="Microsoft YaHei" panose="020B0503020204020204" pitchFamily="34" charset="-122"/>
            </a:endParaRPr>
          </a:p>
        </p:txBody>
      </p:sp>
      <p:sp>
        <p:nvSpPr>
          <p:cNvPr id="11" name="标题 1">
            <a:extLst>
              <a:ext uri="{FF2B5EF4-FFF2-40B4-BE49-F238E27FC236}">
                <a16:creationId xmlns:a16="http://schemas.microsoft.com/office/drawing/2014/main" id="{33D4AB23-5347-1D4E-A6B0-20106A1E5195}"/>
              </a:ext>
            </a:extLst>
          </p:cNvPr>
          <p:cNvSpPr txBox="1">
            <a:spLocks/>
          </p:cNvSpPr>
          <p:nvPr/>
        </p:nvSpPr>
        <p:spPr>
          <a:xfrm>
            <a:off x="349281" y="4201296"/>
            <a:ext cx="3406702" cy="80169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马可福音</a:t>
            </a:r>
            <a:r>
              <a:rPr lang="en-US" altLang="zh-CN" sz="2400" b="1" dirty="0">
                <a:latin typeface="Microsoft YaHei" panose="020B0503020204020204" pitchFamily="34" charset="-122"/>
                <a:ea typeface="Microsoft YaHei" panose="020B0503020204020204" pitchFamily="34" charset="-122"/>
              </a:rPr>
              <a:t>9:31</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29</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73511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8EEDB939-690F-3644-9825-1D2F84461A06}"/>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896BE0D5-BC9C-6C44-ACF7-E58903B1D9D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458B0878-5798-824A-B999-8DC9BF2B3F82}"/>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82140366-5C5C-0544-8A8C-7F7A985B39A3}"/>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F5D606CA-6682-B548-84B8-D3A1A2840F8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B19F1253-F91D-6D4C-86A9-13FD591ED63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7" name="Rectangle 6">
            <a:extLst>
              <a:ext uri="{FF2B5EF4-FFF2-40B4-BE49-F238E27FC236}">
                <a16:creationId xmlns:a16="http://schemas.microsoft.com/office/drawing/2014/main" id="{8ACCF926-4BCD-2C4A-BA02-82FFFBDE4F83}"/>
              </a:ext>
            </a:extLst>
          </p:cNvPr>
          <p:cNvSpPr>
            <a:spLocks noChangeArrowheads="1"/>
          </p:cNvSpPr>
          <p:nvPr/>
        </p:nvSpPr>
        <p:spPr bwMode="auto">
          <a:xfrm>
            <a:off x="649026" y="1951137"/>
            <a:ext cx="7940738" cy="4647073"/>
          </a:xfrm>
          <a:prstGeom prst="rect">
            <a:avLst/>
          </a:prstGeom>
          <a:noFill/>
          <a:ln w="9525">
            <a:noFill/>
            <a:miter lim="800000"/>
            <a:headEnd/>
            <a:tailEnd/>
          </a:ln>
          <a:effectLst/>
        </p:spPr>
        <p:txBody>
          <a:bodyPr lIns="81041" tIns="40521" rIns="81041" bIns="40521"/>
          <a:lstStyle/>
          <a:p>
            <a:pPr defTabSz="685800">
              <a:lnSpc>
                <a:spcPts val="3660"/>
              </a:lnSpc>
              <a:defRPr/>
            </a:pPr>
            <a:r>
              <a:rPr lang="zh-CN" altLang="en-US" sz="2700" dirty="0">
                <a:latin typeface="Microsoft YaHei" panose="020B0503020204020204" pitchFamily="34" charset="-122"/>
                <a:ea typeface="Microsoft YaHei" panose="020B0503020204020204" pitchFamily="34" charset="-122"/>
              </a:rPr>
              <a:t>马太福音</a:t>
            </a:r>
            <a:r>
              <a:rPr lang="en-US" altLang="zh-CN" sz="2700" dirty="0">
                <a:latin typeface="Microsoft YaHei" panose="020B0503020204020204" pitchFamily="34" charset="-122"/>
                <a:ea typeface="Microsoft YaHei" panose="020B0503020204020204" pitchFamily="34" charset="-122"/>
              </a:rPr>
              <a:t>27:62</a:t>
            </a:r>
            <a:r>
              <a:rPr lang="zh-CN" altLang="en-US" sz="2700" dirty="0">
                <a:latin typeface="Microsoft YaHei" panose="020B0503020204020204" pitchFamily="34" charset="-122"/>
                <a:ea typeface="Microsoft YaHei" panose="020B0503020204020204" pitchFamily="34" charset="-122"/>
              </a:rPr>
              <a:t> 次日，就是预备日的第二天，祭司长和法利赛人聚集来见彼拉多，说：</a:t>
            </a:r>
            <a:r>
              <a:rPr lang="en-US" altLang="zh-CN" sz="2700" dirty="0">
                <a:latin typeface="Microsoft YaHei" panose="020B0503020204020204" pitchFamily="34" charset="-122"/>
                <a:ea typeface="Microsoft YaHei" panose="020B0503020204020204" pitchFamily="34" charset="-122"/>
              </a:rPr>
              <a:t>63“</a:t>
            </a:r>
            <a:r>
              <a:rPr lang="zh-CN" altLang="en-US" sz="2700" dirty="0">
                <a:latin typeface="Microsoft YaHei" panose="020B0503020204020204" pitchFamily="34" charset="-122"/>
                <a:ea typeface="Microsoft YaHei" panose="020B0503020204020204" pitchFamily="34" charset="-122"/>
              </a:rPr>
              <a:t>大人，我们记得那诱惑人的还活着的时候，曾说：‘三日后我要复活。’</a:t>
            </a:r>
            <a:r>
              <a:rPr lang="en-US" altLang="zh-CN" sz="2700" dirty="0">
                <a:latin typeface="Microsoft YaHei" panose="020B0503020204020204" pitchFamily="34" charset="-122"/>
                <a:ea typeface="Microsoft YaHei" panose="020B0503020204020204" pitchFamily="34" charset="-122"/>
              </a:rPr>
              <a:t>64</a:t>
            </a:r>
            <a:r>
              <a:rPr lang="zh-CN" altLang="en-US" sz="2700" dirty="0">
                <a:latin typeface="Microsoft YaHei" panose="020B0503020204020204" pitchFamily="34" charset="-122"/>
                <a:ea typeface="Microsoft YaHei" panose="020B0503020204020204" pitchFamily="34" charset="-122"/>
              </a:rPr>
              <a:t> 因此，请吩咐人将坟墓把守妥当，直到第三日，恐怕他的门徒来把他偷了去，就告诉百姓说：‘他从死里复活了。’这样，那后来的迷惑比先前的更厉害了。”</a:t>
            </a:r>
            <a:r>
              <a:rPr lang="en-US" altLang="zh-CN" sz="2700" dirty="0">
                <a:latin typeface="Microsoft YaHei" panose="020B0503020204020204" pitchFamily="34" charset="-122"/>
                <a:ea typeface="Microsoft YaHei" panose="020B0503020204020204" pitchFamily="34" charset="-122"/>
              </a:rPr>
              <a:t>65</a:t>
            </a:r>
            <a:r>
              <a:rPr lang="zh-CN" altLang="en-US" sz="2700" dirty="0">
                <a:latin typeface="Microsoft YaHei" panose="020B0503020204020204" pitchFamily="34" charset="-122"/>
                <a:ea typeface="Microsoft YaHei" panose="020B0503020204020204" pitchFamily="34" charset="-122"/>
              </a:rPr>
              <a:t> 彼拉多说：“你们有看守的兵，去吧！尽你们所能的把守妥当。”</a:t>
            </a:r>
            <a:r>
              <a:rPr lang="en-US" altLang="zh-CN" sz="2700" dirty="0">
                <a:latin typeface="Microsoft YaHei" panose="020B0503020204020204" pitchFamily="34" charset="-122"/>
                <a:ea typeface="Microsoft YaHei" panose="020B0503020204020204" pitchFamily="34" charset="-122"/>
              </a:rPr>
              <a:t>66</a:t>
            </a:r>
            <a:r>
              <a:rPr lang="zh-CN" altLang="en-US" sz="2700" dirty="0">
                <a:latin typeface="Microsoft YaHei" panose="020B0503020204020204" pitchFamily="34" charset="-122"/>
                <a:ea typeface="Microsoft YaHei" panose="020B0503020204020204" pitchFamily="34" charset="-122"/>
              </a:rPr>
              <a:t> 他们就带着看守的兵同去，封了石头，将坟墓把守妥当。</a:t>
            </a:r>
          </a:p>
          <a:p>
            <a:pPr defTabSz="685800">
              <a:lnSpc>
                <a:spcPts val="3660"/>
              </a:lnSpc>
              <a:defRPr/>
            </a:pPr>
            <a:endParaRPr lang="zh-CN" altLang="en-US" sz="27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3E9409C4-C964-8D4E-891F-61D64811D6BC}"/>
              </a:ext>
            </a:extLst>
          </p:cNvPr>
          <p:cNvPicPr>
            <a:picLocks noChangeAspect="1"/>
          </p:cNvPicPr>
          <p:nvPr/>
        </p:nvPicPr>
        <p:blipFill>
          <a:blip r:embed="rId4"/>
          <a:stretch>
            <a:fillRect/>
          </a:stretch>
        </p:blipFill>
        <p:spPr>
          <a:xfrm>
            <a:off x="3324917" y="3696"/>
            <a:ext cx="2588956" cy="19392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340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线连接符 20">
            <a:extLst>
              <a:ext uri="{FF2B5EF4-FFF2-40B4-BE49-F238E27FC236}">
                <a16:creationId xmlns:a16="http://schemas.microsoft.com/office/drawing/2014/main" id="{A246FD56-F705-5A43-97C3-2DE0BDC46B5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B258195E-1EDC-664F-8EF1-D48E6063AFE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7D913FFB-5B5A-9148-80A9-4454F755D29C}"/>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801B01AC-FE58-A440-9D6C-E9DAE7AD82D7}"/>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8F23AB62-A123-4746-B6AA-AF852488559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AF82B9D7-A7E1-154B-A804-14C86EFA186A}"/>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pic>
        <p:nvPicPr>
          <p:cNvPr id="5" name="图片 4">
            <a:extLst>
              <a:ext uri="{FF2B5EF4-FFF2-40B4-BE49-F238E27FC236}">
                <a16:creationId xmlns:a16="http://schemas.microsoft.com/office/drawing/2014/main" id="{8A92F6C0-77B7-2446-BB65-C684224E0391}"/>
              </a:ext>
            </a:extLst>
          </p:cNvPr>
          <p:cNvPicPr>
            <a:picLocks noChangeAspect="1"/>
          </p:cNvPicPr>
          <p:nvPr/>
        </p:nvPicPr>
        <p:blipFill>
          <a:blip r:embed="rId4"/>
          <a:stretch>
            <a:fillRect/>
          </a:stretch>
        </p:blipFill>
        <p:spPr>
          <a:xfrm>
            <a:off x="1299754" y="1535431"/>
            <a:ext cx="6544492" cy="3683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F432ECEB-F04A-464A-AB01-5DA3938DA986}"/>
              </a:ext>
            </a:extLst>
          </p:cNvPr>
          <p:cNvSpPr txBox="1"/>
          <p:nvPr/>
        </p:nvSpPr>
        <p:spPr>
          <a:xfrm>
            <a:off x="0" y="5478146"/>
            <a:ext cx="9225023" cy="523220"/>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确认尸体 </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封闭坟墓 </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上封条 </a:t>
            </a:r>
            <a:r>
              <a:rPr lang="en-US" altLang="zh-CN" sz="2800" dirty="0">
                <a:latin typeface="Microsoft YaHei" panose="020B0503020204020204" pitchFamily="34" charset="-122"/>
                <a:ea typeface="Microsoft YaHei" panose="020B0503020204020204" pitchFamily="34" charset="-122"/>
              </a:rPr>
              <a:t>— </a:t>
            </a:r>
            <a:r>
              <a:rPr lang="zh-CN" altLang="en-US" sz="2800" dirty="0">
                <a:latin typeface="Microsoft YaHei" panose="020B0503020204020204" pitchFamily="34" charset="-122"/>
                <a:ea typeface="Microsoft YaHei" panose="020B0503020204020204" pitchFamily="34" charset="-122"/>
              </a:rPr>
              <a:t>轮班看守</a:t>
            </a:r>
            <a:endParaRPr lang="en-US" sz="2800" dirty="0">
              <a:latin typeface="Microsoft YaHei" panose="020B0503020204020204" pitchFamily="34" charset="-122"/>
              <a:ea typeface="Microsoft YaHei" panose="020B0503020204020204" pitchFamily="34" charset="-122"/>
            </a:endParaRPr>
          </a:p>
        </p:txBody>
      </p:sp>
      <p:sp>
        <p:nvSpPr>
          <p:cNvPr id="4" name="标题 3">
            <a:extLst>
              <a:ext uri="{FF2B5EF4-FFF2-40B4-BE49-F238E27FC236}">
                <a16:creationId xmlns:a16="http://schemas.microsoft.com/office/drawing/2014/main" id="{C2F96ED5-A854-5B4E-97B5-0CF8BD4799F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把守坟墓</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54901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CD07690-F3C2-CE48-8204-5AB9C4371A10}"/>
              </a:ext>
            </a:extLst>
          </p:cNvPr>
          <p:cNvPicPr>
            <a:picLocks noChangeAspect="1"/>
          </p:cNvPicPr>
          <p:nvPr/>
        </p:nvPicPr>
        <p:blipFill>
          <a:blip r:embed="rId3"/>
          <a:stretch>
            <a:fillRect/>
          </a:stretch>
        </p:blipFill>
        <p:spPr>
          <a:xfrm>
            <a:off x="8451" y="0"/>
            <a:ext cx="9127098" cy="6858000"/>
          </a:xfrm>
          <a:prstGeom prst="rect">
            <a:avLst/>
          </a:prstGeom>
        </p:spPr>
      </p:pic>
      <p:pic>
        <p:nvPicPr>
          <p:cNvPr id="5" name="Picture 4">
            <a:extLst>
              <a:ext uri="{FF2B5EF4-FFF2-40B4-BE49-F238E27FC236}">
                <a16:creationId xmlns:a16="http://schemas.microsoft.com/office/drawing/2014/main" id="{97EA4094-46CC-5D41-99C3-78597DE0BD10}"/>
              </a:ext>
            </a:extLst>
          </p:cNvPr>
          <p:cNvPicPr>
            <a:picLocks noChangeAspect="1"/>
          </p:cNvPicPr>
          <p:nvPr/>
        </p:nvPicPr>
        <p:blipFill>
          <a:blip r:embed="rId4"/>
          <a:stretch>
            <a:fillRect/>
          </a:stretch>
        </p:blipFill>
        <p:spPr>
          <a:xfrm>
            <a:off x="5402355" y="0"/>
            <a:ext cx="3741645" cy="30432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093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12EE312-1A27-4D3D-BE19-F6DDB30105E0}"/>
              </a:ext>
            </a:extLst>
          </p:cNvPr>
          <p:cNvSpPr txBox="1"/>
          <p:nvPr/>
        </p:nvSpPr>
        <p:spPr>
          <a:xfrm>
            <a:off x="826003" y="2209054"/>
            <a:ext cx="8149389" cy="3340210"/>
          </a:xfrm>
          <a:prstGeom prst="rect">
            <a:avLst/>
          </a:prstGeom>
          <a:noFill/>
        </p:spPr>
        <p:txBody>
          <a:bodyPr wrap="square" rtlCol="0">
            <a:spAutoFit/>
          </a:bodyPr>
          <a:lstStyle/>
          <a:p>
            <a:pPr>
              <a:lnSpc>
                <a:spcPct val="150000"/>
              </a:lnSpc>
            </a:pPr>
            <a:r>
              <a:rPr lang="zh-CN" altLang="en-US" sz="3200" b="1" dirty="0">
                <a:latin typeface="Microsoft YaHei" panose="020B0503020204020204" pitchFamily="34" charset="-122"/>
                <a:ea typeface="Microsoft YaHei" panose="020B0503020204020204" pitchFamily="34" charset="-122"/>
              </a:rPr>
              <a:t>一、判断题</a:t>
            </a:r>
            <a:endParaRPr lang="en-US" altLang="zh-CN" sz="3200" b="1"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1. </a:t>
            </a:r>
            <a:r>
              <a:rPr lang="zh-CN" altLang="en-US" sz="2800" dirty="0">
                <a:latin typeface="Microsoft YaHei" panose="020B0503020204020204" pitchFamily="34" charset="-122"/>
                <a:ea typeface="Microsoft YaHei" panose="020B0503020204020204" pitchFamily="34" charset="-122"/>
              </a:rPr>
              <a:t>耶稣死后被安葬在财主的石穴坟墓里（     ）</a:t>
            </a:r>
            <a:endParaRPr lang="en-US"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2. </a:t>
            </a:r>
            <a:r>
              <a:rPr lang="zh-CN" altLang="en-US" sz="2800" dirty="0">
                <a:latin typeface="Microsoft YaHei" panose="020B0503020204020204" pitchFamily="34" charset="-122"/>
                <a:ea typeface="Microsoft YaHei" panose="020B0503020204020204" pitchFamily="34" charset="-122"/>
              </a:rPr>
              <a:t>耶稣的坟墓是敞开的，没有封闭（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3. </a:t>
            </a:r>
            <a:r>
              <a:rPr lang="zh-CN" altLang="en-US" sz="2800" dirty="0">
                <a:latin typeface="Microsoft YaHei" panose="020B0503020204020204" pitchFamily="34" charset="-122"/>
                <a:ea typeface="Microsoft YaHei" panose="020B0503020204020204" pitchFamily="34" charset="-122"/>
              </a:rPr>
              <a:t>耶稣的遗体用香料和细麻布严实的包裹（     ）</a:t>
            </a: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4. </a:t>
            </a:r>
            <a:r>
              <a:rPr lang="zh-CN" altLang="en-US" sz="2800" dirty="0">
                <a:latin typeface="Microsoft YaHei" panose="020B0503020204020204" pitchFamily="34" charset="-122"/>
                <a:ea typeface="Microsoft YaHei" panose="020B0503020204020204" pitchFamily="34" charset="-122"/>
              </a:rPr>
              <a:t>耶稣的坟墓由妇女们轮流看守（     ）</a:t>
            </a:r>
            <a:endParaRPr lang="en-US" sz="28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9572A61A-4EC5-4A1C-AB23-41FC7DADB97F}"/>
              </a:ext>
            </a:extLst>
          </p:cNvPr>
          <p:cNvSpPr txBox="1"/>
          <p:nvPr/>
        </p:nvSpPr>
        <p:spPr>
          <a:xfrm>
            <a:off x="7283094" y="3013466"/>
            <a:ext cx="617477"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8" name="文本框 7">
            <a:extLst>
              <a:ext uri="{FF2B5EF4-FFF2-40B4-BE49-F238E27FC236}">
                <a16:creationId xmlns:a16="http://schemas.microsoft.com/office/drawing/2014/main" id="{CB3FFC08-1FC5-4C3F-8169-6A78C776E838}"/>
              </a:ext>
            </a:extLst>
          </p:cNvPr>
          <p:cNvSpPr txBox="1"/>
          <p:nvPr/>
        </p:nvSpPr>
        <p:spPr>
          <a:xfrm>
            <a:off x="6577816" y="3620998"/>
            <a:ext cx="548548"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9" name="文本框 8">
            <a:extLst>
              <a:ext uri="{FF2B5EF4-FFF2-40B4-BE49-F238E27FC236}">
                <a16:creationId xmlns:a16="http://schemas.microsoft.com/office/drawing/2014/main" id="{85157DF4-BB38-4D1A-BEE7-DB379BDD2CA8}"/>
              </a:ext>
            </a:extLst>
          </p:cNvPr>
          <p:cNvSpPr txBox="1"/>
          <p:nvPr/>
        </p:nvSpPr>
        <p:spPr>
          <a:xfrm>
            <a:off x="7645887" y="4272019"/>
            <a:ext cx="617477"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10" name="文本框 9">
            <a:extLst>
              <a:ext uri="{FF2B5EF4-FFF2-40B4-BE49-F238E27FC236}">
                <a16:creationId xmlns:a16="http://schemas.microsoft.com/office/drawing/2014/main" id="{9D16B287-4293-42F1-AB51-224325B4BB7F}"/>
              </a:ext>
            </a:extLst>
          </p:cNvPr>
          <p:cNvSpPr txBox="1"/>
          <p:nvPr/>
        </p:nvSpPr>
        <p:spPr>
          <a:xfrm>
            <a:off x="6247826" y="4910347"/>
            <a:ext cx="548548" cy="769441"/>
          </a:xfrm>
          <a:prstGeom prst="rect">
            <a:avLst/>
          </a:prstGeom>
          <a:noFill/>
        </p:spPr>
        <p:txBody>
          <a:bodyPr wrap="none" rtlCol="0">
            <a:spAutoFit/>
          </a:bodyPr>
          <a:lstStyle/>
          <a:p>
            <a:r>
              <a:rPr lang="zh-CN" altLang="en-US" sz="4400" b="1" dirty="0">
                <a:solidFill>
                  <a:srgbClr val="002060"/>
                </a:solidFill>
                <a:sym typeface="Wingdings 2" panose="05020102010507070707" pitchFamily="18" charset="2"/>
              </a:rPr>
              <a:t></a:t>
            </a:r>
            <a:endParaRPr lang="zh-CN" altLang="en-US" sz="4400" b="1" dirty="0">
              <a:solidFill>
                <a:srgbClr val="002060"/>
              </a:solidFill>
            </a:endParaRPr>
          </a:p>
        </p:txBody>
      </p:sp>
      <p:sp>
        <p:nvSpPr>
          <p:cNvPr id="11" name="直线连接符 20">
            <a:extLst>
              <a:ext uri="{FF2B5EF4-FFF2-40B4-BE49-F238E27FC236}">
                <a16:creationId xmlns:a16="http://schemas.microsoft.com/office/drawing/2014/main" id="{7C2DB1E2-E6B5-0246-9CEE-9AF2E0A7015D}"/>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2" name="直线连接符 21">
            <a:extLst>
              <a:ext uri="{FF2B5EF4-FFF2-40B4-BE49-F238E27FC236}">
                <a16:creationId xmlns:a16="http://schemas.microsoft.com/office/drawing/2014/main" id="{F9F3315B-3894-7B41-858F-ECB16E5C856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2">
            <a:extLst>
              <a:ext uri="{FF2B5EF4-FFF2-40B4-BE49-F238E27FC236}">
                <a16:creationId xmlns:a16="http://schemas.microsoft.com/office/drawing/2014/main" id="{F2F285FA-8FA5-9947-97F1-83FD2975B75B}"/>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4" name="直线连接符 23">
            <a:extLst>
              <a:ext uri="{FF2B5EF4-FFF2-40B4-BE49-F238E27FC236}">
                <a16:creationId xmlns:a16="http://schemas.microsoft.com/office/drawing/2014/main" id="{432E8898-3F46-9E44-B976-F64BCB6809DA}"/>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5" name="图片 24" descr="图片 24">
            <a:extLst>
              <a:ext uri="{FF2B5EF4-FFF2-40B4-BE49-F238E27FC236}">
                <a16:creationId xmlns:a16="http://schemas.microsoft.com/office/drawing/2014/main" id="{DF1CBCB0-416D-2D4C-99E1-FF7224B4CF7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6" name="图片 25" descr="图片 25">
            <a:extLst>
              <a:ext uri="{FF2B5EF4-FFF2-40B4-BE49-F238E27FC236}">
                <a16:creationId xmlns:a16="http://schemas.microsoft.com/office/drawing/2014/main" id="{3B7FCC36-864C-A546-B2E1-DBB9D066AEC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6" name="标题 5">
            <a:extLst>
              <a:ext uri="{FF2B5EF4-FFF2-40B4-BE49-F238E27FC236}">
                <a16:creationId xmlns:a16="http://schemas.microsoft.com/office/drawing/2014/main" id="{A29A48C5-0E84-C549-8703-73E201D3DD8F}"/>
              </a:ext>
            </a:extLst>
          </p:cNvPr>
          <p:cNvSpPr>
            <a:spLocks noGrp="1"/>
          </p:cNvSpPr>
          <p:nvPr>
            <p:ph type="title"/>
          </p:nvPr>
        </p:nvSpPr>
        <p:spPr/>
        <p:txBody>
          <a:bodyPr/>
          <a:lstStyle/>
          <a:p>
            <a:r>
              <a:rPr lang="zh-CN" altLang="en-US" dirty="0">
                <a:solidFill>
                  <a:schemeClr val="tx1"/>
                </a:solidFill>
              </a:rPr>
              <a:t>任务一</a:t>
            </a:r>
            <a:endParaRPr lang="zh-CN" altLang="en-US" dirty="0"/>
          </a:p>
        </p:txBody>
      </p:sp>
    </p:spTree>
    <p:extLst>
      <p:ext uri="{BB962C8B-B14F-4D97-AF65-F5344CB8AC3E}">
        <p14:creationId xmlns:p14="http://schemas.microsoft.com/office/powerpoint/2010/main" val="57049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E89D056E-BA4C-2341-9616-C8C8AB5CF300}"/>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5C1721D7-D59F-4244-9091-E537956F1C4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92C49235-F36A-0D41-9D7A-91544DA5FCA2}"/>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32C603D4-56EA-7B47-ABAD-D2A539E2A994}"/>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5123AA9B-D0FB-3444-9C7F-7B0603FA1B1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E24678BD-8B1F-3A46-9096-2C1837CDC453}"/>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27210" y="1535115"/>
            <a:ext cx="8070578" cy="418140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24:44</a:t>
            </a:r>
            <a:r>
              <a:rPr lang="zh-CN" altLang="en-US" sz="2800" dirty="0">
                <a:latin typeface="Microsoft YaHei" panose="020B0503020204020204" pitchFamily="34" charset="-122"/>
                <a:ea typeface="Microsoft YaHei" panose="020B0503020204020204" pitchFamily="34" charset="-122"/>
              </a:rPr>
              <a:t> 耶稣对他们说：“这就是我从前与你们同在之时所告诉你们的话说：</a:t>
            </a:r>
            <a:r>
              <a:rPr lang="zh-CN" altLang="en-US" sz="2800" b="1" dirty="0">
                <a:solidFill>
                  <a:srgbClr val="FF0000"/>
                </a:solidFill>
                <a:latin typeface="Microsoft YaHei" panose="020B0503020204020204" pitchFamily="34" charset="-122"/>
                <a:ea typeface="Microsoft YaHei" panose="020B0503020204020204" pitchFamily="34" charset="-122"/>
              </a:rPr>
              <a:t>摩西的律法、先知的书和诗篇上所记的，凡指着我的话，都必须应验。</a:t>
            </a:r>
            <a:r>
              <a:rPr lang="zh-CN" altLang="en-US" sz="2800" dirty="0">
                <a:latin typeface="Microsoft YaHei" panose="020B0503020204020204" pitchFamily="34" charset="-122"/>
                <a:ea typeface="Microsoft YaHei" panose="020B0503020204020204" pitchFamily="34" charset="-122"/>
              </a:rPr>
              <a:t>”</a:t>
            </a:r>
            <a:r>
              <a:rPr lang="en-US" altLang="zh-CN" sz="2800" dirty="0">
                <a:latin typeface="Microsoft YaHei" panose="020B0503020204020204" pitchFamily="34" charset="-122"/>
                <a:ea typeface="Microsoft YaHei" panose="020B0503020204020204" pitchFamily="34" charset="-122"/>
              </a:rPr>
              <a:t>45</a:t>
            </a:r>
            <a:r>
              <a:rPr lang="zh-CN" altLang="en-US" sz="2800" dirty="0">
                <a:latin typeface="Microsoft YaHei" panose="020B0503020204020204" pitchFamily="34" charset="-122"/>
                <a:ea typeface="Microsoft YaHei" panose="020B0503020204020204" pitchFamily="34" charset="-122"/>
              </a:rPr>
              <a:t> 于是耶稣开他们的心窍，使他们能明白圣经。</a:t>
            </a:r>
            <a:r>
              <a:rPr lang="en-US" altLang="zh-CN" sz="2800" dirty="0">
                <a:latin typeface="Microsoft YaHei" panose="020B0503020204020204" pitchFamily="34" charset="-122"/>
                <a:ea typeface="Microsoft YaHei" panose="020B0503020204020204" pitchFamily="34" charset="-122"/>
              </a:rPr>
              <a:t>46</a:t>
            </a:r>
            <a:r>
              <a:rPr lang="zh-CN" altLang="en-US" sz="2800" dirty="0">
                <a:latin typeface="Microsoft YaHei" panose="020B0503020204020204" pitchFamily="34" charset="-122"/>
                <a:ea typeface="Microsoft YaHei" panose="020B0503020204020204" pitchFamily="34" charset="-122"/>
              </a:rPr>
              <a:t> 又对他们说：“照经上所写的，基督必受害，第三日从死里复活，</a:t>
            </a:r>
            <a:r>
              <a:rPr lang="en-US" altLang="zh-CN" sz="2800" dirty="0">
                <a:latin typeface="Microsoft YaHei" panose="020B0503020204020204" pitchFamily="34" charset="-122"/>
                <a:ea typeface="Microsoft YaHei" panose="020B0503020204020204" pitchFamily="34" charset="-122"/>
              </a:rPr>
              <a:t>47</a:t>
            </a:r>
            <a:r>
              <a:rPr lang="zh-CN" altLang="en-US" sz="2800" dirty="0">
                <a:latin typeface="Microsoft YaHei" panose="020B0503020204020204" pitchFamily="34" charset="-122"/>
                <a:ea typeface="Microsoft YaHei" panose="020B0503020204020204" pitchFamily="34" charset="-122"/>
              </a:rPr>
              <a:t> 并且人要奉他的名传悔改、赦罪的道，从耶路撒冷起直传到万邦。</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4AF19CCC-9672-4944-8277-C23789286DB3}"/>
              </a:ext>
            </a:extLst>
          </p:cNvPr>
          <p:cNvPicPr>
            <a:picLocks noChangeAspect="1"/>
          </p:cNvPicPr>
          <p:nvPr/>
        </p:nvPicPr>
        <p:blipFill rotWithShape="1">
          <a:blip r:embed="rId4"/>
          <a:srcRect t="6668"/>
          <a:stretch/>
        </p:blipFill>
        <p:spPr>
          <a:xfrm>
            <a:off x="2929285" y="5122985"/>
            <a:ext cx="3285430" cy="172329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DA033027-D9F2-6E46-ABC2-A61B91B23CD0}"/>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耶稣复活应验预言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44053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直线连接符 20">
            <a:extLst>
              <a:ext uri="{FF2B5EF4-FFF2-40B4-BE49-F238E27FC236}">
                <a16:creationId xmlns:a16="http://schemas.microsoft.com/office/drawing/2014/main" id="{0554474D-6724-FB44-BFF4-5C17560C6581}"/>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21">
            <a:extLst>
              <a:ext uri="{FF2B5EF4-FFF2-40B4-BE49-F238E27FC236}">
                <a16:creationId xmlns:a16="http://schemas.microsoft.com/office/drawing/2014/main" id="{12070B1E-FDAA-4144-9B86-08FD1471B35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F0776B4E-AB16-014E-9DF6-F7D7103567FC}"/>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5EC1FD2C-B4B7-2648-BE1F-AD273B000235}"/>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28F728BF-E7AF-FA43-AEFD-9470D7DDAEF1}"/>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05B8EE65-AED7-8947-A562-BB52E3CF1506}"/>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660343" y="1570670"/>
            <a:ext cx="7956607" cy="308598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以赛亚书</a:t>
            </a:r>
            <a:r>
              <a:rPr lang="en-US" altLang="zh-CN" sz="2800" dirty="0">
                <a:latin typeface="Microsoft YaHei" panose="020B0503020204020204" pitchFamily="34" charset="-122"/>
                <a:ea typeface="Microsoft YaHei" panose="020B0503020204020204" pitchFamily="34" charset="-122"/>
              </a:rPr>
              <a:t>53:10</a:t>
            </a:r>
            <a:r>
              <a:rPr lang="zh-CN" altLang="en-US" sz="2800" dirty="0">
                <a:latin typeface="Microsoft YaHei" panose="020B0503020204020204" pitchFamily="34" charset="-122"/>
                <a:ea typeface="Microsoft YaHei" panose="020B0503020204020204" pitchFamily="34" charset="-122"/>
              </a:rPr>
              <a:t> 耶和华却定意将他压伤，使他受痛苦；耶和华以他为赎罪祭。他必看见后裔，并且延长年日</a:t>
            </a:r>
            <a:r>
              <a:rPr lang="en-US" altLang="zh-CN" sz="2800" dirty="0">
                <a:latin typeface="Microsoft YaHei" panose="020B0503020204020204" pitchFamily="34" charset="-122"/>
                <a:ea typeface="Microsoft YaHei" panose="020B0503020204020204" pitchFamily="34" charset="-122"/>
              </a:rPr>
              <a:t>……11</a:t>
            </a:r>
            <a:r>
              <a:rPr lang="zh-CN" altLang="en-US" sz="2800" dirty="0">
                <a:latin typeface="Microsoft YaHei" panose="020B0503020204020204" pitchFamily="34" charset="-122"/>
                <a:ea typeface="Microsoft YaHei" panose="020B0503020204020204" pitchFamily="34" charset="-122"/>
              </a:rPr>
              <a:t> 他必看见自己劳苦的功效，便心满意足</a:t>
            </a:r>
            <a:r>
              <a:rPr lang="en-US" altLang="zh-CN" sz="2800" dirty="0">
                <a:latin typeface="Microsoft YaHei" panose="020B0503020204020204" pitchFamily="34" charset="-122"/>
                <a:ea typeface="Microsoft YaHei" panose="020B0503020204020204" pitchFamily="34" charset="-122"/>
              </a:rPr>
              <a:t>……12</a:t>
            </a:r>
            <a:r>
              <a:rPr lang="zh-CN" altLang="en-US" sz="2800" dirty="0">
                <a:latin typeface="Microsoft YaHei" panose="020B0503020204020204" pitchFamily="34" charset="-122"/>
                <a:ea typeface="Microsoft YaHei" panose="020B0503020204020204" pitchFamily="34" charset="-122"/>
              </a:rPr>
              <a:t> 所以，我要使他与位大的同份，与强盛的均分掳物；因为他将命倾倒，以致于死</a:t>
            </a:r>
            <a:r>
              <a:rPr lang="en-US" altLang="zh-CN" sz="2800" dirty="0">
                <a:latin typeface="Microsoft YaHei" panose="020B0503020204020204" pitchFamily="34" charset="-122"/>
                <a:ea typeface="Microsoft YaHei" panose="020B0503020204020204" pitchFamily="34" charset="-122"/>
              </a:rPr>
              <a:t>……</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graphicFrame>
        <p:nvGraphicFramePr>
          <p:cNvPr id="12" name="Table 13">
            <a:extLst>
              <a:ext uri="{FF2B5EF4-FFF2-40B4-BE49-F238E27FC236}">
                <a16:creationId xmlns:a16="http://schemas.microsoft.com/office/drawing/2014/main" id="{ACFED308-B9C2-2247-BC7B-1295C216FAE8}"/>
              </a:ext>
            </a:extLst>
          </p:cNvPr>
          <p:cNvGraphicFramePr>
            <a:graphicFrameLocks noGrp="1"/>
          </p:cNvGraphicFramePr>
          <p:nvPr>
            <p:extLst>
              <p:ext uri="{D42A27DB-BD31-4B8C-83A1-F6EECF244321}">
                <p14:modId xmlns:p14="http://schemas.microsoft.com/office/powerpoint/2010/main" val="3047539249"/>
              </p:ext>
            </p:extLst>
          </p:nvPr>
        </p:nvGraphicFramePr>
        <p:xfrm>
          <a:off x="970620" y="4193912"/>
          <a:ext cx="7180030" cy="2072640"/>
        </p:xfrm>
        <a:graphic>
          <a:graphicData uri="http://schemas.openxmlformats.org/drawingml/2006/table">
            <a:tbl>
              <a:tblPr firstRow="1" bandRow="1">
                <a:tableStyleId>{93296810-A885-4BE3-A3E7-6D5BEEA58F35}</a:tableStyleId>
              </a:tblPr>
              <a:tblGrid>
                <a:gridCol w="3590015">
                  <a:extLst>
                    <a:ext uri="{9D8B030D-6E8A-4147-A177-3AD203B41FA5}">
                      <a16:colId xmlns:a16="http://schemas.microsoft.com/office/drawing/2014/main" val="3830646478"/>
                    </a:ext>
                  </a:extLst>
                </a:gridCol>
                <a:gridCol w="3590015">
                  <a:extLst>
                    <a:ext uri="{9D8B030D-6E8A-4147-A177-3AD203B41FA5}">
                      <a16:colId xmlns:a16="http://schemas.microsoft.com/office/drawing/2014/main" val="2941193542"/>
                    </a:ext>
                  </a:extLst>
                </a:gridCol>
              </a:tblGrid>
              <a:tr h="516989">
                <a:tc>
                  <a:txBody>
                    <a:bodyPr/>
                    <a:lstStyle/>
                    <a:p>
                      <a:pPr algn="ctr"/>
                      <a:r>
                        <a:rPr lang="en-CN" sz="2800" dirty="0"/>
                        <a:t>预言死</a:t>
                      </a:r>
                    </a:p>
                  </a:txBody>
                  <a:tcPr>
                    <a:solidFill>
                      <a:schemeClr val="accent6">
                        <a:lumMod val="50000"/>
                      </a:schemeClr>
                    </a:solidFill>
                  </a:tcPr>
                </a:tc>
                <a:tc>
                  <a:txBody>
                    <a:bodyPr/>
                    <a:lstStyle/>
                    <a:p>
                      <a:pPr algn="ctr"/>
                      <a:r>
                        <a:rPr lang="en-CN" sz="2800" dirty="0"/>
                        <a:t>预言复活</a:t>
                      </a:r>
                    </a:p>
                  </a:txBody>
                  <a:tcPr>
                    <a:solidFill>
                      <a:schemeClr val="accent6">
                        <a:lumMod val="50000"/>
                      </a:schemeClr>
                    </a:solidFill>
                  </a:tcPr>
                </a:tc>
                <a:extLst>
                  <a:ext uri="{0D108BD9-81ED-4DB2-BD59-A6C34878D82A}">
                    <a16:rowId xmlns:a16="http://schemas.microsoft.com/office/drawing/2014/main" val="4225543491"/>
                  </a:ext>
                </a:extLst>
              </a:tr>
              <a:tr h="516989">
                <a:tc>
                  <a:txBody>
                    <a:bodyPr/>
                    <a:lstStyle/>
                    <a:p>
                      <a:pPr algn="l"/>
                      <a:r>
                        <a:rPr lang="en-US" altLang="zh-CN" sz="2800" b="0" i="0" dirty="0">
                          <a:solidFill>
                            <a:schemeClr val="tx1"/>
                          </a:solidFill>
                          <a:latin typeface="Microsoft YaHei" panose="020B0503020204020204" pitchFamily="34" charset="-122"/>
                          <a:ea typeface="Microsoft YaHei" panose="020B0503020204020204" pitchFamily="34" charset="-122"/>
                        </a:rPr>
                        <a:t>1. </a:t>
                      </a:r>
                      <a:r>
                        <a:rPr lang="zh-CN" altLang="en-US" sz="2800" b="0" i="0" dirty="0">
                          <a:solidFill>
                            <a:schemeClr val="tx1"/>
                          </a:solidFill>
                          <a:latin typeface="Microsoft YaHei" panose="020B0503020204020204" pitchFamily="34" charset="-122"/>
                          <a:ea typeface="Microsoft YaHei" panose="020B0503020204020204" pitchFamily="34" charset="-122"/>
                        </a:rPr>
                        <a:t>使他受痛苦</a:t>
                      </a:r>
                      <a:endParaRPr lang="en-CN" sz="2800" b="0" i="0" dirty="0">
                        <a:solidFill>
                          <a:schemeClr val="tx1"/>
                        </a:solidFill>
                        <a:latin typeface="Microsoft YaHei" panose="020B0503020204020204" pitchFamily="34" charset="-122"/>
                        <a:ea typeface="Microsoft YaHei" panose="020B0503020204020204" pitchFamily="34" charset="-122"/>
                      </a:endParaRPr>
                    </a:p>
                  </a:txBody>
                  <a:tcPr/>
                </a:tc>
                <a:tc>
                  <a:txBody>
                    <a:bodyPr/>
                    <a:lstStyle/>
                    <a:p>
                      <a:pPr algn="l"/>
                      <a:r>
                        <a:rPr lang="zh-CN" altLang="en-US" sz="2800" b="0" i="0" dirty="0">
                          <a:solidFill>
                            <a:schemeClr val="tx1"/>
                          </a:solidFill>
                          <a:latin typeface="Microsoft YaHei" panose="020B0503020204020204" pitchFamily="34" charset="-122"/>
                          <a:ea typeface="Microsoft YaHei" panose="020B0503020204020204" pitchFamily="34" charset="-122"/>
                        </a:rPr>
                        <a:t>看见后裔</a:t>
                      </a:r>
                      <a:endParaRPr lang="en-CN" sz="2800" b="0" i="0" dirty="0">
                        <a:solidFill>
                          <a:schemeClr val="tx1"/>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557812460"/>
                  </a:ext>
                </a:extLst>
              </a:tr>
              <a:tr h="516989">
                <a:tc>
                  <a:txBody>
                    <a:bodyPr/>
                    <a:lstStyle/>
                    <a:p>
                      <a:pPr algn="l"/>
                      <a:r>
                        <a:rPr lang="en-US" altLang="zh-CN" sz="2800" b="0" i="0" dirty="0">
                          <a:solidFill>
                            <a:schemeClr val="tx1"/>
                          </a:solidFill>
                          <a:latin typeface="Microsoft YaHei" panose="020B0503020204020204" pitchFamily="34" charset="-122"/>
                          <a:ea typeface="Microsoft YaHei" panose="020B0503020204020204" pitchFamily="34" charset="-122"/>
                        </a:rPr>
                        <a:t>2. </a:t>
                      </a:r>
                      <a:r>
                        <a:rPr lang="zh-CN" altLang="en-US" sz="2800" b="0" i="0" dirty="0">
                          <a:solidFill>
                            <a:schemeClr val="tx1"/>
                          </a:solidFill>
                          <a:latin typeface="Microsoft YaHei" panose="020B0503020204020204" pitchFamily="34" charset="-122"/>
                          <a:ea typeface="Microsoft YaHei" panose="020B0503020204020204" pitchFamily="34" charset="-122"/>
                        </a:rPr>
                        <a:t>以他为赎罪祭</a:t>
                      </a:r>
                      <a:endParaRPr lang="en-CN" sz="2800" b="0" i="0" dirty="0">
                        <a:solidFill>
                          <a:schemeClr val="tx1"/>
                        </a:solidFill>
                        <a:latin typeface="Microsoft YaHei" panose="020B0503020204020204" pitchFamily="34" charset="-122"/>
                        <a:ea typeface="Microsoft YaHei" panose="020B0503020204020204" pitchFamily="34" charset="-122"/>
                      </a:endParaRPr>
                    </a:p>
                  </a:txBody>
                  <a:tcPr/>
                </a:tc>
                <a:tc>
                  <a:txBody>
                    <a:bodyPr/>
                    <a:lstStyle/>
                    <a:p>
                      <a:pPr algn="l"/>
                      <a:r>
                        <a:rPr lang="zh-CN" altLang="en-US" sz="2800" b="0" i="0" dirty="0">
                          <a:solidFill>
                            <a:schemeClr val="tx1"/>
                          </a:solidFill>
                          <a:latin typeface="Microsoft YaHei" panose="020B0503020204020204" pitchFamily="34" charset="-122"/>
                          <a:ea typeface="Microsoft YaHei" panose="020B0503020204020204" pitchFamily="34" charset="-122"/>
                        </a:rPr>
                        <a:t>延长年日</a:t>
                      </a:r>
                      <a:endParaRPr lang="en-CN" sz="2800" b="0" i="0" dirty="0">
                        <a:solidFill>
                          <a:schemeClr val="tx1"/>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714863719"/>
                  </a:ext>
                </a:extLst>
              </a:tr>
              <a:tr h="516989">
                <a:tc>
                  <a:txBody>
                    <a:bodyPr/>
                    <a:lstStyle/>
                    <a:p>
                      <a:pPr algn="l"/>
                      <a:r>
                        <a:rPr lang="en-US" altLang="zh-CN" sz="2800" b="0" i="0" dirty="0">
                          <a:solidFill>
                            <a:schemeClr val="tx1"/>
                          </a:solidFill>
                          <a:latin typeface="Microsoft YaHei" panose="020B0503020204020204" pitchFamily="34" charset="-122"/>
                          <a:ea typeface="Microsoft YaHei" panose="020B0503020204020204" pitchFamily="34" charset="-122"/>
                        </a:rPr>
                        <a:t>3. </a:t>
                      </a:r>
                      <a:r>
                        <a:rPr lang="zh-CN" altLang="en-US" sz="2800" b="0" i="0" dirty="0">
                          <a:solidFill>
                            <a:schemeClr val="tx1"/>
                          </a:solidFill>
                          <a:latin typeface="Microsoft YaHei" panose="020B0503020204020204" pitchFamily="34" charset="-122"/>
                          <a:ea typeface="Microsoft YaHei" panose="020B0503020204020204" pitchFamily="34" charset="-122"/>
                        </a:rPr>
                        <a:t>将命倾倒</a:t>
                      </a:r>
                      <a:endParaRPr lang="en-CN" sz="2800" b="0" i="0" dirty="0">
                        <a:solidFill>
                          <a:schemeClr val="tx1"/>
                        </a:solidFill>
                        <a:latin typeface="Microsoft YaHei" panose="020B0503020204020204" pitchFamily="34" charset="-122"/>
                        <a:ea typeface="Microsoft YaHei" panose="020B0503020204020204" pitchFamily="34" charset="-122"/>
                      </a:endParaRPr>
                    </a:p>
                  </a:txBody>
                  <a:tcPr/>
                </a:tc>
                <a:tc>
                  <a:txBody>
                    <a:bodyPr/>
                    <a:lstStyle/>
                    <a:p>
                      <a:pPr algn="l"/>
                      <a:r>
                        <a:rPr lang="zh-CN" altLang="en-US" sz="2800" b="0" i="0" dirty="0">
                          <a:solidFill>
                            <a:schemeClr val="tx1"/>
                          </a:solidFill>
                          <a:latin typeface="Microsoft YaHei" panose="020B0503020204020204" pitchFamily="34" charset="-122"/>
                          <a:ea typeface="Microsoft YaHei" panose="020B0503020204020204" pitchFamily="34" charset="-122"/>
                        </a:rPr>
                        <a:t>与强盛的均分掳物</a:t>
                      </a:r>
                      <a:endParaRPr lang="en-CN" sz="2800" b="0" i="0" dirty="0">
                        <a:solidFill>
                          <a:schemeClr val="tx1"/>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162155667"/>
                  </a:ext>
                </a:extLst>
              </a:tr>
            </a:tbl>
          </a:graphicData>
        </a:graphic>
      </p:graphicFrame>
      <p:sp>
        <p:nvSpPr>
          <p:cNvPr id="4" name="标题 3">
            <a:extLst>
              <a:ext uri="{FF2B5EF4-FFF2-40B4-BE49-F238E27FC236}">
                <a16:creationId xmlns:a16="http://schemas.microsoft.com/office/drawing/2014/main" id="{7075A1C1-3A7C-0940-901C-D2F112E7D6D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以赛亚书对复活的预言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56680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28BED5-395E-4B4A-BDF0-B2C87C9255C5}"/>
              </a:ext>
            </a:extLst>
          </p:cNvPr>
          <p:cNvGrpSpPr/>
          <p:nvPr/>
        </p:nvGrpSpPr>
        <p:grpSpPr>
          <a:xfrm>
            <a:off x="0" y="2075368"/>
            <a:ext cx="9144000" cy="3362951"/>
            <a:chOff x="140678" y="2267783"/>
            <a:chExt cx="9003322" cy="3311213"/>
          </a:xfrm>
        </p:grpSpPr>
        <p:pic>
          <p:nvPicPr>
            <p:cNvPr id="7" name="Picture 6">
              <a:extLst>
                <a:ext uri="{FF2B5EF4-FFF2-40B4-BE49-F238E27FC236}">
                  <a16:creationId xmlns:a16="http://schemas.microsoft.com/office/drawing/2014/main" id="{628B8D21-32E4-B344-8861-455AF8EDB71B}"/>
                </a:ext>
              </a:extLst>
            </p:cNvPr>
            <p:cNvPicPr>
              <a:picLocks noChangeAspect="1"/>
            </p:cNvPicPr>
            <p:nvPr/>
          </p:nvPicPr>
          <p:blipFill>
            <a:blip r:embed="rId3"/>
            <a:stretch>
              <a:fillRect/>
            </a:stretch>
          </p:blipFill>
          <p:spPr>
            <a:xfrm>
              <a:off x="140678" y="2267783"/>
              <a:ext cx="3179485" cy="33095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2AC834B3-D5F9-C24A-A4B1-F9AB09A3E508}"/>
                </a:ext>
              </a:extLst>
            </p:cNvPr>
            <p:cNvPicPr>
              <a:picLocks noChangeAspect="1"/>
            </p:cNvPicPr>
            <p:nvPr/>
          </p:nvPicPr>
          <p:blipFill rotWithShape="1">
            <a:blip r:embed="rId4"/>
            <a:srcRect r="2380"/>
            <a:stretch/>
          </p:blipFill>
          <p:spPr>
            <a:xfrm>
              <a:off x="3374762" y="2269442"/>
              <a:ext cx="5769238" cy="33095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文本框 2">
            <a:extLst>
              <a:ext uri="{FF2B5EF4-FFF2-40B4-BE49-F238E27FC236}">
                <a16:creationId xmlns:a16="http://schemas.microsoft.com/office/drawing/2014/main" id="{2F94A671-4748-954F-BCF2-AD5370F73585}"/>
              </a:ext>
            </a:extLst>
          </p:cNvPr>
          <p:cNvSpPr txBox="1"/>
          <p:nvPr/>
        </p:nvSpPr>
        <p:spPr>
          <a:xfrm>
            <a:off x="0" y="5635980"/>
            <a:ext cx="3179486"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大卫王发预言</a:t>
            </a:r>
          </a:p>
        </p:txBody>
      </p:sp>
      <p:sp>
        <p:nvSpPr>
          <p:cNvPr id="8" name="文本框 7">
            <a:extLst>
              <a:ext uri="{FF2B5EF4-FFF2-40B4-BE49-F238E27FC236}">
                <a16:creationId xmlns:a16="http://schemas.microsoft.com/office/drawing/2014/main" id="{90046FCE-95BA-B049-BF95-7B64E4CAB676}"/>
              </a:ext>
            </a:extLst>
          </p:cNvPr>
          <p:cNvSpPr txBox="1"/>
          <p:nvPr/>
        </p:nvSpPr>
        <p:spPr>
          <a:xfrm>
            <a:off x="3284617" y="5635980"/>
            <a:ext cx="5859383"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弥赛亚受难</a:t>
            </a:r>
          </a:p>
        </p:txBody>
      </p:sp>
      <p:sp>
        <p:nvSpPr>
          <p:cNvPr id="4" name="标题 3">
            <a:extLst>
              <a:ext uri="{FF2B5EF4-FFF2-40B4-BE49-F238E27FC236}">
                <a16:creationId xmlns:a16="http://schemas.microsoft.com/office/drawing/2014/main" id="{E504506F-BEE4-4945-91BD-852E4DADBF01}"/>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诗篇</a:t>
            </a:r>
            <a:r>
              <a:rPr lang="en-US" altLang="zh-CN" dirty="0">
                <a:latin typeface="微软雅黑" panose="020B0503020204020204" pitchFamily="34" charset="-122"/>
                <a:ea typeface="微软雅黑" panose="020B0503020204020204" pitchFamily="34" charset="-122"/>
              </a:rPr>
              <a:t>22</a:t>
            </a:r>
            <a:r>
              <a:rPr lang="zh-CN" altLang="en-US" dirty="0">
                <a:latin typeface="微软雅黑" panose="020B0503020204020204" pitchFamily="34" charset="-122"/>
                <a:ea typeface="微软雅黑" panose="020B0503020204020204" pitchFamily="34" charset="-122"/>
              </a:rPr>
              <a:t>篇关于弥赛亚的预言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59396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直线连接符 20">
            <a:extLst>
              <a:ext uri="{FF2B5EF4-FFF2-40B4-BE49-F238E27FC236}">
                <a16:creationId xmlns:a16="http://schemas.microsoft.com/office/drawing/2014/main" id="{BBEF0AB4-B9D6-4C45-BC71-F7D969DCEBC9}"/>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AA6986F8-72B5-004C-960F-5F815CAAA8CC}"/>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4C79B9BC-2009-DA49-8D74-3EA34AAD9106}"/>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85EB426B-F736-FC42-A7D7-91CD33AD5DCC}"/>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23" name="图片 24" descr="图片 24">
            <a:extLst>
              <a:ext uri="{FF2B5EF4-FFF2-40B4-BE49-F238E27FC236}">
                <a16:creationId xmlns:a16="http://schemas.microsoft.com/office/drawing/2014/main" id="{1589F407-302A-AF46-ACB4-9DFB5B9A3B8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4" name="图片 25" descr="图片 25">
            <a:extLst>
              <a:ext uri="{FF2B5EF4-FFF2-40B4-BE49-F238E27FC236}">
                <a16:creationId xmlns:a16="http://schemas.microsoft.com/office/drawing/2014/main" id="{E6F693CE-2F22-614D-9166-3B91116A6684}"/>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577682" y="1681138"/>
            <a:ext cx="8103332" cy="333680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诗篇</a:t>
            </a:r>
            <a:r>
              <a:rPr lang="en-US" altLang="zh-CN" sz="2750" dirty="0">
                <a:latin typeface="Microsoft YaHei" panose="020B0503020204020204" pitchFamily="34" charset="-122"/>
                <a:ea typeface="Microsoft YaHei" panose="020B0503020204020204" pitchFamily="34" charset="-122"/>
              </a:rPr>
              <a:t>22:1</a:t>
            </a:r>
            <a:r>
              <a:rPr lang="zh-CN" altLang="en-US" sz="2750" dirty="0">
                <a:latin typeface="Microsoft YaHei" panose="020B0503020204020204" pitchFamily="34" charset="-122"/>
                <a:ea typeface="Microsoft YaHei" panose="020B0503020204020204" pitchFamily="34" charset="-122"/>
              </a:rPr>
              <a:t> 我的神，我的神！为什么离弃我？</a:t>
            </a:r>
            <a:r>
              <a:rPr lang="en-US" altLang="zh-CN" sz="2750" dirty="0">
                <a:latin typeface="Microsoft YaHei" panose="020B0503020204020204" pitchFamily="34" charset="-122"/>
                <a:ea typeface="Microsoft YaHei" panose="020B0503020204020204" pitchFamily="34" charset="-122"/>
              </a:rPr>
              <a:t>15……</a:t>
            </a:r>
          </a:p>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你将我安置在死地的尘土中</a:t>
            </a:r>
            <a:r>
              <a:rPr lang="en-US" altLang="zh-CN" sz="2750" dirty="0">
                <a:latin typeface="Microsoft YaHei" panose="020B0503020204020204" pitchFamily="34" charset="-122"/>
                <a:ea typeface="Microsoft YaHei" panose="020B0503020204020204" pitchFamily="34" charset="-122"/>
              </a:rPr>
              <a:t>……16……</a:t>
            </a:r>
            <a:r>
              <a:rPr lang="zh-CN" altLang="en-US" sz="2750" dirty="0">
                <a:latin typeface="Microsoft YaHei" panose="020B0503020204020204" pitchFamily="34" charset="-122"/>
                <a:ea typeface="Microsoft YaHei" panose="020B0503020204020204" pitchFamily="34" charset="-122"/>
              </a:rPr>
              <a:t>他们扎了我的</a:t>
            </a:r>
            <a:endParaRPr lang="en-US" altLang="zh-CN" sz="275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手、我的脚。</a:t>
            </a:r>
            <a:r>
              <a:rPr lang="en-US" altLang="zh-CN" sz="2750" dirty="0">
                <a:latin typeface="Microsoft YaHei" panose="020B0503020204020204" pitchFamily="34" charset="-122"/>
                <a:ea typeface="Microsoft YaHei" panose="020B0503020204020204" pitchFamily="34" charset="-122"/>
              </a:rPr>
              <a:t>……</a:t>
            </a:r>
          </a:p>
          <a:p>
            <a:pPr defTabSz="685800">
              <a:lnSpc>
                <a:spcPts val="3860"/>
              </a:lnSpc>
              <a:defRPr/>
            </a:pPr>
            <a:r>
              <a:rPr lang="en-US" altLang="zh-CN" sz="2750" dirty="0">
                <a:latin typeface="Microsoft YaHei" panose="020B0503020204020204" pitchFamily="34" charset="-122"/>
                <a:ea typeface="Microsoft YaHei" panose="020B0503020204020204" pitchFamily="34" charset="-122"/>
              </a:rPr>
              <a:t>22</a:t>
            </a:r>
            <a:r>
              <a:rPr lang="zh-CN" altLang="en-US" sz="2750" dirty="0">
                <a:latin typeface="Microsoft YaHei" panose="020B0503020204020204" pitchFamily="34" charset="-122"/>
                <a:ea typeface="Microsoft YaHei" panose="020B0503020204020204" pitchFamily="34" charset="-122"/>
              </a:rPr>
              <a:t> 我要将你的名传与我的弟兄，在会中我要赞美你</a:t>
            </a:r>
            <a:endParaRPr lang="en-US" altLang="zh-CN" sz="2750" dirty="0">
              <a:latin typeface="Microsoft YaHei" panose="020B0503020204020204" pitchFamily="34" charset="-122"/>
              <a:ea typeface="Microsoft YaHei" panose="020B0503020204020204" pitchFamily="34" charset="-122"/>
            </a:endParaRPr>
          </a:p>
          <a:p>
            <a:pPr defTabSz="685800">
              <a:lnSpc>
                <a:spcPts val="3860"/>
              </a:lnSpc>
              <a:defRPr/>
            </a:pPr>
            <a:r>
              <a:rPr lang="en-US" altLang="zh-CN" sz="2750" dirty="0">
                <a:latin typeface="Microsoft YaHei" panose="020B0503020204020204" pitchFamily="34" charset="-122"/>
                <a:ea typeface="Microsoft YaHei" panose="020B0503020204020204" pitchFamily="34" charset="-122"/>
              </a:rPr>
              <a:t>……24……</a:t>
            </a:r>
            <a:r>
              <a:rPr lang="zh-CN" altLang="en-US" sz="2750" dirty="0">
                <a:latin typeface="Microsoft YaHei" panose="020B0503020204020204" pitchFamily="34" charset="-122"/>
                <a:ea typeface="Microsoft YaHei" panose="020B0503020204020204" pitchFamily="34" charset="-122"/>
              </a:rPr>
              <a:t>他</a:t>
            </a:r>
            <a:r>
              <a:rPr lang="en-US" altLang="zh-CN" sz="2750" dirty="0">
                <a:latin typeface="Microsoft YaHei" panose="020B0503020204020204" pitchFamily="34" charset="-122"/>
                <a:ea typeface="Microsoft YaHei" panose="020B0503020204020204" pitchFamily="34" charset="-122"/>
              </a:rPr>
              <a:t>【</a:t>
            </a:r>
            <a:r>
              <a:rPr lang="zh-CN" altLang="en-US" sz="2750" dirty="0">
                <a:latin typeface="Microsoft YaHei" panose="020B0503020204020204" pitchFamily="34" charset="-122"/>
                <a:ea typeface="Microsoft YaHei" panose="020B0503020204020204" pitchFamily="34" charset="-122"/>
              </a:rPr>
              <a:t>耶和华</a:t>
            </a:r>
            <a:r>
              <a:rPr lang="en-US" altLang="zh-CN" sz="2750" dirty="0">
                <a:latin typeface="Microsoft YaHei" panose="020B0503020204020204" pitchFamily="34" charset="-122"/>
                <a:ea typeface="Microsoft YaHei" panose="020B0503020204020204" pitchFamily="34" charset="-122"/>
              </a:rPr>
              <a:t>】</a:t>
            </a:r>
            <a:r>
              <a:rPr lang="zh-CN" altLang="en-US" sz="2750" dirty="0">
                <a:latin typeface="Microsoft YaHei" panose="020B0503020204020204" pitchFamily="34" charset="-122"/>
                <a:ea typeface="Microsoft YaHei" panose="020B0503020204020204" pitchFamily="34" charset="-122"/>
              </a:rPr>
              <a:t>没有藐视憎恶受苦的人，也</a:t>
            </a:r>
            <a:endParaRPr lang="en-US" altLang="zh-CN" sz="275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50" dirty="0">
                <a:latin typeface="Microsoft YaHei" panose="020B0503020204020204" pitchFamily="34" charset="-122"/>
                <a:ea typeface="Microsoft YaHei" panose="020B0503020204020204" pitchFamily="34" charset="-122"/>
              </a:rPr>
              <a:t>没有向他掩面；那受苦之人呼吁的时候，他就垂听。</a:t>
            </a:r>
          </a:p>
          <a:p>
            <a:pPr defTabSz="685800">
              <a:lnSpc>
                <a:spcPts val="3860"/>
              </a:lnSpc>
              <a:defRPr/>
            </a:pPr>
            <a:endParaRPr lang="zh-CN" altLang="en-US" sz="2750" dirty="0">
              <a:latin typeface="Microsoft YaHei" panose="020B0503020204020204" pitchFamily="34" charset="-122"/>
              <a:ea typeface="Microsoft YaHei" panose="020B0503020204020204" pitchFamily="34" charset="-122"/>
            </a:endParaRPr>
          </a:p>
        </p:txBody>
      </p:sp>
      <p:pic>
        <p:nvPicPr>
          <p:cNvPr id="18" name="图片 17">
            <a:extLst>
              <a:ext uri="{FF2B5EF4-FFF2-40B4-BE49-F238E27FC236}">
                <a16:creationId xmlns:a16="http://schemas.microsoft.com/office/drawing/2014/main" id="{B5DE5AF5-CD69-E945-8865-F6F3E2722262}"/>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graphicFrame>
        <p:nvGraphicFramePr>
          <p:cNvPr id="13" name="Table 13">
            <a:extLst>
              <a:ext uri="{FF2B5EF4-FFF2-40B4-BE49-F238E27FC236}">
                <a16:creationId xmlns:a16="http://schemas.microsoft.com/office/drawing/2014/main" id="{636DE9DE-DC75-3B4F-9352-6048BE56289C}"/>
              </a:ext>
            </a:extLst>
          </p:cNvPr>
          <p:cNvGraphicFramePr>
            <a:graphicFrameLocks noGrp="1"/>
          </p:cNvGraphicFramePr>
          <p:nvPr>
            <p:extLst>
              <p:ext uri="{D42A27DB-BD31-4B8C-83A1-F6EECF244321}">
                <p14:modId xmlns:p14="http://schemas.microsoft.com/office/powerpoint/2010/main" val="3264901548"/>
              </p:ext>
            </p:extLst>
          </p:nvPr>
        </p:nvGraphicFramePr>
        <p:xfrm>
          <a:off x="452880" y="4826154"/>
          <a:ext cx="8245101" cy="1876968"/>
        </p:xfrm>
        <a:graphic>
          <a:graphicData uri="http://schemas.openxmlformats.org/drawingml/2006/table">
            <a:tbl>
              <a:tblPr firstRow="1" bandRow="1">
                <a:tableStyleId>{93296810-A885-4BE3-A3E7-6D5BEEA58F35}</a:tableStyleId>
              </a:tblPr>
              <a:tblGrid>
                <a:gridCol w="4274763">
                  <a:extLst>
                    <a:ext uri="{9D8B030D-6E8A-4147-A177-3AD203B41FA5}">
                      <a16:colId xmlns:a16="http://schemas.microsoft.com/office/drawing/2014/main" val="3830646478"/>
                    </a:ext>
                  </a:extLst>
                </a:gridCol>
                <a:gridCol w="3970338">
                  <a:extLst>
                    <a:ext uri="{9D8B030D-6E8A-4147-A177-3AD203B41FA5}">
                      <a16:colId xmlns:a16="http://schemas.microsoft.com/office/drawing/2014/main" val="2941193542"/>
                    </a:ext>
                  </a:extLst>
                </a:gridCol>
              </a:tblGrid>
              <a:tr h="469242">
                <a:tc>
                  <a:txBody>
                    <a:bodyPr/>
                    <a:lstStyle/>
                    <a:p>
                      <a:pPr algn="ctr"/>
                      <a:r>
                        <a:rPr lang="en-CN" sz="2400"/>
                        <a:t>预言死</a:t>
                      </a:r>
                      <a:endParaRPr lang="en-CN" sz="2400" dirty="0"/>
                    </a:p>
                  </a:txBody>
                  <a:tcPr>
                    <a:solidFill>
                      <a:schemeClr val="accent6">
                        <a:lumMod val="50000"/>
                      </a:schemeClr>
                    </a:solidFill>
                  </a:tcPr>
                </a:tc>
                <a:tc>
                  <a:txBody>
                    <a:bodyPr/>
                    <a:lstStyle/>
                    <a:p>
                      <a:pPr algn="ctr"/>
                      <a:r>
                        <a:rPr lang="en-CN" sz="2400"/>
                        <a:t>预言复活</a:t>
                      </a:r>
                      <a:endParaRPr lang="en-CN" sz="2400" dirty="0"/>
                    </a:p>
                  </a:txBody>
                  <a:tcPr>
                    <a:solidFill>
                      <a:schemeClr val="accent6">
                        <a:lumMod val="50000"/>
                      </a:schemeClr>
                    </a:solidFill>
                  </a:tcPr>
                </a:tc>
                <a:extLst>
                  <a:ext uri="{0D108BD9-81ED-4DB2-BD59-A6C34878D82A}">
                    <a16:rowId xmlns:a16="http://schemas.microsoft.com/office/drawing/2014/main" val="4225543491"/>
                  </a:ext>
                </a:extLst>
              </a:tr>
              <a:tr h="469242">
                <a:tc>
                  <a:txBody>
                    <a:bodyPr/>
                    <a:lstStyle/>
                    <a:p>
                      <a:pPr algn="l"/>
                      <a:r>
                        <a:rPr lang="en-US" altLang="zh-CN" sz="2400" b="0" i="0" dirty="0">
                          <a:solidFill>
                            <a:schemeClr val="tx1"/>
                          </a:solidFill>
                          <a:latin typeface="Microsoft YaHei" panose="020B0503020204020204" pitchFamily="34" charset="-122"/>
                          <a:ea typeface="Microsoft YaHei" panose="020B0503020204020204" pitchFamily="34" charset="-122"/>
                        </a:rPr>
                        <a:t>1. </a:t>
                      </a:r>
                      <a:r>
                        <a:rPr lang="zh-CN" altLang="en-US" sz="2400" b="0" i="0" dirty="0">
                          <a:solidFill>
                            <a:schemeClr val="tx1"/>
                          </a:solidFill>
                          <a:latin typeface="Microsoft YaHei" panose="020B0503020204020204" pitchFamily="34" charset="-122"/>
                          <a:ea typeface="Microsoft YaHei" panose="020B0503020204020204" pitchFamily="34" charset="-122"/>
                        </a:rPr>
                        <a:t>你将我安置在死地</a:t>
                      </a:r>
                      <a:endParaRPr lang="en-CN" sz="2400" b="0" i="0" dirty="0">
                        <a:solidFill>
                          <a:schemeClr val="tx1"/>
                        </a:solidFill>
                        <a:latin typeface="Microsoft YaHei" panose="020B0503020204020204" pitchFamily="34" charset="-122"/>
                        <a:ea typeface="Microsoft YaHei" panose="020B0503020204020204" pitchFamily="34" charset="-122"/>
                      </a:endParaRPr>
                    </a:p>
                  </a:txBody>
                  <a:tcPr/>
                </a:tc>
                <a:tc>
                  <a:txBody>
                    <a:bodyPr/>
                    <a:lstStyle/>
                    <a:p>
                      <a:pPr algn="l"/>
                      <a:r>
                        <a:rPr lang="zh-CN" altLang="en-US" sz="2400" b="0" i="0" dirty="0">
                          <a:solidFill>
                            <a:schemeClr val="tx1"/>
                          </a:solidFill>
                          <a:latin typeface="Microsoft YaHei" panose="020B0503020204020204" pitchFamily="34" charset="-122"/>
                          <a:ea typeface="Microsoft YaHei" panose="020B0503020204020204" pitchFamily="34" charset="-122"/>
                        </a:rPr>
                        <a:t>我要将你的名传与我的弟兄</a:t>
                      </a:r>
                      <a:endParaRPr lang="en-CN" sz="2400" b="0" i="0" dirty="0">
                        <a:solidFill>
                          <a:schemeClr val="tx1"/>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714863719"/>
                  </a:ext>
                </a:extLst>
              </a:tr>
              <a:tr h="469242">
                <a:tc>
                  <a:txBody>
                    <a:bodyPr/>
                    <a:lstStyle/>
                    <a:p>
                      <a:pPr algn="l"/>
                      <a:r>
                        <a:rPr lang="en-US" altLang="zh-CN" sz="2400" b="0" i="0" dirty="0">
                          <a:solidFill>
                            <a:schemeClr val="tx1"/>
                          </a:solidFill>
                          <a:latin typeface="Microsoft YaHei" panose="020B0503020204020204" pitchFamily="34" charset="-122"/>
                          <a:ea typeface="Microsoft YaHei" panose="020B0503020204020204" pitchFamily="34" charset="-122"/>
                        </a:rPr>
                        <a:t>2. </a:t>
                      </a:r>
                      <a:r>
                        <a:rPr lang="zh-CN" altLang="en-US" sz="2400" b="0" i="0" dirty="0">
                          <a:solidFill>
                            <a:schemeClr val="tx1"/>
                          </a:solidFill>
                          <a:latin typeface="Microsoft YaHei" panose="020B0503020204020204" pitchFamily="34" charset="-122"/>
                          <a:ea typeface="Microsoft YaHei" panose="020B0503020204020204" pitchFamily="34" charset="-122"/>
                        </a:rPr>
                        <a:t>扎了我的手、我的脚</a:t>
                      </a:r>
                      <a:endParaRPr lang="en-CN" sz="2400" b="0" i="0" dirty="0">
                        <a:solidFill>
                          <a:schemeClr val="tx1"/>
                        </a:solidFill>
                        <a:latin typeface="Microsoft YaHei" panose="020B0503020204020204" pitchFamily="34" charset="-122"/>
                        <a:ea typeface="Microsoft YaHei" panose="020B0503020204020204" pitchFamily="34" charset="-122"/>
                      </a:endParaRPr>
                    </a:p>
                  </a:txBody>
                  <a:tcPr/>
                </a:tc>
                <a:tc>
                  <a:txBody>
                    <a:bodyPr/>
                    <a:lstStyle/>
                    <a:p>
                      <a:pPr algn="l"/>
                      <a:r>
                        <a:rPr lang="zh-CN" altLang="en-US" sz="2400" b="0" i="0" dirty="0">
                          <a:solidFill>
                            <a:schemeClr val="tx1"/>
                          </a:solidFill>
                          <a:latin typeface="Microsoft YaHei" panose="020B0503020204020204" pitchFamily="34" charset="-122"/>
                          <a:ea typeface="Microsoft YaHei" panose="020B0503020204020204" pitchFamily="34" charset="-122"/>
                        </a:rPr>
                        <a:t>在会中我要赞美你</a:t>
                      </a:r>
                      <a:endParaRPr lang="en-CN" sz="2400" b="0" i="0" dirty="0">
                        <a:solidFill>
                          <a:schemeClr val="tx1"/>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162155667"/>
                  </a:ext>
                </a:extLst>
              </a:tr>
              <a:tr h="469242">
                <a:tc>
                  <a:txBody>
                    <a:bodyPr/>
                    <a:lstStyle/>
                    <a:p>
                      <a:pPr algn="l"/>
                      <a:r>
                        <a:rPr lang="en-US" altLang="zh-CN" sz="2400" b="0" i="0" dirty="0">
                          <a:solidFill>
                            <a:schemeClr val="tx1"/>
                          </a:solidFill>
                          <a:latin typeface="Microsoft YaHei" panose="020B0503020204020204" pitchFamily="34" charset="-122"/>
                          <a:ea typeface="Microsoft YaHei" panose="020B0503020204020204" pitchFamily="34" charset="-122"/>
                        </a:rPr>
                        <a:t>3. </a:t>
                      </a:r>
                      <a:r>
                        <a:rPr lang="zh-CN" altLang="en-US" sz="2400" b="0" i="0" dirty="0">
                          <a:solidFill>
                            <a:schemeClr val="tx1"/>
                          </a:solidFill>
                          <a:latin typeface="Microsoft YaHei" panose="020B0503020204020204" pitchFamily="34" charset="-122"/>
                          <a:ea typeface="Microsoft YaHei" panose="020B0503020204020204" pitchFamily="34" charset="-122"/>
                        </a:rPr>
                        <a:t>我的神！为什么离弃我？</a:t>
                      </a:r>
                      <a:endParaRPr lang="en-CN" sz="2400" b="0" i="0" dirty="0">
                        <a:solidFill>
                          <a:schemeClr val="tx1"/>
                        </a:solidFill>
                        <a:latin typeface="Microsoft YaHei" panose="020B0503020204020204" pitchFamily="34" charset="-122"/>
                        <a:ea typeface="Microsoft YaHei" panose="020B0503020204020204" pitchFamily="34" charset="-122"/>
                      </a:endParaRPr>
                    </a:p>
                  </a:txBody>
                  <a:tcPr/>
                </a:tc>
                <a:tc>
                  <a:txBody>
                    <a:bodyPr/>
                    <a:lstStyle/>
                    <a:p>
                      <a:pPr algn="l"/>
                      <a:r>
                        <a:rPr lang="zh-CN" altLang="en-US" sz="2400" b="0" i="0" dirty="0">
                          <a:solidFill>
                            <a:schemeClr val="tx1"/>
                          </a:solidFill>
                          <a:latin typeface="Microsoft YaHei" panose="020B0503020204020204" pitchFamily="34" charset="-122"/>
                          <a:ea typeface="Microsoft YaHei" panose="020B0503020204020204" pitchFamily="34" charset="-122"/>
                        </a:rPr>
                        <a:t>他就垂听</a:t>
                      </a:r>
                      <a:endParaRPr lang="en-CN" sz="2400" b="0" i="0" dirty="0">
                        <a:solidFill>
                          <a:schemeClr val="tx1"/>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988870792"/>
                  </a:ext>
                </a:extLst>
              </a:tr>
            </a:tbl>
          </a:graphicData>
        </a:graphic>
      </p:graphicFrame>
      <p:sp>
        <p:nvSpPr>
          <p:cNvPr id="2" name="标题 1">
            <a:extLst>
              <a:ext uri="{FF2B5EF4-FFF2-40B4-BE49-F238E27FC236}">
                <a16:creationId xmlns:a16="http://schemas.microsoft.com/office/drawing/2014/main" id="{C255976F-557A-E741-A74F-CE1102D2C976}"/>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诗篇</a:t>
            </a:r>
            <a:r>
              <a:rPr lang="en-US" altLang="zh-CN" dirty="0">
                <a:latin typeface="微软雅黑" panose="020B0503020204020204" pitchFamily="34" charset="-122"/>
                <a:ea typeface="微软雅黑" panose="020B0503020204020204" pitchFamily="34" charset="-122"/>
              </a:rPr>
              <a:t>22</a:t>
            </a:r>
            <a:r>
              <a:rPr lang="zh-CN" altLang="en-US" dirty="0">
                <a:latin typeface="微软雅黑" panose="020B0503020204020204" pitchFamily="34" charset="-122"/>
                <a:ea typeface="微软雅黑" panose="020B0503020204020204" pitchFamily="34" charset="-122"/>
              </a:rPr>
              <a:t>篇对复活的预言</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199435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00642B73-5543-9840-8E27-48929486FF21}"/>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21">
            <a:extLst>
              <a:ext uri="{FF2B5EF4-FFF2-40B4-BE49-F238E27FC236}">
                <a16:creationId xmlns:a16="http://schemas.microsoft.com/office/drawing/2014/main" id="{C74B65EE-CA5A-5245-B0B1-DCA7FE4A828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2">
            <a:extLst>
              <a:ext uri="{FF2B5EF4-FFF2-40B4-BE49-F238E27FC236}">
                <a16:creationId xmlns:a16="http://schemas.microsoft.com/office/drawing/2014/main" id="{304917F8-B309-3942-82F6-B85404DDB229}"/>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9" name="直线连接符 23">
            <a:extLst>
              <a:ext uri="{FF2B5EF4-FFF2-40B4-BE49-F238E27FC236}">
                <a16:creationId xmlns:a16="http://schemas.microsoft.com/office/drawing/2014/main" id="{43747389-40AD-1243-AB51-CCC0D59BBE5B}"/>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20" name="图片 24" descr="图片 24">
            <a:extLst>
              <a:ext uri="{FF2B5EF4-FFF2-40B4-BE49-F238E27FC236}">
                <a16:creationId xmlns:a16="http://schemas.microsoft.com/office/drawing/2014/main" id="{D7F20DD7-382A-CB41-8C0A-221FF61AC1DB}"/>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1" name="图片 25" descr="图片 25">
            <a:extLst>
              <a:ext uri="{FF2B5EF4-FFF2-40B4-BE49-F238E27FC236}">
                <a16:creationId xmlns:a16="http://schemas.microsoft.com/office/drawing/2014/main" id="{2439D983-B88A-A849-8A8E-560E29F68268}"/>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2" name="文本框 1">
            <a:extLst>
              <a:ext uri="{FF2B5EF4-FFF2-40B4-BE49-F238E27FC236}">
                <a16:creationId xmlns:a16="http://schemas.microsoft.com/office/drawing/2014/main" id="{A3393B6D-B87E-EC43-B8FE-CB15BAB4A751}"/>
              </a:ext>
            </a:extLst>
          </p:cNvPr>
          <p:cNvSpPr txBox="1"/>
          <p:nvPr/>
        </p:nvSpPr>
        <p:spPr>
          <a:xfrm>
            <a:off x="623567" y="1710951"/>
            <a:ext cx="8074219" cy="2677656"/>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马可福音</a:t>
            </a:r>
            <a:r>
              <a:rPr kumimoji="1" lang="en-US" altLang="zh-CN" sz="2800" dirty="0">
                <a:latin typeface="Microsoft YaHei" panose="020B0503020204020204" pitchFamily="34" charset="-122"/>
                <a:ea typeface="Microsoft YaHei" panose="020B0503020204020204" pitchFamily="34" charset="-122"/>
              </a:rPr>
              <a:t>8:31</a:t>
            </a:r>
            <a:r>
              <a:rPr kumimoji="1" lang="zh-CN" altLang="en-US" sz="2800" dirty="0">
                <a:latin typeface="Microsoft YaHei" panose="020B0503020204020204" pitchFamily="34" charset="-122"/>
                <a:ea typeface="Microsoft YaHei" panose="020B0503020204020204" pitchFamily="34" charset="-122"/>
              </a:rPr>
              <a:t> 从此，他教训他们说：“人子必须受许多的苦，被长老、祭司长和文士弃绝，并且被杀，过三天复活。”</a:t>
            </a:r>
            <a:endParaRPr kumimoji="1" lang="en-US" altLang="zh-CN" sz="2800" dirty="0">
              <a:latin typeface="Microsoft YaHei" panose="020B0503020204020204" pitchFamily="34" charset="-122"/>
              <a:ea typeface="Microsoft YaHei" panose="020B0503020204020204" pitchFamily="34" charset="-122"/>
            </a:endParaRPr>
          </a:p>
          <a:p>
            <a:r>
              <a:rPr kumimoji="1" lang="zh-CN" altLang="en-US" sz="2800" dirty="0">
                <a:latin typeface="Microsoft YaHei" panose="020B0503020204020204" pitchFamily="34" charset="-122"/>
                <a:ea typeface="Microsoft YaHei" panose="020B0503020204020204" pitchFamily="34" charset="-122"/>
              </a:rPr>
              <a:t>马可福音</a:t>
            </a:r>
            <a:r>
              <a:rPr kumimoji="1" lang="en-US" altLang="zh-CN" sz="2800" dirty="0">
                <a:latin typeface="Microsoft YaHei" panose="020B0503020204020204" pitchFamily="34" charset="-122"/>
                <a:ea typeface="Microsoft YaHei" panose="020B0503020204020204" pitchFamily="34" charset="-122"/>
              </a:rPr>
              <a:t>9:31</a:t>
            </a:r>
            <a:r>
              <a:rPr kumimoji="1" lang="zh-CN" altLang="en-US" sz="2800" dirty="0">
                <a:latin typeface="Microsoft YaHei" panose="020B0503020204020204" pitchFamily="34" charset="-122"/>
                <a:ea typeface="Microsoft YaHei" panose="020B0503020204020204" pitchFamily="34" charset="-122"/>
              </a:rPr>
              <a:t> 于是教训门徒，说：“人子将要被交在人手里，他们要杀害他，被杀以后，过三天他要复活。”</a:t>
            </a:r>
          </a:p>
        </p:txBody>
      </p:sp>
      <p:pic>
        <p:nvPicPr>
          <p:cNvPr id="11" name="图片 10">
            <a:extLst>
              <a:ext uri="{FF2B5EF4-FFF2-40B4-BE49-F238E27FC236}">
                <a16:creationId xmlns:a16="http://schemas.microsoft.com/office/drawing/2014/main" id="{E90AC13C-CA44-8243-BB99-1C5E5E0E6D5E}"/>
              </a:ext>
            </a:extLst>
          </p:cNvPr>
          <p:cNvPicPr>
            <a:picLocks noChangeAspect="1"/>
          </p:cNvPicPr>
          <p:nvPr/>
        </p:nvPicPr>
        <p:blipFill rotWithShape="1">
          <a:blip r:embed="rId4"/>
          <a:srcRect l="25549" t="49611" r="34040"/>
          <a:stretch/>
        </p:blipFill>
        <p:spPr>
          <a:xfrm>
            <a:off x="8209683" y="6175975"/>
            <a:ext cx="544010" cy="646331"/>
          </a:xfrm>
          <a:prstGeom prst="rect">
            <a:avLst/>
          </a:prstGeom>
        </p:spPr>
      </p:pic>
      <p:pic>
        <p:nvPicPr>
          <p:cNvPr id="12" name="图片 11">
            <a:extLst>
              <a:ext uri="{FF2B5EF4-FFF2-40B4-BE49-F238E27FC236}">
                <a16:creationId xmlns:a16="http://schemas.microsoft.com/office/drawing/2014/main" id="{CC21AF53-C793-4B46-90EA-65D89D14E456}"/>
              </a:ext>
            </a:extLst>
          </p:cNvPr>
          <p:cNvPicPr>
            <a:picLocks noChangeAspect="1"/>
          </p:cNvPicPr>
          <p:nvPr/>
        </p:nvPicPr>
        <p:blipFill rotWithShape="1">
          <a:blip r:embed="rId5"/>
          <a:srcRect l="9158"/>
          <a:stretch/>
        </p:blipFill>
        <p:spPr>
          <a:xfrm>
            <a:off x="3297713" y="4427567"/>
            <a:ext cx="3638417" cy="22529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F4D6C6EE-42A9-1647-87F3-ADDA54A47DB1}"/>
              </a:ext>
            </a:extLst>
          </p:cNvPr>
          <p:cNvPicPr>
            <a:picLocks noChangeAspect="1"/>
          </p:cNvPicPr>
          <p:nvPr/>
        </p:nvPicPr>
        <p:blipFill rotWithShape="1">
          <a:blip r:embed="rId6"/>
          <a:srcRect l="33340" r="13074"/>
          <a:stretch/>
        </p:blipFill>
        <p:spPr>
          <a:xfrm>
            <a:off x="6986957" y="4415683"/>
            <a:ext cx="2157033" cy="226431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12459263-AF67-7145-BE8D-C9D18EA3173E}"/>
              </a:ext>
            </a:extLst>
          </p:cNvPr>
          <p:cNvPicPr>
            <a:picLocks noChangeAspect="1"/>
          </p:cNvPicPr>
          <p:nvPr/>
        </p:nvPicPr>
        <p:blipFill rotWithShape="1">
          <a:blip r:embed="rId7"/>
          <a:srcRect l="-323" t="34197" r="1425" b="16330"/>
          <a:stretch/>
        </p:blipFill>
        <p:spPr>
          <a:xfrm>
            <a:off x="0" y="4427567"/>
            <a:ext cx="3234622" cy="22524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标题 21">
            <a:extLst>
              <a:ext uri="{FF2B5EF4-FFF2-40B4-BE49-F238E27FC236}">
                <a16:creationId xmlns:a16="http://schemas.microsoft.com/office/drawing/2014/main" id="{722DE09F-8C32-EC47-98C9-DE1A5FC45398}"/>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耶稣亲自预言自己会复活</a:t>
            </a:r>
            <a:endParaRPr lang="zh-CN" altLang="en-US" dirty="0"/>
          </a:p>
        </p:txBody>
      </p:sp>
    </p:spTree>
    <p:extLst>
      <p:ext uri="{BB962C8B-B14F-4D97-AF65-F5344CB8AC3E}">
        <p14:creationId xmlns:p14="http://schemas.microsoft.com/office/powerpoint/2010/main" val="2682723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C7EEE-9259-484C-98B7-DC033953E9FF}"/>
              </a:ext>
            </a:extLst>
          </p:cNvPr>
          <p:cNvPicPr>
            <a:picLocks noChangeAspect="1"/>
          </p:cNvPicPr>
          <p:nvPr/>
        </p:nvPicPr>
        <p:blipFill rotWithShape="1">
          <a:blip r:embed="rId3"/>
          <a:srcRect l="5899" b="7127"/>
          <a:stretch/>
        </p:blipFill>
        <p:spPr>
          <a:xfrm>
            <a:off x="-1" y="541756"/>
            <a:ext cx="9163421" cy="57744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567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形状 25">
            <a:extLst>
              <a:ext uri="{FF2B5EF4-FFF2-40B4-BE49-F238E27FC236}">
                <a16:creationId xmlns:a16="http://schemas.microsoft.com/office/drawing/2014/main" id="{CBB0856A-F626-064B-BC92-F3467D691D8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7" name="矩形 26">
            <a:extLst>
              <a:ext uri="{FF2B5EF4-FFF2-40B4-BE49-F238E27FC236}">
                <a16:creationId xmlns:a16="http://schemas.microsoft.com/office/drawing/2014/main" id="{EB2ACC17-195D-7444-9BA5-BEC9A27F64E7}"/>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8" name="矩形 4">
            <a:extLst>
              <a:ext uri="{FF2B5EF4-FFF2-40B4-BE49-F238E27FC236}">
                <a16:creationId xmlns:a16="http://schemas.microsoft.com/office/drawing/2014/main" id="{B970AF74-A7C4-1247-8AE4-10AB15EEB483}"/>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pic>
        <p:nvPicPr>
          <p:cNvPr id="25" name="图片 24">
            <a:extLst>
              <a:ext uri="{FF2B5EF4-FFF2-40B4-BE49-F238E27FC236}">
                <a16:creationId xmlns:a16="http://schemas.microsoft.com/office/drawing/2014/main" id="{BE80C696-6674-9D49-9118-50A1F3F233DD}"/>
              </a:ext>
            </a:extLst>
          </p:cNvPr>
          <p:cNvPicPr>
            <a:picLocks noChangeAspect="1"/>
          </p:cNvPicPr>
          <p:nvPr/>
        </p:nvPicPr>
        <p:blipFill rotWithShape="1">
          <a:blip r:embed="rId3"/>
          <a:srcRect b="2928"/>
          <a:stretch/>
        </p:blipFill>
        <p:spPr>
          <a:xfrm>
            <a:off x="3243290" y="2997199"/>
            <a:ext cx="5456104" cy="353092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
            <a:extLst>
              <a:ext uri="{FF2B5EF4-FFF2-40B4-BE49-F238E27FC236}">
                <a16:creationId xmlns:a16="http://schemas.microsoft.com/office/drawing/2014/main" id="{844F79DE-81FC-0846-B023-5D82134444F5}"/>
              </a:ext>
            </a:extLst>
          </p:cNvPr>
          <p:cNvSpPr txBox="1"/>
          <p:nvPr/>
        </p:nvSpPr>
        <p:spPr>
          <a:xfrm>
            <a:off x="441589" y="2997199"/>
            <a:ext cx="8426451" cy="3595170"/>
          </a:xfrm>
          <a:prstGeom prst="rect">
            <a:avLst/>
          </a:prstGeom>
          <a:solidFill>
            <a:schemeClr val="bg1">
              <a:lumMod val="85000"/>
            </a:schemeClr>
          </a:solidFill>
          <a:ln w="38100">
            <a:solidFill>
              <a:schemeClr val="accent1">
                <a:lumMod val="50000"/>
              </a:schemeClr>
            </a:solidFill>
          </a:ln>
        </p:spPr>
        <p:txBody>
          <a:bodyPr wrap="square" lIns="180000" tIns="180000" rIns="180000" bIns="180000" rtlCol="0">
            <a:spAutoFit/>
          </a:bodyPr>
          <a:lstStyle/>
          <a:p>
            <a:pPr algn="ct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罗马书</a:t>
            </a:r>
            <a:r>
              <a:rPr lang="en-US" altLang="zh-CN" sz="3600" dirty="0">
                <a:latin typeface="Arial" panose="020B0604020202020204" pitchFamily="34" charset="0"/>
                <a:ea typeface="汉仪大宋简" panose="02010609000101010101" pitchFamily="49" charset="-122"/>
                <a:cs typeface="Arial" panose="020B0604020202020204" pitchFamily="34" charset="0"/>
              </a:rPr>
              <a:t>1:20</a:t>
            </a:r>
          </a:p>
          <a:p>
            <a:pPr algn="ctr" eaLnBrk="0" hangingPunct="0">
              <a:lnSpc>
                <a:spcPts val="4160"/>
              </a:lnSpc>
            </a:pP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自从造天地以来，神的永能和神性是明明可知的，虽是眼不能见，但借着所造之物就可以晓得，叫人无可推诿。</a:t>
            </a:r>
            <a:endParaRPr lang="en-US" altLang="zh-CN" sz="3600" dirty="0">
              <a:latin typeface="Arial" panose="020B0604020202020204" pitchFamily="34" charset="0"/>
              <a:ea typeface="汉仪大宋简" panose="02010609000101010101" pitchFamily="49" charset="-122"/>
              <a:cs typeface="Arial" panose="020B0604020202020204" pitchFamily="34" charset="0"/>
            </a:endParaRPr>
          </a:p>
          <a:p>
            <a:pPr eaLnBrk="0" hangingPunct="0">
              <a:lnSpc>
                <a:spcPts val="4160"/>
              </a:lnSpc>
            </a:pPr>
            <a:r>
              <a:rPr lang="zh-CN" altLang="en-US" sz="3600" dirty="0">
                <a:latin typeface="Arial" panose="020B0604020202020204" pitchFamily="34" charset="0"/>
                <a:ea typeface="汉仪大宋简" panose="02010609000101010101" pitchFamily="49" charset="-122"/>
                <a:cs typeface="Arial" panose="020B0604020202020204" pitchFamily="34" charset="0"/>
              </a:rPr>
              <a:t> </a:t>
            </a:r>
          </a:p>
        </p:txBody>
      </p:sp>
      <p:sp>
        <p:nvSpPr>
          <p:cNvPr id="9" name="标题 1">
            <a:extLst>
              <a:ext uri="{FF2B5EF4-FFF2-40B4-BE49-F238E27FC236}">
                <a16:creationId xmlns:a16="http://schemas.microsoft.com/office/drawing/2014/main" id="{AD9AF82F-02A2-4639-A960-3EBC03AA7D29}"/>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0D22D-1AFD-784D-9930-A18084E0A14B}"/>
              </a:ext>
            </a:extLst>
          </p:cNvPr>
          <p:cNvPicPr>
            <a:picLocks noChangeAspect="1"/>
          </p:cNvPicPr>
          <p:nvPr/>
        </p:nvPicPr>
        <p:blipFill>
          <a:blip r:embed="rId3"/>
          <a:stretch>
            <a:fillRect/>
          </a:stretch>
        </p:blipFill>
        <p:spPr>
          <a:xfrm>
            <a:off x="0" y="1681708"/>
            <a:ext cx="9133382" cy="45666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CD778911-FDB3-3746-B4EA-0BCF271FB6D1}"/>
              </a:ext>
            </a:extLst>
          </p:cNvPr>
          <p:cNvSpPr>
            <a:spLocks noGrp="1"/>
          </p:cNvSpPr>
          <p:nvPr>
            <p:ph type="title"/>
          </p:nvPr>
        </p:nvSpPr>
        <p:spPr/>
        <p:txBody>
          <a:bodyPr/>
          <a:lstStyle/>
          <a:p>
            <a:r>
              <a:rPr lang="zh-CN" altLang="zh-CN" dirty="0">
                <a:solidFill>
                  <a:schemeClr val="tx1"/>
                </a:solidFill>
              </a:rPr>
              <a:t>妇女预备香料膏耶稣的尸体</a:t>
            </a:r>
            <a:br>
              <a:rPr lang="zh-CN" altLang="en-US" dirty="0">
                <a:solidFill>
                  <a:schemeClr val="tx1"/>
                </a:solidFill>
              </a:rPr>
            </a:br>
            <a:endParaRPr lang="zh-CN" altLang="en-US" dirty="0"/>
          </a:p>
        </p:txBody>
      </p:sp>
    </p:spTree>
    <p:extLst>
      <p:ext uri="{BB962C8B-B14F-4D97-AF65-F5344CB8AC3E}">
        <p14:creationId xmlns:p14="http://schemas.microsoft.com/office/powerpoint/2010/main" val="146882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40F5A0AB-B4B7-5040-A4BB-FE31AE2B6610}"/>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9927C875-CAC8-F445-88EA-0C397C438B5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FD150615-1425-5F40-BE4E-C7F7ADD52A91}"/>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81385D55-0EBA-3A4B-9CBA-1936130D6AB3}"/>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1258E26D-1C86-534F-B8BD-79D9BAC9268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E21467F6-F0FE-D644-99D0-C56B03365F5C}"/>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99596" y="3092301"/>
            <a:ext cx="7789875" cy="3290865"/>
          </a:xfrm>
          <a:prstGeom prst="rect">
            <a:avLst/>
          </a:prstGeom>
          <a:noFill/>
          <a:ln w="9525">
            <a:noFill/>
            <a:miter lim="800000"/>
            <a:headEnd/>
            <a:tailEnd/>
          </a:ln>
          <a:effectLst/>
        </p:spPr>
        <p:txBody>
          <a:bodyPr lIns="81041" tIns="40521" rIns="81041" bIns="40521"/>
          <a:lstStyle/>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23:56【</a:t>
            </a:r>
            <a:r>
              <a:rPr lang="zh-CN" altLang="en-US" sz="2800" dirty="0">
                <a:latin typeface="Microsoft YaHei" panose="020B0503020204020204" pitchFamily="34" charset="-122"/>
                <a:ea typeface="Microsoft YaHei" panose="020B0503020204020204" pitchFamily="34" charset="-122"/>
              </a:rPr>
              <a:t>受难日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她们</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预备了香料香膏。她们在安息日，便遵着诫命安息了。</a:t>
            </a:r>
            <a:endParaRPr lang="en-US" altLang="zh-CN" sz="2800" dirty="0">
              <a:latin typeface="Microsoft YaHei" panose="020B0503020204020204" pitchFamily="34" charset="-122"/>
              <a:ea typeface="Microsoft YaHei" panose="020B0503020204020204" pitchFamily="34" charset="-122"/>
            </a:endParaRPr>
          </a:p>
          <a:p>
            <a:pPr defTabSz="685800">
              <a:lnSpc>
                <a:spcPts val="3860"/>
              </a:lnSpc>
              <a:spcBef>
                <a:spcPts val="1200"/>
              </a:spcBef>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24:1</a:t>
            </a:r>
            <a:r>
              <a:rPr lang="zh-CN" altLang="en-US" sz="2800" dirty="0">
                <a:latin typeface="Microsoft YaHei" panose="020B0503020204020204" pitchFamily="34" charset="-122"/>
                <a:ea typeface="Microsoft YaHei" panose="020B0503020204020204" pitchFamily="34" charset="-122"/>
              </a:rPr>
              <a:t> 七日的头一日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复活日</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，黎明的时候，那些妇女带着所预备的香料来到坟墓前，</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看见石头已经从坟墓滚开了。</a:t>
            </a:r>
            <a:r>
              <a:rPr lang="en-US" altLang="zh-CN" sz="2800" dirty="0">
                <a:latin typeface="Microsoft YaHei" panose="020B0503020204020204" pitchFamily="34" charset="-122"/>
                <a:ea typeface="Microsoft YaHei" panose="020B0503020204020204" pitchFamily="34" charset="-122"/>
              </a:rPr>
              <a:t>3</a:t>
            </a:r>
            <a:r>
              <a:rPr lang="zh-CN" altLang="en-US" sz="2800" dirty="0">
                <a:latin typeface="Microsoft YaHei" panose="020B0503020204020204" pitchFamily="34" charset="-122"/>
                <a:ea typeface="Microsoft YaHei" panose="020B0503020204020204" pitchFamily="34" charset="-122"/>
              </a:rPr>
              <a:t> 她们就进去，只是不见主耶稣的身体。</a:t>
            </a:r>
          </a:p>
        </p:txBody>
      </p:sp>
      <p:pic>
        <p:nvPicPr>
          <p:cNvPr id="12" name="Picture 11">
            <a:extLst>
              <a:ext uri="{FF2B5EF4-FFF2-40B4-BE49-F238E27FC236}">
                <a16:creationId xmlns:a16="http://schemas.microsoft.com/office/drawing/2014/main" id="{B1886CE8-D5CE-8541-A102-C2AF81FEFB44}"/>
              </a:ext>
            </a:extLst>
          </p:cNvPr>
          <p:cNvPicPr>
            <a:picLocks noChangeAspect="1"/>
          </p:cNvPicPr>
          <p:nvPr/>
        </p:nvPicPr>
        <p:blipFill>
          <a:blip r:embed="rId4"/>
          <a:stretch>
            <a:fillRect/>
          </a:stretch>
        </p:blipFill>
        <p:spPr>
          <a:xfrm>
            <a:off x="1478608" y="0"/>
            <a:ext cx="6186783" cy="29019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694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15CFF6B0-267F-9949-B2F9-A6AF6118BF9F}"/>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9D49EB24-BAFA-6049-BC34-D51166AE85D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155C60A1-3D6D-FA4C-9A7B-320C8CA652C8}"/>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A9CBBAD2-1006-4B48-BA97-0510952DEC38}"/>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54779B6E-CD97-B94B-8280-C6E1E67BF058}"/>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4A0438A7-A406-194E-B8F5-B3F550560C32}"/>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4178283"/>
            <a:ext cx="7782092" cy="258871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20:1</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抹大拉的马利亚来到坟墓那里，看见石头从坟墓挪开了，</a:t>
            </a: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 就跑来见西门彼得和耶稣所爱的那个门徒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，对他们说：“有人把主从坟墓里挪了去，我们不知道放在哪里。”</a:t>
            </a:r>
          </a:p>
        </p:txBody>
      </p:sp>
      <p:pic>
        <p:nvPicPr>
          <p:cNvPr id="20" name="图片 19">
            <a:extLst>
              <a:ext uri="{FF2B5EF4-FFF2-40B4-BE49-F238E27FC236}">
                <a16:creationId xmlns:a16="http://schemas.microsoft.com/office/drawing/2014/main" id="{20FDCECA-C6C0-1749-AC46-5F19750172A8}"/>
              </a:ext>
            </a:extLst>
          </p:cNvPr>
          <p:cNvPicPr>
            <a:picLocks noChangeAspect="1"/>
          </p:cNvPicPr>
          <p:nvPr/>
        </p:nvPicPr>
        <p:blipFill>
          <a:blip r:embed="rId4"/>
          <a:stretch>
            <a:fillRect/>
          </a:stretch>
        </p:blipFill>
        <p:spPr>
          <a:xfrm>
            <a:off x="1532910" y="18281"/>
            <a:ext cx="6078181" cy="404958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69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BC823A91-AF05-D74F-BF50-453F81C87732}"/>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802DE5AE-9755-AE44-8A54-E02F34F468AF}"/>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A767C90-15E2-D14B-A158-948DB9B56092}"/>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48EA1892-6DD4-D340-97A8-34DBED2D33BD}"/>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EDB79833-626D-BB4A-AE80-79C241FE513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7D6089BA-AB38-3F4E-BA5E-3F76B14822C5}"/>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37798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48417" y="2365887"/>
            <a:ext cx="8049370" cy="4121530"/>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20:3</a:t>
            </a:r>
            <a:r>
              <a:rPr lang="zh-CN" altLang="en-US" sz="2800" dirty="0">
                <a:latin typeface="Microsoft YaHei" panose="020B0503020204020204" pitchFamily="34" charset="-122"/>
                <a:ea typeface="Microsoft YaHei" panose="020B0503020204020204" pitchFamily="34" charset="-122"/>
              </a:rPr>
              <a:t> 彼得和那门徒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就出来，往坟墓那里去。</a:t>
            </a:r>
            <a:r>
              <a:rPr lang="en-US" altLang="zh-CN" sz="2800" dirty="0">
                <a:latin typeface="Microsoft YaHei" panose="020B0503020204020204" pitchFamily="34" charset="-122"/>
                <a:ea typeface="Microsoft YaHei" panose="020B0503020204020204" pitchFamily="34" charset="-122"/>
              </a:rPr>
              <a:t>4……【</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先到了坟墓，</a:t>
            </a:r>
            <a:r>
              <a:rPr lang="en-US" altLang="zh-CN" sz="2800" dirty="0">
                <a:latin typeface="Microsoft YaHei" panose="020B0503020204020204" pitchFamily="34" charset="-122"/>
                <a:ea typeface="Microsoft YaHei" panose="020B0503020204020204" pitchFamily="34" charset="-122"/>
              </a:rPr>
              <a:t>5</a:t>
            </a:r>
            <a:r>
              <a:rPr lang="zh-CN" altLang="en-US" sz="2800" dirty="0">
                <a:latin typeface="Microsoft YaHei" panose="020B0503020204020204" pitchFamily="34" charset="-122"/>
                <a:ea typeface="Microsoft YaHei" panose="020B0503020204020204" pitchFamily="34" charset="-122"/>
              </a:rPr>
              <a:t> 低头往里看，就见细麻布还放在那里</a:t>
            </a: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 西门彼得随后也到了，进坟墓里去，就看见细麻布还放在那里；</a:t>
            </a:r>
            <a:r>
              <a:rPr lang="en-US" altLang="zh-CN" sz="2800"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 又看见耶稣的裹头巾没有和细麻布放在一处，是另在一处卷着。</a:t>
            </a:r>
            <a:r>
              <a:rPr lang="en-US" altLang="zh-CN" sz="2800" dirty="0">
                <a:latin typeface="Microsoft YaHei" panose="020B0503020204020204" pitchFamily="34" charset="-122"/>
                <a:ea typeface="Microsoft YaHei" panose="020B0503020204020204" pitchFamily="34" charset="-122"/>
              </a:rPr>
              <a:t>8</a:t>
            </a:r>
            <a:r>
              <a:rPr lang="zh-CN" altLang="en-US" sz="2800" dirty="0">
                <a:latin typeface="Microsoft YaHei" panose="020B0503020204020204" pitchFamily="34" charset="-122"/>
                <a:ea typeface="Microsoft YaHei" panose="020B0503020204020204" pitchFamily="34" charset="-122"/>
              </a:rPr>
              <a:t> 先到坟墓的那门徒</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约翰</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也进去，看见就信了。</a:t>
            </a:r>
            <a:r>
              <a:rPr lang="en-US" altLang="zh-CN" sz="2800" dirty="0">
                <a:latin typeface="Microsoft YaHei" panose="020B0503020204020204" pitchFamily="34" charset="-122"/>
                <a:ea typeface="Microsoft YaHei" panose="020B0503020204020204" pitchFamily="34" charset="-122"/>
              </a:rPr>
              <a:t>9</a:t>
            </a:r>
            <a:r>
              <a:rPr lang="zh-CN" altLang="en-US" sz="2800" dirty="0">
                <a:latin typeface="Microsoft YaHei" panose="020B0503020204020204" pitchFamily="34" charset="-122"/>
                <a:ea typeface="Microsoft YaHei" panose="020B0503020204020204" pitchFamily="34" charset="-122"/>
              </a:rPr>
              <a:t> 因为他们还不明白圣经的意思，就是耶稣必要从死里复活。</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FA63E4CA-123C-CF40-9642-AF20C3B0D283}"/>
              </a:ext>
            </a:extLst>
          </p:cNvPr>
          <p:cNvPicPr>
            <a:picLocks noChangeAspect="1"/>
          </p:cNvPicPr>
          <p:nvPr/>
        </p:nvPicPr>
        <p:blipFill>
          <a:blip r:embed="rId4"/>
          <a:stretch>
            <a:fillRect/>
          </a:stretch>
        </p:blipFill>
        <p:spPr>
          <a:xfrm>
            <a:off x="2586942" y="0"/>
            <a:ext cx="3970116" cy="23159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414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807E7E-AE25-6544-97FF-D527A0C57EDA}"/>
              </a:ext>
            </a:extLst>
          </p:cNvPr>
          <p:cNvPicPr>
            <a:picLocks noChangeAspect="1"/>
          </p:cNvPicPr>
          <p:nvPr/>
        </p:nvPicPr>
        <p:blipFill rotWithShape="1">
          <a:blip r:embed="rId3"/>
          <a:srcRect b="10221"/>
          <a:stretch/>
        </p:blipFill>
        <p:spPr>
          <a:xfrm>
            <a:off x="0" y="1670831"/>
            <a:ext cx="9144000" cy="47331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BD6442CD-5667-0646-8EB2-7E4A26EA680B}"/>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约翰看见的情景</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2151750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09B636-118A-AE47-A401-7366208E5FD0}"/>
              </a:ext>
            </a:extLst>
          </p:cNvPr>
          <p:cNvPicPr>
            <a:picLocks noChangeAspect="1"/>
          </p:cNvPicPr>
          <p:nvPr/>
        </p:nvPicPr>
        <p:blipFill>
          <a:blip r:embed="rId3"/>
          <a:stretch>
            <a:fillRect/>
          </a:stretch>
        </p:blipFill>
        <p:spPr>
          <a:xfrm>
            <a:off x="679938" y="1210371"/>
            <a:ext cx="7784123" cy="564763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文本框 1">
            <a:extLst>
              <a:ext uri="{FF2B5EF4-FFF2-40B4-BE49-F238E27FC236}">
                <a16:creationId xmlns:a16="http://schemas.microsoft.com/office/drawing/2014/main" id="{BC1C1B61-469B-F647-AE30-9F1422357D0E}"/>
              </a:ext>
            </a:extLst>
          </p:cNvPr>
          <p:cNvSpPr txBox="1"/>
          <p:nvPr/>
        </p:nvSpPr>
        <p:spPr>
          <a:xfrm>
            <a:off x="5146793" y="1487243"/>
            <a:ext cx="1005403" cy="584775"/>
          </a:xfrm>
          <a:prstGeom prst="rect">
            <a:avLst/>
          </a:prstGeom>
          <a:noFill/>
        </p:spPr>
        <p:txBody>
          <a:bodyPr wrap="none" rtlCol="0">
            <a:spAutoFit/>
          </a:bodyPr>
          <a:lstStyle/>
          <a:p>
            <a:r>
              <a:rPr kumimoji="1" lang="zh-CN" altLang="en-US" sz="3200" b="1" dirty="0">
                <a:latin typeface="Microsoft YaHei" panose="020B0503020204020204" pitchFamily="34" charset="-122"/>
                <a:ea typeface="Microsoft YaHei" panose="020B0503020204020204" pitchFamily="34" charset="-122"/>
              </a:rPr>
              <a:t>彼得</a:t>
            </a:r>
          </a:p>
        </p:txBody>
      </p:sp>
      <p:sp>
        <p:nvSpPr>
          <p:cNvPr id="5" name="文本框 4">
            <a:extLst>
              <a:ext uri="{FF2B5EF4-FFF2-40B4-BE49-F238E27FC236}">
                <a16:creationId xmlns:a16="http://schemas.microsoft.com/office/drawing/2014/main" id="{70BBCC04-8C9E-3140-83F1-18815BC3BB1D}"/>
              </a:ext>
            </a:extLst>
          </p:cNvPr>
          <p:cNvSpPr txBox="1"/>
          <p:nvPr/>
        </p:nvSpPr>
        <p:spPr>
          <a:xfrm>
            <a:off x="7923201" y="2500765"/>
            <a:ext cx="595035" cy="1077218"/>
          </a:xfrm>
          <a:prstGeom prst="rect">
            <a:avLst/>
          </a:prstGeom>
          <a:noFill/>
          <a:effectLst/>
        </p:spPr>
        <p:txBody>
          <a:bodyPr wrap="none" rtlCol="0">
            <a:spAutoFit/>
          </a:bodyPr>
          <a:lstStyle/>
          <a:p>
            <a:r>
              <a:rPr kumimoji="1" lang="zh-CN" altLang="en-US" sz="3200" b="1" dirty="0">
                <a:latin typeface="Microsoft YaHei" panose="020B0503020204020204" pitchFamily="34" charset="-122"/>
                <a:ea typeface="Microsoft YaHei" panose="020B0503020204020204" pitchFamily="34" charset="-122"/>
              </a:rPr>
              <a:t>约</a:t>
            </a:r>
            <a:endParaRPr kumimoji="1" lang="en-US" altLang="zh-CN" sz="3200" b="1" dirty="0">
              <a:latin typeface="Microsoft YaHei" panose="020B0503020204020204" pitchFamily="34" charset="-122"/>
              <a:ea typeface="Microsoft YaHei" panose="020B0503020204020204" pitchFamily="34" charset="-122"/>
            </a:endParaRPr>
          </a:p>
          <a:p>
            <a:r>
              <a:rPr kumimoji="1" lang="zh-CN" altLang="en-US" sz="3200" b="1" dirty="0">
                <a:latin typeface="Microsoft YaHei" panose="020B0503020204020204" pitchFamily="34" charset="-122"/>
                <a:ea typeface="Microsoft YaHei" panose="020B0503020204020204" pitchFamily="34" charset="-122"/>
              </a:rPr>
              <a:t>翰</a:t>
            </a:r>
          </a:p>
        </p:txBody>
      </p:sp>
      <p:sp>
        <p:nvSpPr>
          <p:cNvPr id="8" name="标题 7">
            <a:extLst>
              <a:ext uri="{FF2B5EF4-FFF2-40B4-BE49-F238E27FC236}">
                <a16:creationId xmlns:a16="http://schemas.microsoft.com/office/drawing/2014/main" id="{EF59F5B0-97AF-C349-9659-CF55EB239F14}"/>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约翰看见的情景</a:t>
            </a:r>
            <a:endParaRPr lang="zh-CN" altLang="en-US" dirty="0"/>
          </a:p>
        </p:txBody>
      </p:sp>
    </p:spTree>
    <p:extLst>
      <p:ext uri="{BB962C8B-B14F-4D97-AF65-F5344CB8AC3E}">
        <p14:creationId xmlns:p14="http://schemas.microsoft.com/office/powerpoint/2010/main" val="1300220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720926-558B-4FDB-BADB-68BF4DE50352}"/>
              </a:ext>
            </a:extLst>
          </p:cNvPr>
          <p:cNvSpPr txBox="1"/>
          <p:nvPr/>
        </p:nvSpPr>
        <p:spPr>
          <a:xfrm>
            <a:off x="132347" y="1611836"/>
            <a:ext cx="8879305" cy="4632807"/>
          </a:xfrm>
          <a:prstGeom prst="rect">
            <a:avLst/>
          </a:prstGeom>
          <a:noFill/>
        </p:spPr>
        <p:txBody>
          <a:bodyPr wrap="square" rtlCol="0">
            <a:spAutoFit/>
          </a:bodyPr>
          <a:lstStyle/>
          <a:p>
            <a:pPr>
              <a:lnSpc>
                <a:spcPct val="150000"/>
              </a:lnSpc>
            </a:pPr>
            <a:r>
              <a:rPr lang="zh-CN" altLang="en-US" sz="3200" b="1" dirty="0">
                <a:latin typeface="Microsoft YaHei" panose="020B0503020204020204" pitchFamily="34" charset="-122"/>
                <a:ea typeface="Microsoft YaHei" panose="020B0503020204020204" pitchFamily="34" charset="-122"/>
              </a:rPr>
              <a:t>二、选择题</a:t>
            </a:r>
            <a:endParaRPr lang="en-US" altLang="zh-CN" sz="3200" b="1" dirty="0">
              <a:latin typeface="Microsoft YaHei" panose="020B0503020204020204" pitchFamily="34" charset="-122"/>
              <a:ea typeface="Microsoft YaHei" panose="020B0503020204020204" pitchFamily="34" charset="-122"/>
            </a:endParaRPr>
          </a:p>
          <a:p>
            <a:pPr marL="514350" indent="-514350">
              <a:lnSpc>
                <a:spcPct val="150000"/>
              </a:lnSpc>
              <a:buAutoNum type="arabicPeriod"/>
            </a:pPr>
            <a:r>
              <a:rPr lang="zh-CN" altLang="en-US" sz="2800" b="1" dirty="0">
                <a:latin typeface="Microsoft YaHei" panose="020B0503020204020204" pitchFamily="34" charset="-122"/>
                <a:ea typeface="Microsoft YaHei" panose="020B0503020204020204" pitchFamily="34" charset="-122"/>
              </a:rPr>
              <a:t>除了旧约的以赛亚和大卫，新约中谁预言过弥赛亚死后三天会复活？（     ）</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 </a:t>
            </a:r>
            <a:r>
              <a:rPr lang="zh-CN" altLang="en-US" sz="2800" dirty="0">
                <a:latin typeface="Microsoft YaHei" panose="020B0503020204020204" pitchFamily="34" charset="-122"/>
                <a:ea typeface="Microsoft YaHei" panose="020B0503020204020204" pitchFamily="34" charset="-122"/>
              </a:rPr>
              <a:t>耶稣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使徒彼得    </a:t>
            </a: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祭司长</a:t>
            </a:r>
            <a:endParaRPr lang="en-US" sz="2800" dirty="0">
              <a:latin typeface="Microsoft YaHei" panose="020B0503020204020204" pitchFamily="34" charset="-122"/>
              <a:ea typeface="Microsoft YaHei" panose="020B0503020204020204" pitchFamily="34" charset="-122"/>
            </a:endParaRPr>
          </a:p>
          <a:p>
            <a:pPr marL="514350" indent="-514350">
              <a:lnSpc>
                <a:spcPct val="150000"/>
              </a:lnSpc>
              <a:buFont typeface="+mj-lt"/>
              <a:buAutoNum type="arabicPeriod" startAt="2"/>
            </a:pPr>
            <a:r>
              <a:rPr lang="zh-CN" altLang="en-US" sz="2800" b="1" dirty="0">
                <a:latin typeface="Microsoft YaHei" panose="020B0503020204020204" pitchFamily="34" charset="-122"/>
                <a:ea typeface="Microsoft YaHei" panose="020B0503020204020204" pitchFamily="34" charset="-122"/>
              </a:rPr>
              <a:t>耶稣复活以后，门徒进入坟墓不见遗体，看到裹尸布（     ）</a:t>
            </a:r>
            <a:endParaRPr lang="en-US" altLang="zh-CN" sz="2800" b="1"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 A.</a:t>
            </a:r>
            <a:r>
              <a:rPr lang="zh-CN" altLang="en-US" sz="2800" dirty="0">
                <a:latin typeface="Microsoft YaHei" panose="020B0503020204020204" pitchFamily="34" charset="-122"/>
                <a:ea typeface="Microsoft YaHei" panose="020B0503020204020204" pitchFamily="34" charset="-122"/>
              </a:rPr>
              <a:t> 也不见了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跟原来裹着遗体时一样    </a:t>
            </a: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被解开了</a:t>
            </a:r>
            <a:r>
              <a:rPr lang="en-US" altLang="zh-CN" sz="2800" dirty="0">
                <a:latin typeface="Microsoft YaHei" panose="020B0503020204020204" pitchFamily="34" charset="-122"/>
                <a:ea typeface="Microsoft YaHei" panose="020B0503020204020204" pitchFamily="34" charset="-122"/>
              </a:rPr>
              <a:t> </a:t>
            </a:r>
          </a:p>
        </p:txBody>
      </p:sp>
      <p:sp>
        <p:nvSpPr>
          <p:cNvPr id="4" name="文本框 3">
            <a:extLst>
              <a:ext uri="{FF2B5EF4-FFF2-40B4-BE49-F238E27FC236}">
                <a16:creationId xmlns:a16="http://schemas.microsoft.com/office/drawing/2014/main" id="{0D1EA6A6-A2E6-4CAC-8D3D-DB84B40713B8}"/>
              </a:ext>
            </a:extLst>
          </p:cNvPr>
          <p:cNvSpPr txBox="1"/>
          <p:nvPr/>
        </p:nvSpPr>
        <p:spPr>
          <a:xfrm>
            <a:off x="3589908" y="3097162"/>
            <a:ext cx="436401" cy="600780"/>
          </a:xfrm>
          <a:prstGeom prst="rect">
            <a:avLst/>
          </a:prstGeom>
          <a:noFill/>
        </p:spPr>
        <p:txBody>
          <a:bodyPr wrap="square" rtlCol="0">
            <a:spAutoFit/>
          </a:bodyPr>
          <a:lstStyle/>
          <a:p>
            <a:r>
              <a:rPr lang="en-US" altLang="zh-CN" sz="3200" b="1" dirty="0">
                <a:latin typeface="Microsoft YaHei" panose="020B0503020204020204" pitchFamily="34" charset="-122"/>
                <a:ea typeface="Microsoft YaHei" panose="020B0503020204020204" pitchFamily="34" charset="-122"/>
              </a:rPr>
              <a:t>A</a:t>
            </a:r>
            <a:endParaRPr lang="en-US" sz="32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4A188C95-0FEB-4134-9CC8-8AAD8E3FA56E}"/>
              </a:ext>
            </a:extLst>
          </p:cNvPr>
          <p:cNvSpPr txBox="1"/>
          <p:nvPr/>
        </p:nvSpPr>
        <p:spPr>
          <a:xfrm>
            <a:off x="1131605" y="5047560"/>
            <a:ext cx="465192" cy="584775"/>
          </a:xfrm>
          <a:prstGeom prst="rect">
            <a:avLst/>
          </a:prstGeom>
          <a:noFill/>
        </p:spPr>
        <p:txBody>
          <a:bodyPr wrap="none" rtlCol="0">
            <a:spAutoFit/>
          </a:bodyPr>
          <a:lstStyle/>
          <a:p>
            <a:r>
              <a:rPr lang="en-US" sz="3200" b="1" dirty="0">
                <a:latin typeface="Microsoft YaHei" panose="020B0503020204020204" pitchFamily="34" charset="-122"/>
                <a:ea typeface="Microsoft YaHei" panose="020B0503020204020204" pitchFamily="34" charset="-122"/>
              </a:rPr>
              <a:t>B</a:t>
            </a:r>
          </a:p>
        </p:txBody>
      </p:sp>
      <p:sp>
        <p:nvSpPr>
          <p:cNvPr id="8" name="标题 7">
            <a:extLst>
              <a:ext uri="{FF2B5EF4-FFF2-40B4-BE49-F238E27FC236}">
                <a16:creationId xmlns:a16="http://schemas.microsoft.com/office/drawing/2014/main" id="{8DE6FC2D-C504-3842-8422-7345EB7530CB}"/>
              </a:ext>
            </a:extLst>
          </p:cNvPr>
          <p:cNvSpPr>
            <a:spLocks noGrp="1"/>
          </p:cNvSpPr>
          <p:nvPr>
            <p:ph type="title"/>
          </p:nvPr>
        </p:nvSpPr>
        <p:spPr/>
        <p:txBody>
          <a:bodyPr/>
          <a:lstStyle/>
          <a:p>
            <a:r>
              <a:rPr lang="zh-CN" altLang="en-US" dirty="0">
                <a:solidFill>
                  <a:schemeClr val="tx1"/>
                </a:solidFill>
              </a:rPr>
              <a:t>任务二</a:t>
            </a:r>
            <a:endParaRPr lang="zh-CN" altLang="en-US" dirty="0"/>
          </a:p>
        </p:txBody>
      </p:sp>
    </p:spTree>
    <p:extLst>
      <p:ext uri="{BB962C8B-B14F-4D97-AF65-F5344CB8AC3E}">
        <p14:creationId xmlns:p14="http://schemas.microsoft.com/office/powerpoint/2010/main" val="15382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2FB7E00B-9F0A-B94B-A1F1-D17FEAFFD117}"/>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192006B6-E7BE-A442-B0E0-A8EAAFFA3AA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6E049CBA-A12B-0846-9ED9-0C0C4AA8C700}"/>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FD0F055A-335C-174E-8CDA-5F95508F6E06}"/>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CC4F472A-CDDF-9249-969A-1AA800837A5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0877A21E-BE5D-074E-A734-3E7E2DAF04EB}"/>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09898" y="4834487"/>
            <a:ext cx="7782092" cy="1526883"/>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使徒行传</a:t>
            </a:r>
            <a:r>
              <a:rPr lang="en-US" altLang="zh-CN" sz="2800" dirty="0">
                <a:latin typeface="Microsoft YaHei" panose="020B0503020204020204" pitchFamily="34" charset="-122"/>
                <a:ea typeface="Microsoft YaHei" panose="020B0503020204020204" pitchFamily="34" charset="-122"/>
              </a:rPr>
              <a:t>1:3</a:t>
            </a:r>
            <a:r>
              <a:rPr lang="zh-CN" altLang="en-US" sz="2800" dirty="0">
                <a:latin typeface="Microsoft YaHei" panose="020B0503020204020204" pitchFamily="34" charset="-122"/>
                <a:ea typeface="Microsoft YaHei" panose="020B0503020204020204" pitchFamily="34" charset="-122"/>
              </a:rPr>
              <a:t> 他受害之后，用许多的凭据将自己活活地显给使徒看，四十天之久向他们显现，讲说神国的事。 </a:t>
            </a:r>
          </a:p>
        </p:txBody>
      </p:sp>
      <p:pic>
        <p:nvPicPr>
          <p:cNvPr id="2" name="Picture 1">
            <a:extLst>
              <a:ext uri="{FF2B5EF4-FFF2-40B4-BE49-F238E27FC236}">
                <a16:creationId xmlns:a16="http://schemas.microsoft.com/office/drawing/2014/main" id="{8AA5DEDD-B7C0-EB49-ABEE-F85FA5812E32}"/>
              </a:ext>
            </a:extLst>
          </p:cNvPr>
          <p:cNvPicPr>
            <a:picLocks noChangeAspect="1"/>
          </p:cNvPicPr>
          <p:nvPr/>
        </p:nvPicPr>
        <p:blipFill>
          <a:blip r:embed="rId4"/>
          <a:stretch>
            <a:fillRect/>
          </a:stretch>
        </p:blipFill>
        <p:spPr>
          <a:xfrm>
            <a:off x="1443537" y="1231755"/>
            <a:ext cx="6256926" cy="35226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标题 19">
            <a:extLst>
              <a:ext uri="{FF2B5EF4-FFF2-40B4-BE49-F238E27FC236}">
                <a16:creationId xmlns:a16="http://schemas.microsoft.com/office/drawing/2014/main" id="{BDCBAB16-0D3A-4A49-8A35-11CDE26003F1}"/>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耶稣复活后的显现</a:t>
            </a:r>
            <a:endParaRPr lang="zh-CN" altLang="en-US" dirty="0"/>
          </a:p>
        </p:txBody>
      </p:sp>
    </p:spTree>
    <p:extLst>
      <p:ext uri="{BB962C8B-B14F-4D97-AF65-F5344CB8AC3E}">
        <p14:creationId xmlns:p14="http://schemas.microsoft.com/office/powerpoint/2010/main" val="2619335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B170F979-FC87-C943-A572-C0FEB941054D}"/>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E160AB4B-0A4A-E541-8CBA-7DA468E8C9C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6376BC92-0D29-9046-B9D4-CCBD472406B0}"/>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917D42D8-1110-B34C-B228-8E7B3FB507DC}"/>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EB774A21-6681-BC47-9113-94FE57AD597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7AB387AE-3F2B-A24F-A08B-AEE7E2F936B2}"/>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60173" y="4260789"/>
            <a:ext cx="7971250" cy="2597211"/>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林前</a:t>
            </a:r>
            <a:r>
              <a:rPr lang="en-US" altLang="zh-CN" sz="2800" dirty="0">
                <a:latin typeface="Microsoft YaHei" panose="020B0503020204020204" pitchFamily="34" charset="-122"/>
                <a:ea typeface="Microsoft YaHei" panose="020B0503020204020204" pitchFamily="34" charset="-122"/>
              </a:rPr>
              <a:t>15:5</a:t>
            </a:r>
            <a:r>
              <a:rPr lang="zh-CN" altLang="en-US" sz="2800" dirty="0">
                <a:latin typeface="Microsoft YaHei" panose="020B0503020204020204" pitchFamily="34" charset="-122"/>
                <a:ea typeface="Microsoft YaHei" panose="020B0503020204020204" pitchFamily="34" charset="-122"/>
              </a:rPr>
              <a:t> </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耶稣</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显给矶法</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彼得</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看，然后显给十二使徒看，</a:t>
            </a:r>
            <a:r>
              <a:rPr lang="en-US" altLang="zh-CN" sz="2800" dirty="0">
                <a:latin typeface="Microsoft YaHei" panose="020B0503020204020204" pitchFamily="34" charset="-122"/>
                <a:ea typeface="Microsoft YaHei" panose="020B0503020204020204" pitchFamily="34" charset="-122"/>
              </a:rPr>
              <a:t>6</a:t>
            </a:r>
            <a:r>
              <a:rPr lang="zh-CN" altLang="en-US" sz="2800" dirty="0">
                <a:latin typeface="Microsoft YaHei" panose="020B0503020204020204" pitchFamily="34" charset="-122"/>
                <a:ea typeface="Microsoft YaHei" panose="020B0503020204020204" pitchFamily="34" charset="-122"/>
              </a:rPr>
              <a:t> 后来一时显给五百多弟兄看，其中一大半到如今还在，却也有已经睡了的。</a:t>
            </a:r>
            <a:r>
              <a:rPr lang="en-US" altLang="zh-CN" sz="2800" dirty="0">
                <a:latin typeface="Microsoft YaHei" panose="020B0503020204020204" pitchFamily="34" charset="-122"/>
                <a:ea typeface="Microsoft YaHei" panose="020B0503020204020204" pitchFamily="34" charset="-122"/>
              </a:rPr>
              <a:t>7</a:t>
            </a:r>
            <a:r>
              <a:rPr lang="zh-CN" altLang="en-US" sz="2800" dirty="0">
                <a:latin typeface="Microsoft YaHei" panose="020B0503020204020204" pitchFamily="34" charset="-122"/>
                <a:ea typeface="Microsoft YaHei" panose="020B0503020204020204" pitchFamily="34" charset="-122"/>
              </a:rPr>
              <a:t> 以后显给雅各看，再显给众使徒看。</a:t>
            </a:r>
          </a:p>
        </p:txBody>
      </p:sp>
      <p:pic>
        <p:nvPicPr>
          <p:cNvPr id="2" name="图片 1">
            <a:extLst>
              <a:ext uri="{FF2B5EF4-FFF2-40B4-BE49-F238E27FC236}">
                <a16:creationId xmlns:a16="http://schemas.microsoft.com/office/drawing/2014/main" id="{B054C50C-7B19-4D42-9D6C-A4145B500FC9}"/>
              </a:ext>
            </a:extLst>
          </p:cNvPr>
          <p:cNvPicPr>
            <a:picLocks noChangeAspect="1"/>
          </p:cNvPicPr>
          <p:nvPr/>
        </p:nvPicPr>
        <p:blipFill>
          <a:blip r:embed="rId4"/>
          <a:stretch>
            <a:fillRect/>
          </a:stretch>
        </p:blipFill>
        <p:spPr>
          <a:xfrm>
            <a:off x="1783698" y="0"/>
            <a:ext cx="5576605" cy="418589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8955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33844EAD-80EE-104E-B835-8CF06F3278F6}"/>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向抹大拉的玛利亚显现</a:t>
            </a:r>
            <a:endParaRPr lang="zh-CN" altLang="en-US" dirty="0"/>
          </a:p>
        </p:txBody>
      </p:sp>
      <p:pic>
        <p:nvPicPr>
          <p:cNvPr id="7" name="Picture 6">
            <a:extLst>
              <a:ext uri="{FF2B5EF4-FFF2-40B4-BE49-F238E27FC236}">
                <a16:creationId xmlns:a16="http://schemas.microsoft.com/office/drawing/2014/main" id="{119D5BC2-99F2-C444-B554-6CFF4E10848D}"/>
              </a:ext>
            </a:extLst>
          </p:cNvPr>
          <p:cNvPicPr>
            <a:picLocks noChangeAspect="1"/>
          </p:cNvPicPr>
          <p:nvPr/>
        </p:nvPicPr>
        <p:blipFill rotWithShape="1">
          <a:blip r:embed="rId3"/>
          <a:srcRect t="2121" r="9183"/>
          <a:stretch/>
        </p:blipFill>
        <p:spPr>
          <a:xfrm>
            <a:off x="-2836985" y="2836985"/>
            <a:ext cx="2557405" cy="32667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5A5C6ACC-E2EE-5C40-933A-AE745F836218}"/>
              </a:ext>
            </a:extLst>
          </p:cNvPr>
          <p:cNvPicPr>
            <a:picLocks noChangeAspect="1"/>
          </p:cNvPicPr>
          <p:nvPr/>
        </p:nvPicPr>
        <p:blipFill>
          <a:blip r:embed="rId4"/>
          <a:stretch>
            <a:fillRect/>
          </a:stretch>
        </p:blipFill>
        <p:spPr>
          <a:xfrm>
            <a:off x="2210017" y="1230923"/>
            <a:ext cx="4723966" cy="56270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596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形状 8">
            <a:extLst>
              <a:ext uri="{FF2B5EF4-FFF2-40B4-BE49-F238E27FC236}">
                <a16:creationId xmlns:a16="http://schemas.microsoft.com/office/drawing/2014/main" id="{07BD79FA-2747-BD43-8BD2-103DDC7F9803}"/>
              </a:ext>
            </a:extLst>
          </p:cNvPr>
          <p:cNvSpPr/>
          <p:nvPr/>
        </p:nvSpPr>
        <p:spPr>
          <a:xfrm>
            <a:off x="339312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375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5005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pic>
        <p:nvPicPr>
          <p:cNvPr id="3" name="图片 2">
            <a:extLst>
              <a:ext uri="{FF2B5EF4-FFF2-40B4-BE49-F238E27FC236}">
                <a16:creationId xmlns:a16="http://schemas.microsoft.com/office/drawing/2014/main" id="{8BE1AB96-5C8C-E045-B3B7-A2F13D6443D9}"/>
              </a:ext>
            </a:extLst>
          </p:cNvPr>
          <p:cNvPicPr>
            <a:picLocks noChangeAspect="1"/>
          </p:cNvPicPr>
          <p:nvPr/>
        </p:nvPicPr>
        <p:blipFill rotWithShape="1">
          <a:blip r:embed="rId3"/>
          <a:srcRect l="22928" r="19843"/>
          <a:stretch/>
        </p:blipFill>
        <p:spPr>
          <a:xfrm>
            <a:off x="5869805" y="2997199"/>
            <a:ext cx="3031121" cy="3530921"/>
          </a:xfrm>
          <a:prstGeom prst="rect">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任意形状 13">
            <a:extLst>
              <a:ext uri="{FF2B5EF4-FFF2-40B4-BE49-F238E27FC236}">
                <a16:creationId xmlns:a16="http://schemas.microsoft.com/office/drawing/2014/main" id="{83B83810-C123-FF4D-942B-08FAC0C56A09}"/>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1D73F0C-14AA-5B4E-A044-6B151C4CE02B}"/>
              </a:ext>
            </a:extLst>
          </p:cNvPr>
          <p:cNvSpPr/>
          <p:nvPr/>
        </p:nvSpPr>
        <p:spPr>
          <a:xfrm>
            <a:off x="395288" y="2997200"/>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6" name="矩形 4">
            <a:extLst>
              <a:ext uri="{FF2B5EF4-FFF2-40B4-BE49-F238E27FC236}">
                <a16:creationId xmlns:a16="http://schemas.microsoft.com/office/drawing/2014/main" id="{2CFD0BD1-2AA8-BE41-8720-AC0A546B62C4}"/>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13" name="标题 1">
            <a:extLst>
              <a:ext uri="{FF2B5EF4-FFF2-40B4-BE49-F238E27FC236}">
                <a16:creationId xmlns:a16="http://schemas.microsoft.com/office/drawing/2014/main" id="{C14305EA-CCAB-4C38-BFB0-CFE83E45094D}"/>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387961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036B0883-1DC4-F84C-852A-16C66BA7FA2A}"/>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BE232509-3B62-5642-B25B-A20FBDEE6C0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847AA92A-55DE-4D42-83AB-84E72CE4E2E6}"/>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FDD92135-9D91-EF41-8FA7-4E2E89C36165}"/>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81E9B6C0-5A5A-A147-AD2E-C8C5C8E291D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A39EC145-05E5-7A4E-B3C1-9C3E2463880A}"/>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492852" y="2370990"/>
            <a:ext cx="9820188" cy="4594263"/>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约翰福音</a:t>
            </a:r>
            <a:r>
              <a:rPr lang="en-US" altLang="zh-CN" sz="2700" dirty="0">
                <a:latin typeface="Microsoft YaHei" panose="020B0503020204020204" pitchFamily="34" charset="-122"/>
                <a:ea typeface="Microsoft YaHei" panose="020B0503020204020204" pitchFamily="34" charset="-122"/>
              </a:rPr>
              <a:t>20:14</a:t>
            </a:r>
            <a:r>
              <a:rPr lang="zh-CN" altLang="en-US" sz="2700" dirty="0">
                <a:latin typeface="Microsoft YaHei" panose="020B0503020204020204" pitchFamily="34" charset="-122"/>
                <a:ea typeface="Microsoft YaHei" panose="020B0503020204020204" pitchFamily="34" charset="-122"/>
              </a:rPr>
              <a:t> </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马利亚</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看见耶稣站在那里，却</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不知道是耶稣。</a:t>
            </a:r>
            <a:r>
              <a:rPr lang="en-US" altLang="zh-CN" sz="2700" dirty="0">
                <a:latin typeface="Microsoft YaHei" panose="020B0503020204020204" pitchFamily="34" charset="-122"/>
                <a:ea typeface="Microsoft YaHei" panose="020B0503020204020204" pitchFamily="34" charset="-122"/>
              </a:rPr>
              <a:t>15</a:t>
            </a:r>
            <a:r>
              <a:rPr lang="zh-CN" altLang="en-US" sz="2700" dirty="0">
                <a:latin typeface="Microsoft YaHei" panose="020B0503020204020204" pitchFamily="34" charset="-122"/>
                <a:ea typeface="Microsoft YaHei" panose="020B0503020204020204" pitchFamily="34" charset="-122"/>
              </a:rPr>
              <a:t> 耶稣问她说：“妇人，为什么哭？</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你找谁呢？”马利亚以为是看园的，就对他说：“先</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生，若是你把他移了去，请告诉我你把他放在哪里，</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我便去取他。”</a:t>
            </a:r>
            <a:r>
              <a:rPr lang="en-US" altLang="zh-CN" sz="2700" dirty="0">
                <a:latin typeface="Microsoft YaHei" panose="020B0503020204020204" pitchFamily="34" charset="-122"/>
                <a:ea typeface="Microsoft YaHei" panose="020B0503020204020204" pitchFamily="34" charset="-122"/>
              </a:rPr>
              <a:t>16</a:t>
            </a:r>
            <a:r>
              <a:rPr lang="zh-CN" altLang="en-US" sz="2700" dirty="0">
                <a:latin typeface="Microsoft YaHei" panose="020B0503020204020204" pitchFamily="34" charset="-122"/>
                <a:ea typeface="Microsoft YaHei" panose="020B0503020204020204" pitchFamily="34" charset="-122"/>
              </a:rPr>
              <a:t> 耶稣说：“马利亚！”马利亚就转</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过来，用希伯来话对他说：“拉波尼！ ” ，“拉波</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尼”就是“夫子”的意思。</a:t>
            </a:r>
            <a:r>
              <a:rPr lang="en-US" altLang="zh-CN" sz="2700" dirty="0">
                <a:latin typeface="Microsoft YaHei" panose="020B0503020204020204" pitchFamily="34" charset="-122"/>
                <a:ea typeface="Microsoft YaHei" panose="020B0503020204020204" pitchFamily="34" charset="-122"/>
              </a:rPr>
              <a:t>……18</a:t>
            </a:r>
            <a:r>
              <a:rPr lang="zh-CN" altLang="en-US" sz="2700" dirty="0">
                <a:latin typeface="Microsoft YaHei" panose="020B0503020204020204" pitchFamily="34" charset="-122"/>
                <a:ea typeface="Microsoft YaHei" panose="020B0503020204020204" pitchFamily="34" charset="-122"/>
              </a:rPr>
              <a:t> 抹大拉的马利亚</a:t>
            </a:r>
            <a:endParaRPr lang="en-US" altLang="zh-CN" sz="2700" dirty="0">
              <a:latin typeface="Microsoft YaHei" panose="020B0503020204020204" pitchFamily="34" charset="-122"/>
              <a:ea typeface="Microsoft YaHei" panose="020B0503020204020204" pitchFamily="34" charset="-122"/>
            </a:endParaRPr>
          </a:p>
          <a:p>
            <a:pPr defTabSz="685800">
              <a:lnSpc>
                <a:spcPts val="3860"/>
              </a:lnSpc>
              <a:defRPr/>
            </a:pPr>
            <a:r>
              <a:rPr lang="zh-CN" altLang="en-US" sz="2700" dirty="0">
                <a:latin typeface="Microsoft YaHei" panose="020B0503020204020204" pitchFamily="34" charset="-122"/>
                <a:ea typeface="Microsoft YaHei" panose="020B0503020204020204" pitchFamily="34" charset="-122"/>
              </a:rPr>
              <a:t>就去告诉门徒说：“我已经看见了主。”</a:t>
            </a:r>
            <a:r>
              <a:rPr lang="en-US" altLang="zh-CN" sz="2700" dirty="0">
                <a:latin typeface="Microsoft YaHei" panose="020B0503020204020204" pitchFamily="34" charset="-122"/>
                <a:ea typeface="Microsoft YaHei" panose="020B0503020204020204" pitchFamily="34" charset="-122"/>
              </a:rPr>
              <a:t>……</a:t>
            </a:r>
            <a:endParaRPr lang="zh-CN" altLang="en-US" sz="2700" dirty="0">
              <a:latin typeface="Microsoft YaHei" panose="020B0503020204020204" pitchFamily="34" charset="-122"/>
              <a:ea typeface="Microsoft YaHei" panose="020B0503020204020204" pitchFamily="34" charset="-122"/>
            </a:endParaRPr>
          </a:p>
          <a:p>
            <a:pPr defTabSz="685800">
              <a:lnSpc>
                <a:spcPts val="3860"/>
              </a:lnSpc>
              <a:defRPr/>
            </a:pPr>
            <a:endParaRPr lang="zh-CN" altLang="en-US" sz="2700" dirty="0">
              <a:latin typeface="Microsoft YaHei" panose="020B0503020204020204" pitchFamily="34" charset="-122"/>
              <a:ea typeface="Microsoft YaHei" panose="020B0503020204020204" pitchFamily="34" charset="-122"/>
            </a:endParaRPr>
          </a:p>
        </p:txBody>
      </p:sp>
      <p:pic>
        <p:nvPicPr>
          <p:cNvPr id="12" name="Picture 11">
            <a:extLst>
              <a:ext uri="{FF2B5EF4-FFF2-40B4-BE49-F238E27FC236}">
                <a16:creationId xmlns:a16="http://schemas.microsoft.com/office/drawing/2014/main" id="{315861E7-5663-DC4A-82FB-8503E1F56C5B}"/>
              </a:ext>
            </a:extLst>
          </p:cNvPr>
          <p:cNvPicPr>
            <a:picLocks noChangeAspect="1"/>
          </p:cNvPicPr>
          <p:nvPr/>
        </p:nvPicPr>
        <p:blipFill rotWithShape="1">
          <a:blip r:embed="rId4"/>
          <a:srcRect t="5559" b="7598"/>
          <a:stretch/>
        </p:blipFill>
        <p:spPr>
          <a:xfrm>
            <a:off x="2805348" y="5578"/>
            <a:ext cx="3647423" cy="234226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805E095-A25B-0048-A0A0-515DF6E45935}"/>
              </a:ext>
            </a:extLst>
          </p:cNvPr>
          <p:cNvPicPr>
            <a:picLocks noChangeAspect="1"/>
          </p:cNvPicPr>
          <p:nvPr/>
        </p:nvPicPr>
        <p:blipFill>
          <a:blip r:embed="rId5"/>
          <a:stretch>
            <a:fillRect/>
          </a:stretch>
        </p:blipFill>
        <p:spPr>
          <a:xfrm>
            <a:off x="9139120" y="771580"/>
            <a:ext cx="3868567" cy="2176069"/>
          </a:xfrm>
          <a:prstGeom prst="rect">
            <a:avLst/>
          </a:prstGeom>
        </p:spPr>
      </p:pic>
    </p:spTree>
    <p:extLst>
      <p:ext uri="{BB962C8B-B14F-4D97-AF65-F5344CB8AC3E}">
        <p14:creationId xmlns:p14="http://schemas.microsoft.com/office/powerpoint/2010/main" val="761579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4C7E0BF0-4974-5A4E-A92A-F967CD950A23}"/>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2BFA676-62A3-9D4E-A0A2-8FBC785C7DB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08045033-D91A-ED46-9DCF-7B1344FB1400}"/>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DD7FFF6C-75C8-BE42-ADB7-3E1F56A67CE4}"/>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04FCAFC0-5F43-5D4C-AFA2-01DE656DE16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A322D275-E495-B748-962D-91A45ECD9575}"/>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4298009"/>
            <a:ext cx="7782092" cy="2267291"/>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28:9</a:t>
            </a:r>
            <a:r>
              <a:rPr lang="zh-CN" altLang="en-US" sz="2800" dirty="0">
                <a:latin typeface="Microsoft YaHei" panose="020B0503020204020204" pitchFamily="34" charset="-122"/>
                <a:ea typeface="Microsoft YaHei" panose="020B0503020204020204" pitchFamily="34" charset="-122"/>
              </a:rPr>
              <a:t> 忽然，耶稣遇见她们，说：“愿你们平安！”她们就上前抱住他的脚拜他。</a:t>
            </a:r>
            <a:r>
              <a:rPr lang="en-US" altLang="zh-CN" sz="2800" dirty="0">
                <a:latin typeface="Microsoft YaHei" panose="020B0503020204020204" pitchFamily="34" charset="-122"/>
                <a:ea typeface="Microsoft YaHei" panose="020B0503020204020204" pitchFamily="34" charset="-122"/>
              </a:rPr>
              <a:t>10</a:t>
            </a:r>
            <a:r>
              <a:rPr lang="zh-CN" altLang="en-US" sz="2800" dirty="0">
                <a:latin typeface="Microsoft YaHei" panose="020B0503020204020204" pitchFamily="34" charset="-122"/>
                <a:ea typeface="Microsoft YaHei" panose="020B0503020204020204" pitchFamily="34" charset="-122"/>
              </a:rPr>
              <a:t> 耶稣对她们说：“不要害怕！你们去告诉我的弟兄，叫他们往加利利去，在那里必见我。”</a:t>
            </a:r>
          </a:p>
        </p:txBody>
      </p:sp>
      <p:pic>
        <p:nvPicPr>
          <p:cNvPr id="2" name="图片 1">
            <a:extLst>
              <a:ext uri="{FF2B5EF4-FFF2-40B4-BE49-F238E27FC236}">
                <a16:creationId xmlns:a16="http://schemas.microsoft.com/office/drawing/2014/main" id="{4AEA80B4-9E51-3645-87A5-8356C446E5C1}"/>
              </a:ext>
            </a:extLst>
          </p:cNvPr>
          <p:cNvPicPr>
            <a:picLocks noChangeAspect="1"/>
          </p:cNvPicPr>
          <p:nvPr/>
        </p:nvPicPr>
        <p:blipFill>
          <a:blip r:embed="rId4"/>
          <a:stretch>
            <a:fillRect/>
          </a:stretch>
        </p:blipFill>
        <p:spPr>
          <a:xfrm>
            <a:off x="2558592" y="1244575"/>
            <a:ext cx="4188246" cy="29916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标题 19">
            <a:extLst>
              <a:ext uri="{FF2B5EF4-FFF2-40B4-BE49-F238E27FC236}">
                <a16:creationId xmlns:a16="http://schemas.microsoft.com/office/drawing/2014/main" id="{844E5E8D-06C4-6449-9662-D73DD0944F2A}"/>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向几位妇人显现</a:t>
            </a:r>
            <a:endParaRPr lang="zh-CN" altLang="en-US" dirty="0"/>
          </a:p>
        </p:txBody>
      </p:sp>
    </p:spTree>
    <p:extLst>
      <p:ext uri="{BB962C8B-B14F-4D97-AF65-F5344CB8AC3E}">
        <p14:creationId xmlns:p14="http://schemas.microsoft.com/office/powerpoint/2010/main" val="86094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2">
            <a:extLst>
              <a:ext uri="{FF2B5EF4-FFF2-40B4-BE49-F238E27FC236}">
                <a16:creationId xmlns:a16="http://schemas.microsoft.com/office/drawing/2014/main" id="{2472FBF8-DFED-C740-A179-9C379C850EAE}"/>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4" name="Rectangle 3">
            <a:extLst>
              <a:ext uri="{FF2B5EF4-FFF2-40B4-BE49-F238E27FC236}">
                <a16:creationId xmlns:a16="http://schemas.microsoft.com/office/drawing/2014/main" id="{761BE1A8-7970-444C-BFA2-6A4BA22573A2}"/>
              </a:ext>
            </a:extLst>
          </p:cNvPr>
          <p:cNvSpPr>
            <a:spLocks noChangeArrowheads="1"/>
          </p:cNvSpPr>
          <p:nvPr/>
        </p:nvSpPr>
        <p:spPr bwMode="auto">
          <a:xfrm>
            <a:off x="660173" y="4323239"/>
            <a:ext cx="7782092" cy="2176370"/>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24:15</a:t>
            </a:r>
            <a:r>
              <a:rPr lang="zh-CN" altLang="en-US" sz="2800" dirty="0">
                <a:latin typeface="Microsoft YaHei" panose="020B0503020204020204" pitchFamily="34" charset="-122"/>
                <a:ea typeface="Microsoft YaHei" panose="020B0503020204020204" pitchFamily="34" charset="-122"/>
              </a:rPr>
              <a:t> 正谈论相问的时候，耶稣亲自就近他们，和他们同行，</a:t>
            </a:r>
            <a:r>
              <a:rPr lang="en-US" altLang="zh-CN" sz="2800" dirty="0">
                <a:latin typeface="Microsoft YaHei" panose="020B0503020204020204" pitchFamily="34" charset="-122"/>
                <a:ea typeface="Microsoft YaHei" panose="020B0503020204020204" pitchFamily="34" charset="-122"/>
              </a:rPr>
              <a:t>16</a:t>
            </a:r>
            <a:r>
              <a:rPr lang="zh-CN" altLang="en-US" sz="2800" dirty="0">
                <a:latin typeface="Microsoft YaHei" panose="020B0503020204020204" pitchFamily="34" charset="-122"/>
                <a:ea typeface="Microsoft YaHei" panose="020B0503020204020204" pitchFamily="34" charset="-122"/>
              </a:rPr>
              <a:t> 只是他们的眼睛迷糊了，不认识他。</a:t>
            </a:r>
            <a:r>
              <a:rPr lang="en-US" altLang="zh-CN" sz="2800" dirty="0">
                <a:latin typeface="Microsoft YaHei" panose="020B0503020204020204" pitchFamily="34" charset="-122"/>
                <a:ea typeface="Microsoft YaHei" panose="020B0503020204020204" pitchFamily="34" charset="-122"/>
              </a:rPr>
              <a:t>17</a:t>
            </a:r>
            <a:r>
              <a:rPr lang="zh-CN" altLang="en-US" sz="2800" dirty="0">
                <a:latin typeface="Microsoft YaHei" panose="020B0503020204020204" pitchFamily="34" charset="-122"/>
                <a:ea typeface="Microsoft YaHei" panose="020B0503020204020204" pitchFamily="34" charset="-122"/>
              </a:rPr>
              <a:t> 耶稣对他们说：“你们走路彼此谈论的是什么事呢？”</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13" name="图片 12">
            <a:extLst>
              <a:ext uri="{FF2B5EF4-FFF2-40B4-BE49-F238E27FC236}">
                <a16:creationId xmlns:a16="http://schemas.microsoft.com/office/drawing/2014/main" id="{A5558D35-D36F-8744-A24D-60777C1CF354}"/>
              </a:ext>
            </a:extLst>
          </p:cNvPr>
          <p:cNvPicPr>
            <a:picLocks noChangeAspect="1"/>
          </p:cNvPicPr>
          <p:nvPr/>
        </p:nvPicPr>
        <p:blipFill>
          <a:blip r:embed="rId3"/>
          <a:stretch>
            <a:fillRect/>
          </a:stretch>
        </p:blipFill>
        <p:spPr>
          <a:xfrm>
            <a:off x="1885609" y="1258974"/>
            <a:ext cx="5372782" cy="300875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直线连接符 20">
            <a:extLst>
              <a:ext uri="{FF2B5EF4-FFF2-40B4-BE49-F238E27FC236}">
                <a16:creationId xmlns:a16="http://schemas.microsoft.com/office/drawing/2014/main" id="{DBE5D93D-E5CD-1748-BB88-BEC0058130A5}"/>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1">
            <a:extLst>
              <a:ext uri="{FF2B5EF4-FFF2-40B4-BE49-F238E27FC236}">
                <a16:creationId xmlns:a16="http://schemas.microsoft.com/office/drawing/2014/main" id="{7AF00937-491F-3843-A02A-2F8FB9522561}"/>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3">
            <a:extLst>
              <a:ext uri="{FF2B5EF4-FFF2-40B4-BE49-F238E27FC236}">
                <a16:creationId xmlns:a16="http://schemas.microsoft.com/office/drawing/2014/main" id="{A151ED74-EFD8-4A43-8469-7C48C4D70C6D}"/>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9" name="图片 24" descr="图片 24">
            <a:extLst>
              <a:ext uri="{FF2B5EF4-FFF2-40B4-BE49-F238E27FC236}">
                <a16:creationId xmlns:a16="http://schemas.microsoft.com/office/drawing/2014/main" id="{1FBA0B22-5547-724C-BF0B-7A514AD7DEF2}"/>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0" name="图片 25" descr="图片 25">
            <a:extLst>
              <a:ext uri="{FF2B5EF4-FFF2-40B4-BE49-F238E27FC236}">
                <a16:creationId xmlns:a16="http://schemas.microsoft.com/office/drawing/2014/main" id="{246C949F-40BD-6A43-98D6-82859AA9DC53}"/>
              </a:ext>
            </a:extLst>
          </p:cNvPr>
          <p:cNvPicPr>
            <a:picLocks noChangeAspect="1"/>
          </p:cNvPicPr>
          <p:nvPr/>
        </p:nvPicPr>
        <p:blipFill>
          <a:blip r:embed="rId4"/>
          <a:stretch>
            <a:fillRect/>
          </a:stretch>
        </p:blipFill>
        <p:spPr>
          <a:xfrm rot="10800000">
            <a:off x="222738" y="1187475"/>
            <a:ext cx="921637" cy="565092"/>
          </a:xfrm>
          <a:prstGeom prst="rect">
            <a:avLst/>
          </a:prstGeom>
          <a:ln w="12700">
            <a:miter lim="400000"/>
          </a:ln>
        </p:spPr>
      </p:pic>
      <p:sp>
        <p:nvSpPr>
          <p:cNvPr id="2" name="标题 1">
            <a:extLst>
              <a:ext uri="{FF2B5EF4-FFF2-40B4-BE49-F238E27FC236}">
                <a16:creationId xmlns:a16="http://schemas.microsoft.com/office/drawing/2014/main" id="{0764C0B8-EC8D-6947-AB73-4A37F77C2DB0}"/>
              </a:ext>
            </a:extLst>
          </p:cNvPr>
          <p:cNvSpPr>
            <a:spLocks noGrp="1"/>
          </p:cNvSpPr>
          <p:nvPr>
            <p:ph type="title"/>
          </p:nvPr>
        </p:nvSpPr>
        <p:spPr/>
        <p:txBody>
          <a:bodyPr/>
          <a:lstStyle/>
          <a:p>
            <a:r>
              <a:rPr lang="zh-CN" altLang="en-US" dirty="0">
                <a:solidFill>
                  <a:schemeClr val="tx1"/>
                </a:solidFill>
              </a:rPr>
              <a:t>向以马忤斯路上的两位门徒显现</a:t>
            </a:r>
            <a:br>
              <a:rPr lang="zh-CN" altLang="en-US" dirty="0">
                <a:solidFill>
                  <a:schemeClr val="tx1"/>
                </a:solidFill>
              </a:rPr>
            </a:br>
            <a:endParaRPr lang="zh-CN" altLang="en-US" dirty="0"/>
          </a:p>
        </p:txBody>
      </p:sp>
    </p:spTree>
    <p:extLst>
      <p:ext uri="{BB962C8B-B14F-4D97-AF65-F5344CB8AC3E}">
        <p14:creationId xmlns:p14="http://schemas.microsoft.com/office/powerpoint/2010/main" val="186087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D5707352-7894-4742-A680-935FFA9DD636}"/>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5C696482-53EF-5A4E-B5D8-B193E0567D5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ADD36871-6FC3-7E41-BC37-E687465A3E97}"/>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2B168A47-C458-2A44-8800-4516B5AA5E36}"/>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AE1EE05D-A147-CC4D-AC22-0A365E32597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3190B486-F712-E04E-AA7D-E70EE7FDD267}"/>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6" y="3735715"/>
            <a:ext cx="7798195" cy="2763425"/>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24:25</a:t>
            </a:r>
            <a:r>
              <a:rPr lang="zh-CN" altLang="en-US" sz="2800" dirty="0">
                <a:latin typeface="Microsoft YaHei" panose="020B0503020204020204" pitchFamily="34" charset="-122"/>
                <a:ea typeface="Microsoft YaHei" panose="020B0503020204020204" pitchFamily="34" charset="-122"/>
              </a:rPr>
              <a:t> 耶稣对他们说：“无知的人哪，先知所说的一切话，你们的心信得太迟钝了。</a:t>
            </a:r>
            <a:r>
              <a:rPr lang="en-US" altLang="zh-CN" sz="2800" dirty="0">
                <a:latin typeface="Microsoft YaHei" panose="020B0503020204020204" pitchFamily="34" charset="-122"/>
                <a:ea typeface="Microsoft YaHei" panose="020B0503020204020204" pitchFamily="34" charset="-122"/>
              </a:rPr>
              <a:t>26</a:t>
            </a:r>
            <a:r>
              <a:rPr lang="zh-CN" altLang="en-US" sz="2800" dirty="0">
                <a:latin typeface="Microsoft YaHei" panose="020B0503020204020204" pitchFamily="34" charset="-122"/>
                <a:ea typeface="Microsoft YaHei" panose="020B0503020204020204" pitchFamily="34" charset="-122"/>
              </a:rPr>
              <a:t> 基督这样受害，又进入他的荣耀，岂不是应当的吗？”</a:t>
            </a:r>
            <a:r>
              <a:rPr lang="en-US" altLang="zh-CN" sz="2800" dirty="0">
                <a:latin typeface="Microsoft YaHei" panose="020B0503020204020204" pitchFamily="34" charset="-122"/>
                <a:ea typeface="Microsoft YaHei" panose="020B0503020204020204" pitchFamily="34" charset="-122"/>
              </a:rPr>
              <a:t>27</a:t>
            </a:r>
            <a:r>
              <a:rPr lang="zh-CN" altLang="en-US" sz="2800" dirty="0">
                <a:latin typeface="Microsoft YaHei" panose="020B0503020204020204" pitchFamily="34" charset="-122"/>
                <a:ea typeface="Microsoft YaHei" panose="020B0503020204020204" pitchFamily="34" charset="-122"/>
              </a:rPr>
              <a:t> 于是从摩西和众先知起，</a:t>
            </a:r>
            <a:r>
              <a:rPr lang="zh-CN" altLang="en-US" sz="2800" b="1" dirty="0">
                <a:solidFill>
                  <a:srgbClr val="FF0000"/>
                </a:solidFill>
                <a:latin typeface="Microsoft YaHei" panose="020B0503020204020204" pitchFamily="34" charset="-122"/>
                <a:ea typeface="Microsoft YaHei" panose="020B0503020204020204" pitchFamily="34" charset="-122"/>
              </a:rPr>
              <a:t>凡经上所指着自己的话，都给他们讲解明白了。</a:t>
            </a:r>
          </a:p>
        </p:txBody>
      </p:sp>
      <p:pic>
        <p:nvPicPr>
          <p:cNvPr id="12" name="图片 11">
            <a:extLst>
              <a:ext uri="{FF2B5EF4-FFF2-40B4-BE49-F238E27FC236}">
                <a16:creationId xmlns:a16="http://schemas.microsoft.com/office/drawing/2014/main" id="{E5C4439A-8E6A-3144-92CD-001BB18E3DE9}"/>
              </a:ext>
            </a:extLst>
          </p:cNvPr>
          <p:cNvPicPr>
            <a:picLocks noChangeAspect="1"/>
          </p:cNvPicPr>
          <p:nvPr/>
        </p:nvPicPr>
        <p:blipFill>
          <a:blip r:embed="rId4"/>
          <a:stretch>
            <a:fillRect/>
          </a:stretch>
        </p:blipFill>
        <p:spPr>
          <a:xfrm>
            <a:off x="1362309" y="9107"/>
            <a:ext cx="6419383" cy="35948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4615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FEA09E-A7DD-E641-BE13-6EC37B4E42C1}"/>
              </a:ext>
            </a:extLst>
          </p:cNvPr>
          <p:cNvPicPr>
            <a:picLocks noChangeAspect="1"/>
          </p:cNvPicPr>
          <p:nvPr/>
        </p:nvPicPr>
        <p:blipFill>
          <a:blip r:embed="rId3"/>
          <a:stretch>
            <a:fillRect/>
          </a:stretch>
        </p:blipFill>
        <p:spPr>
          <a:xfrm>
            <a:off x="1842456" y="7637"/>
            <a:ext cx="5459088" cy="68427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838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14F5BBE-4E58-944D-869C-C7E1B0E2C708}"/>
              </a:ext>
            </a:extLst>
          </p:cNvPr>
          <p:cNvPicPr>
            <a:picLocks noChangeAspect="1"/>
          </p:cNvPicPr>
          <p:nvPr/>
        </p:nvPicPr>
        <p:blipFill>
          <a:blip r:embed="rId3"/>
          <a:stretch>
            <a:fillRect/>
          </a:stretch>
        </p:blipFill>
        <p:spPr>
          <a:xfrm>
            <a:off x="0" y="1459258"/>
            <a:ext cx="9144666" cy="513930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2">
            <a:extLst>
              <a:ext uri="{FF2B5EF4-FFF2-40B4-BE49-F238E27FC236}">
                <a16:creationId xmlns:a16="http://schemas.microsoft.com/office/drawing/2014/main" id="{5425A466-BFA2-4D97-8978-908080AA446E}"/>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向十位使徒显现</a:t>
            </a:r>
            <a:endParaRPr lang="zh-CN" altLang="en-US" dirty="0">
              <a:solidFill>
                <a:schemeClr val="tx1"/>
              </a:solidFill>
            </a:endParaRPr>
          </a:p>
        </p:txBody>
      </p:sp>
    </p:spTree>
    <p:extLst>
      <p:ext uri="{BB962C8B-B14F-4D97-AF65-F5344CB8AC3E}">
        <p14:creationId xmlns:p14="http://schemas.microsoft.com/office/powerpoint/2010/main" val="9339388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53CB5C1A-FF5E-6244-A7AA-BE1FFE4E0EC6}"/>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424EB991-47CC-BE47-BCB2-81D531CA62C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94C510E7-4A59-0B41-B097-5EBCA60C9B4B}"/>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6832A988-CFB4-554E-AAE2-32AE489E014A}"/>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97162179-2352-034A-8168-ED7C482205F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242A28DC-E9C8-A84E-8775-90D80ED1371A}"/>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574240" y="1884397"/>
            <a:ext cx="8140026" cy="4822159"/>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路加福音</a:t>
            </a:r>
            <a:r>
              <a:rPr lang="en-US" altLang="zh-CN" sz="2800" dirty="0">
                <a:latin typeface="Microsoft YaHei" panose="020B0503020204020204" pitchFamily="34" charset="-122"/>
                <a:ea typeface="Microsoft YaHei" panose="020B0503020204020204" pitchFamily="34" charset="-122"/>
              </a:rPr>
              <a:t>24:36 ……</a:t>
            </a:r>
            <a:r>
              <a:rPr lang="zh-CN" altLang="en-US" sz="2800" dirty="0">
                <a:latin typeface="Microsoft YaHei" panose="020B0503020204020204" pitchFamily="34" charset="-122"/>
                <a:ea typeface="Microsoft YaHei" panose="020B0503020204020204" pitchFamily="34" charset="-122"/>
              </a:rPr>
              <a:t>耶稣亲自站在他们当中，说：“愿你们平安！”他们</a:t>
            </a:r>
            <a:r>
              <a:rPr lang="zh-CN" altLang="en-US" sz="2800" b="1" dirty="0">
                <a:solidFill>
                  <a:srgbClr val="FF0000"/>
                </a:solidFill>
                <a:latin typeface="Microsoft YaHei" panose="020B0503020204020204" pitchFamily="34" charset="-122"/>
                <a:ea typeface="Microsoft YaHei" panose="020B0503020204020204" pitchFamily="34" charset="-122"/>
              </a:rPr>
              <a:t>却惊慌害怕</a:t>
            </a:r>
            <a:r>
              <a:rPr lang="zh-CN" altLang="en-US" sz="2800" dirty="0">
                <a:latin typeface="Microsoft YaHei" panose="020B0503020204020204" pitchFamily="34" charset="-122"/>
                <a:ea typeface="Microsoft YaHei" panose="020B0503020204020204" pitchFamily="34" charset="-122"/>
              </a:rPr>
              <a:t>，以为所看见的是魂。</a:t>
            </a:r>
            <a:r>
              <a:rPr lang="en-US" altLang="zh-CN" sz="2800" dirty="0">
                <a:latin typeface="Microsoft YaHei" panose="020B0503020204020204" pitchFamily="34" charset="-122"/>
                <a:ea typeface="Microsoft YaHei" panose="020B0503020204020204" pitchFamily="34" charset="-122"/>
              </a:rPr>
              <a:t>38</a:t>
            </a:r>
            <a:r>
              <a:rPr lang="zh-CN" altLang="en-US" sz="2800" dirty="0">
                <a:latin typeface="Microsoft YaHei" panose="020B0503020204020204" pitchFamily="34" charset="-122"/>
                <a:ea typeface="Microsoft YaHei" panose="020B0503020204020204" pitchFamily="34" charset="-122"/>
              </a:rPr>
              <a:t> 耶稣说：“你们为什么愁烦？为什么心里起疑念呢？</a:t>
            </a:r>
            <a:r>
              <a:rPr lang="en-US" altLang="zh-CN" sz="2800" dirty="0">
                <a:latin typeface="Microsoft YaHei" panose="020B0503020204020204" pitchFamily="34" charset="-122"/>
                <a:ea typeface="Microsoft YaHei" panose="020B0503020204020204" pitchFamily="34" charset="-122"/>
              </a:rPr>
              <a:t>39</a:t>
            </a:r>
            <a:r>
              <a:rPr lang="zh-CN" altLang="en-US" sz="2800" dirty="0">
                <a:latin typeface="Microsoft YaHei" panose="020B0503020204020204" pitchFamily="34" charset="-122"/>
                <a:ea typeface="Microsoft YaHei" panose="020B0503020204020204" pitchFamily="34" charset="-122"/>
              </a:rPr>
              <a:t> 你们看我的手、我的脚，就知道实在是我了。摸我看看，魂无骨无肉，你们看，我是有的。”</a:t>
            </a:r>
            <a:r>
              <a:rPr lang="en-US" altLang="zh-CN" sz="2800" dirty="0">
                <a:latin typeface="Microsoft YaHei" panose="020B0503020204020204" pitchFamily="34" charset="-122"/>
                <a:ea typeface="Microsoft YaHei" panose="020B0503020204020204" pitchFamily="34" charset="-122"/>
              </a:rPr>
              <a:t>40</a:t>
            </a:r>
            <a:r>
              <a:rPr lang="zh-CN" altLang="en-US" sz="2800" dirty="0">
                <a:latin typeface="Microsoft YaHei" panose="020B0503020204020204" pitchFamily="34" charset="-122"/>
                <a:ea typeface="Microsoft YaHei" panose="020B0503020204020204" pitchFamily="34" charset="-122"/>
              </a:rPr>
              <a:t> 说了这话，就把手和脚给他们看。</a:t>
            </a:r>
            <a:r>
              <a:rPr lang="en-US" altLang="zh-CN" sz="2800" dirty="0">
                <a:latin typeface="Microsoft YaHei" panose="020B0503020204020204" pitchFamily="34" charset="-122"/>
                <a:ea typeface="Microsoft YaHei" panose="020B0503020204020204" pitchFamily="34" charset="-122"/>
              </a:rPr>
              <a:t>41</a:t>
            </a:r>
            <a:r>
              <a:rPr lang="zh-CN" altLang="en-US" sz="2800" dirty="0">
                <a:latin typeface="Microsoft YaHei" panose="020B0503020204020204" pitchFamily="34" charset="-122"/>
                <a:ea typeface="Microsoft YaHei" panose="020B0503020204020204" pitchFamily="34" charset="-122"/>
              </a:rPr>
              <a:t> 他们正喜得不敢信，并且希奇，耶稣就说：“你们这里有什么吃的没有？”</a:t>
            </a:r>
            <a:r>
              <a:rPr lang="en-US" altLang="zh-CN" sz="2800" dirty="0">
                <a:latin typeface="Microsoft YaHei" panose="020B0503020204020204" pitchFamily="34" charset="-122"/>
                <a:ea typeface="Microsoft YaHei" panose="020B0503020204020204" pitchFamily="34" charset="-122"/>
              </a:rPr>
              <a:t>42</a:t>
            </a:r>
            <a:r>
              <a:rPr lang="zh-CN" altLang="en-US" sz="2800" dirty="0">
                <a:latin typeface="Microsoft YaHei" panose="020B0503020204020204" pitchFamily="34" charset="-122"/>
                <a:ea typeface="Microsoft YaHei" panose="020B0503020204020204" pitchFamily="34" charset="-122"/>
              </a:rPr>
              <a:t> 他们便给他一片烧鱼。</a:t>
            </a:r>
            <a:r>
              <a:rPr lang="en-US" altLang="zh-CN" sz="2800" dirty="0">
                <a:latin typeface="Microsoft YaHei" panose="020B0503020204020204" pitchFamily="34" charset="-122"/>
                <a:ea typeface="Microsoft YaHei" panose="020B0503020204020204" pitchFamily="34" charset="-122"/>
              </a:rPr>
              <a:t>43</a:t>
            </a:r>
            <a:r>
              <a:rPr lang="zh-CN" altLang="en-US" sz="2800" dirty="0">
                <a:latin typeface="Microsoft YaHei" panose="020B0503020204020204" pitchFamily="34" charset="-122"/>
                <a:ea typeface="Microsoft YaHei" panose="020B0503020204020204" pitchFamily="34" charset="-122"/>
              </a:rPr>
              <a:t> 他接过来，在他们面前吃了。</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14" name="图片 13">
            <a:extLst>
              <a:ext uri="{FF2B5EF4-FFF2-40B4-BE49-F238E27FC236}">
                <a16:creationId xmlns:a16="http://schemas.microsoft.com/office/drawing/2014/main" id="{4C688A2F-E278-8F4F-AE8A-A0DCFE04CC7A}"/>
              </a:ext>
            </a:extLst>
          </p:cNvPr>
          <p:cNvPicPr>
            <a:picLocks noChangeAspect="1"/>
          </p:cNvPicPr>
          <p:nvPr/>
        </p:nvPicPr>
        <p:blipFill>
          <a:blip r:embed="rId4"/>
          <a:stretch>
            <a:fillRect/>
          </a:stretch>
        </p:blipFill>
        <p:spPr>
          <a:xfrm>
            <a:off x="2947816" y="0"/>
            <a:ext cx="3248367" cy="18255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4116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D1EB02A4-4468-CE40-A722-3834EFECA2C8}"/>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073F046A-FCB1-204E-9E93-04F3E1DCFF9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6DBB2F28-4534-FD4E-80BF-98DDACD12C72}"/>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3B04D6EE-6AE1-B24E-A018-3C2C3663C78E}"/>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2C8495C-4CB8-424A-8630-E576CF4E9A6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A4E5272-E37D-4340-BC48-8366E223E58F}"/>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518651" y="1705678"/>
            <a:ext cx="4532929" cy="479829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20:24</a:t>
            </a:r>
            <a:r>
              <a:rPr lang="zh-CN" altLang="en-US" sz="2800" dirty="0">
                <a:latin typeface="Microsoft YaHei" panose="020B0503020204020204" pitchFamily="34" charset="-122"/>
                <a:ea typeface="Microsoft YaHei" panose="020B0503020204020204" pitchFamily="34" charset="-122"/>
              </a:rPr>
              <a:t> 那十二个门徒中，有称为低土马的多马，耶稣来的时候，他没有和他们同在。</a:t>
            </a:r>
            <a:r>
              <a:rPr lang="en-US" altLang="zh-CN" sz="2800" dirty="0">
                <a:latin typeface="Microsoft YaHei" panose="020B0503020204020204" pitchFamily="34" charset="-122"/>
                <a:ea typeface="Microsoft YaHei" panose="020B0503020204020204" pitchFamily="34" charset="-122"/>
              </a:rPr>
              <a:t>25</a:t>
            </a:r>
            <a:r>
              <a:rPr lang="zh-CN" altLang="en-US" sz="2800" dirty="0">
                <a:latin typeface="Microsoft YaHei" panose="020B0503020204020204" pitchFamily="34" charset="-122"/>
                <a:ea typeface="Microsoft YaHei" panose="020B0503020204020204" pitchFamily="34" charset="-122"/>
              </a:rPr>
              <a:t> 那些门徒就对他说：“我们已经看见主了。”多马却说：“我非看见他手上的钉痕，用指头探入那钉痕，又用手探入他的肋旁，我总不信。”</a:t>
            </a:r>
          </a:p>
        </p:txBody>
      </p:sp>
      <p:pic>
        <p:nvPicPr>
          <p:cNvPr id="12" name="图片 11">
            <a:extLst>
              <a:ext uri="{FF2B5EF4-FFF2-40B4-BE49-F238E27FC236}">
                <a16:creationId xmlns:a16="http://schemas.microsoft.com/office/drawing/2014/main" id="{68A03447-8394-AA44-9356-5F31A81C7E76}"/>
              </a:ext>
            </a:extLst>
          </p:cNvPr>
          <p:cNvPicPr>
            <a:picLocks noChangeAspect="1"/>
          </p:cNvPicPr>
          <p:nvPr/>
        </p:nvPicPr>
        <p:blipFill>
          <a:blip r:embed="rId4"/>
          <a:stretch>
            <a:fillRect/>
          </a:stretch>
        </p:blipFill>
        <p:spPr>
          <a:xfrm>
            <a:off x="5177073" y="2439085"/>
            <a:ext cx="3966927" cy="29660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标题 2">
            <a:extLst>
              <a:ext uri="{FF2B5EF4-FFF2-40B4-BE49-F238E27FC236}">
                <a16:creationId xmlns:a16="http://schemas.microsoft.com/office/drawing/2014/main" id="{3FD7A7E4-A812-4E88-9558-4506F932046C}"/>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向多马显现</a:t>
            </a:r>
            <a:endParaRPr lang="zh-CN" altLang="en-US" dirty="0">
              <a:solidFill>
                <a:schemeClr val="tx1"/>
              </a:solidFill>
            </a:endParaRPr>
          </a:p>
        </p:txBody>
      </p:sp>
    </p:spTree>
    <p:extLst>
      <p:ext uri="{BB962C8B-B14F-4D97-AF65-F5344CB8AC3E}">
        <p14:creationId xmlns:p14="http://schemas.microsoft.com/office/powerpoint/2010/main" val="16143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B0CD0547-DC78-214B-AAA6-9B6FAD929A20}"/>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AD28D121-64DD-6E45-86F2-68EF9912DEC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03AAA170-55EA-ED4D-809E-A5C01CB59592}"/>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4F676C0C-0827-C440-ABCC-A851331F9F28}"/>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C53892EF-0D35-684E-BCFC-72B3CD9E42C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AACB6592-0997-AC4C-B40A-25FF06F17CE6}"/>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25197" y="2767000"/>
            <a:ext cx="7782092" cy="3673372"/>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20:26</a:t>
            </a:r>
            <a:r>
              <a:rPr lang="zh-CN" altLang="en-US" sz="2800" dirty="0">
                <a:latin typeface="Microsoft YaHei" panose="020B0503020204020204" pitchFamily="34" charset="-122"/>
                <a:ea typeface="Microsoft YaHei" panose="020B0503020204020204" pitchFamily="34" charset="-122"/>
              </a:rPr>
              <a:t> 过了八日，门徒又在屋里，多马也和他们同在。门都关了，耶稣来站在当中说：“愿你们平安！”</a:t>
            </a:r>
            <a:r>
              <a:rPr lang="en-US" altLang="zh-CN" sz="2800" dirty="0">
                <a:latin typeface="Microsoft YaHei" panose="020B0503020204020204" pitchFamily="34" charset="-122"/>
                <a:ea typeface="Microsoft YaHei" panose="020B0503020204020204" pitchFamily="34" charset="-122"/>
              </a:rPr>
              <a:t>27</a:t>
            </a:r>
            <a:r>
              <a:rPr lang="zh-CN" altLang="en-US" sz="2800" dirty="0">
                <a:latin typeface="Microsoft YaHei" panose="020B0503020204020204" pitchFamily="34" charset="-122"/>
                <a:ea typeface="Microsoft YaHei" panose="020B0503020204020204" pitchFamily="34" charset="-122"/>
              </a:rPr>
              <a:t> 就对多马说：“伸过你的指头来，摸我的手；伸出你的手来，探入我的肋旁。不要疑惑，总要信。”</a:t>
            </a:r>
            <a:r>
              <a:rPr lang="en-US" altLang="zh-CN" sz="2800" dirty="0">
                <a:latin typeface="Microsoft YaHei" panose="020B0503020204020204" pitchFamily="34" charset="-122"/>
                <a:ea typeface="Microsoft YaHei" panose="020B0503020204020204" pitchFamily="34" charset="-122"/>
              </a:rPr>
              <a:t>28</a:t>
            </a:r>
            <a:r>
              <a:rPr lang="zh-CN" altLang="en-US" sz="2800" dirty="0">
                <a:latin typeface="Microsoft YaHei" panose="020B0503020204020204" pitchFamily="34" charset="-122"/>
                <a:ea typeface="Microsoft YaHei" panose="020B0503020204020204" pitchFamily="34" charset="-122"/>
              </a:rPr>
              <a:t> 多马说：“我的主，我的神！”</a:t>
            </a:r>
            <a:r>
              <a:rPr lang="en-US" altLang="zh-CN" sz="2800" dirty="0">
                <a:latin typeface="Microsoft YaHei" panose="020B0503020204020204" pitchFamily="34" charset="-122"/>
                <a:ea typeface="Microsoft YaHei" panose="020B0503020204020204" pitchFamily="34" charset="-122"/>
              </a:rPr>
              <a:t>29</a:t>
            </a:r>
            <a:r>
              <a:rPr lang="zh-CN" altLang="en-US" sz="2800" dirty="0">
                <a:latin typeface="Microsoft YaHei" panose="020B0503020204020204" pitchFamily="34" charset="-122"/>
                <a:ea typeface="Microsoft YaHei" panose="020B0503020204020204" pitchFamily="34" charset="-122"/>
              </a:rPr>
              <a:t> 耶稣对他说：“你因看见了我才信；那没有看见就信的有福了。”</a:t>
            </a:r>
          </a:p>
          <a:p>
            <a:pPr defTabSz="685800">
              <a:lnSpc>
                <a:spcPts val="3860"/>
              </a:lnSpc>
              <a:defRPr/>
            </a:pPr>
            <a:endParaRPr lang="zh-CN" altLang="en-US" sz="2800" dirty="0">
              <a:latin typeface="Microsoft YaHei" panose="020B0503020204020204" pitchFamily="34" charset="-122"/>
              <a:ea typeface="Microsoft YaHei" panose="020B0503020204020204" pitchFamily="34" charset="-122"/>
            </a:endParaRPr>
          </a:p>
        </p:txBody>
      </p:sp>
      <p:pic>
        <p:nvPicPr>
          <p:cNvPr id="2" name="Picture 1">
            <a:extLst>
              <a:ext uri="{FF2B5EF4-FFF2-40B4-BE49-F238E27FC236}">
                <a16:creationId xmlns:a16="http://schemas.microsoft.com/office/drawing/2014/main" id="{B3242261-1FD8-2644-AE2D-6425FE57D128}"/>
              </a:ext>
            </a:extLst>
          </p:cNvPr>
          <p:cNvPicPr>
            <a:picLocks noChangeAspect="1"/>
          </p:cNvPicPr>
          <p:nvPr/>
        </p:nvPicPr>
        <p:blipFill>
          <a:blip r:embed="rId4"/>
          <a:stretch>
            <a:fillRect/>
          </a:stretch>
        </p:blipFill>
        <p:spPr>
          <a:xfrm>
            <a:off x="2166736" y="0"/>
            <a:ext cx="4810529" cy="27059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5903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线连接符 20">
            <a:extLst>
              <a:ext uri="{FF2B5EF4-FFF2-40B4-BE49-F238E27FC236}">
                <a16:creationId xmlns:a16="http://schemas.microsoft.com/office/drawing/2014/main" id="{199C832B-5FC0-9946-98EB-2C701DF4A3DD}"/>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6" name="直线连接符 21">
            <a:extLst>
              <a:ext uri="{FF2B5EF4-FFF2-40B4-BE49-F238E27FC236}">
                <a16:creationId xmlns:a16="http://schemas.microsoft.com/office/drawing/2014/main" id="{EB7305F5-1F34-EB4D-815F-9D8C3939B06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7F3A251F-7515-6341-BA1B-56BB6FEC92BC}"/>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9" name="直线连接符 23">
            <a:extLst>
              <a:ext uri="{FF2B5EF4-FFF2-40B4-BE49-F238E27FC236}">
                <a16:creationId xmlns:a16="http://schemas.microsoft.com/office/drawing/2014/main" id="{814FD4D0-7A6A-1B4A-8967-76669BF0028E}"/>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0" name="图片 24" descr="图片 24">
            <a:extLst>
              <a:ext uri="{FF2B5EF4-FFF2-40B4-BE49-F238E27FC236}">
                <a16:creationId xmlns:a16="http://schemas.microsoft.com/office/drawing/2014/main" id="{4A7C5914-B3E4-2344-8D8D-BB56B04BEDC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1" name="图片 25" descr="图片 25">
            <a:extLst>
              <a:ext uri="{FF2B5EF4-FFF2-40B4-BE49-F238E27FC236}">
                <a16:creationId xmlns:a16="http://schemas.microsoft.com/office/drawing/2014/main" id="{123E0459-0BC6-D44A-B565-BF06D4A9D225}"/>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2" name="标题 1">
            <a:extLst>
              <a:ext uri="{FF2B5EF4-FFF2-40B4-BE49-F238E27FC236}">
                <a16:creationId xmlns:a16="http://schemas.microsoft.com/office/drawing/2014/main" id="{D3C8A84E-E483-4453-AAB1-1719104C01C4}"/>
              </a:ext>
            </a:extLst>
          </p:cNvPr>
          <p:cNvSpPr>
            <a:spLocks noGrp="1"/>
          </p:cNvSpPr>
          <p:nvPr>
            <p:ph type="title"/>
          </p:nvPr>
        </p:nvSpPr>
        <p:spPr/>
        <p:txBody>
          <a:bodyPr>
            <a:normAutofit/>
          </a:bodyPr>
          <a:lstStyle/>
          <a:p>
            <a:r>
              <a:rPr lang="zh-CN" altLang="en-US" sz="3600" dirty="0">
                <a:latin typeface="Microsoft YaHei" panose="020B0503020204020204" pitchFamily="34" charset="-122"/>
                <a:ea typeface="Microsoft YaHei" panose="020B0503020204020204" pitchFamily="34" charset="-122"/>
              </a:rPr>
              <a:t>“那没有看见就信的有福了”</a:t>
            </a:r>
            <a:br>
              <a:rPr lang="zh-CN" altLang="en-US" sz="3600" dirty="0">
                <a:latin typeface="Microsoft YaHei" panose="020B0503020204020204" pitchFamily="34" charset="-122"/>
                <a:ea typeface="Microsoft YaHei" panose="020B0503020204020204" pitchFamily="34" charset="-122"/>
              </a:rPr>
            </a:br>
            <a:endParaRPr lang="en-US" dirty="0"/>
          </a:p>
        </p:txBody>
      </p:sp>
      <p:sp>
        <p:nvSpPr>
          <p:cNvPr id="4" name="文本框 3">
            <a:extLst>
              <a:ext uri="{FF2B5EF4-FFF2-40B4-BE49-F238E27FC236}">
                <a16:creationId xmlns:a16="http://schemas.microsoft.com/office/drawing/2014/main" id="{6C35618A-740D-4839-B34C-48C48B7FACBA}"/>
              </a:ext>
            </a:extLst>
          </p:cNvPr>
          <p:cNvSpPr txBox="1"/>
          <p:nvPr/>
        </p:nvSpPr>
        <p:spPr>
          <a:xfrm>
            <a:off x="546472" y="1641245"/>
            <a:ext cx="8011281" cy="1053045"/>
          </a:xfrm>
          <a:prstGeom prst="rect">
            <a:avLst/>
          </a:prstGeom>
          <a:noFill/>
          <a:ln w="9525">
            <a:noFill/>
            <a:miter lim="800000"/>
            <a:headEnd/>
            <a:tailEnd/>
          </a:ln>
          <a:effectLst/>
        </p:spPr>
        <p:txBody>
          <a:bodyPr lIns="81041" tIns="40521" rIns="81041" bIns="40521"/>
          <a:lstStyle>
            <a:defPPr>
              <a:defRPr lang="en-US"/>
            </a:defPPr>
            <a:lvl1pPr defTabSz="685800">
              <a:lnSpc>
                <a:spcPts val="3860"/>
              </a:lnSpc>
              <a:defRPr sz="2800">
                <a:latin typeface="Microsoft YaHei" panose="020B0503020204020204" pitchFamily="34" charset="-122"/>
                <a:ea typeface="Microsoft YaHei" panose="020B0503020204020204" pitchFamily="34" charset="-122"/>
              </a:defRPr>
            </a:lvl1pPr>
          </a:lstStyle>
          <a:p>
            <a:r>
              <a:rPr lang="zh-CN" altLang="en-US" dirty="0"/>
              <a:t>约翰福音</a:t>
            </a:r>
            <a:r>
              <a:rPr lang="en-US" altLang="zh-CN" dirty="0"/>
              <a:t>20:29</a:t>
            </a:r>
            <a:r>
              <a:rPr lang="zh-CN" altLang="en-US" dirty="0"/>
              <a:t> 耶稣对他说：“你因看见了我才信；那没有看见就信的有福了。”</a:t>
            </a:r>
          </a:p>
        </p:txBody>
      </p:sp>
      <p:pic>
        <p:nvPicPr>
          <p:cNvPr id="7" name="图片 6">
            <a:extLst>
              <a:ext uri="{FF2B5EF4-FFF2-40B4-BE49-F238E27FC236}">
                <a16:creationId xmlns:a16="http://schemas.microsoft.com/office/drawing/2014/main" id="{8FAC6D5C-438C-4372-8358-DE4228EB6F76}"/>
              </a:ext>
            </a:extLst>
          </p:cNvPr>
          <p:cNvPicPr>
            <a:picLocks noChangeAspect="1"/>
          </p:cNvPicPr>
          <p:nvPr/>
        </p:nvPicPr>
        <p:blipFill>
          <a:blip r:embed="rId4"/>
          <a:stretch>
            <a:fillRect/>
          </a:stretch>
        </p:blipFill>
        <p:spPr>
          <a:xfrm>
            <a:off x="1828799" y="2743200"/>
            <a:ext cx="5486399" cy="4114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9390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形状 3">
            <a:extLst>
              <a:ext uri="{FF2B5EF4-FFF2-40B4-BE49-F238E27FC236}">
                <a16:creationId xmlns:a16="http://schemas.microsoft.com/office/drawing/2014/main" id="{9ED8B73C-B4C1-134E-B352-736F8877046D}"/>
              </a:ext>
            </a:extLst>
          </p:cNvPr>
          <p:cNvSpPr/>
          <p:nvPr/>
        </p:nvSpPr>
        <p:spPr>
          <a:xfrm>
            <a:off x="539972"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1</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312492EF-1D96-E543-A1E6-8BA7547BC314}"/>
              </a:ext>
            </a:extLst>
          </p:cNvPr>
          <p:cNvSpPr/>
          <p:nvPr/>
        </p:nvSpPr>
        <p:spPr>
          <a:xfrm>
            <a:off x="437568" y="3130993"/>
            <a:ext cx="2518056"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20" name="矩形 4">
            <a:extLst>
              <a:ext uri="{FF2B5EF4-FFF2-40B4-BE49-F238E27FC236}">
                <a16:creationId xmlns:a16="http://schemas.microsoft.com/office/drawing/2014/main" id="{106EE23F-4219-2441-B9DE-3ADA96F2A905}"/>
              </a:ext>
            </a:extLst>
          </p:cNvPr>
          <p:cNvSpPr>
            <a:spLocks noChangeArrowheads="1"/>
          </p:cNvSpPr>
          <p:nvPr/>
        </p:nvSpPr>
        <p:spPr bwMode="auto">
          <a:xfrm>
            <a:off x="548087" y="3278442"/>
            <a:ext cx="2567829"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第一：</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自然界</a:t>
            </a:r>
            <a:r>
              <a:rPr lang="zh-CN" altLang="en-US" sz="3200" dirty="0">
                <a:latin typeface="Arial" panose="020B0604020202020204" pitchFamily="34" charset="0"/>
                <a:ea typeface="汉仪大宋简" panose="02010609000101010101" pitchFamily="49" charset="-122"/>
                <a:cs typeface="Arial" panose="020B0604020202020204" pitchFamily="34" charset="0"/>
              </a:rPr>
              <a:t>证实了存在一位超自然的、非物质的、全能的创造者</a:t>
            </a:r>
          </a:p>
        </p:txBody>
      </p:sp>
      <p:sp>
        <p:nvSpPr>
          <p:cNvPr id="9" name="任意形状 8">
            <a:extLst>
              <a:ext uri="{FF2B5EF4-FFF2-40B4-BE49-F238E27FC236}">
                <a16:creationId xmlns:a16="http://schemas.microsoft.com/office/drawing/2014/main" id="{07BD79FA-2747-BD43-8BD2-103DDC7F9803}"/>
              </a:ext>
            </a:extLst>
          </p:cNvPr>
          <p:cNvSpPr/>
          <p:nvPr/>
        </p:nvSpPr>
        <p:spPr>
          <a:xfrm>
            <a:off x="3390236"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2</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0" name="矩形 9">
            <a:extLst>
              <a:ext uri="{FF2B5EF4-FFF2-40B4-BE49-F238E27FC236}">
                <a16:creationId xmlns:a16="http://schemas.microsoft.com/office/drawing/2014/main" id="{A372AAFB-A647-9F42-B43B-6D2D1ACF0C51}"/>
              </a:ext>
            </a:extLst>
          </p:cNvPr>
          <p:cNvSpPr/>
          <p:nvPr/>
        </p:nvSpPr>
        <p:spPr>
          <a:xfrm>
            <a:off x="3100868"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矩形 4">
            <a:extLst>
              <a:ext uri="{FF2B5EF4-FFF2-40B4-BE49-F238E27FC236}">
                <a16:creationId xmlns:a16="http://schemas.microsoft.com/office/drawing/2014/main" id="{33179A1F-1D1C-3041-8175-9F4D85D04B33}"/>
              </a:ext>
            </a:extLst>
          </p:cNvPr>
          <p:cNvSpPr>
            <a:spLocks noChangeArrowheads="1"/>
          </p:cNvSpPr>
          <p:nvPr/>
        </p:nvSpPr>
        <p:spPr bwMode="auto">
          <a:xfrm>
            <a:off x="3147169" y="3278442"/>
            <a:ext cx="2736850" cy="2887408"/>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第二：</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历史学与考古学</a:t>
            </a:r>
            <a:r>
              <a:rPr lang="zh-CN" altLang="en-US" sz="3200" dirty="0">
                <a:latin typeface="Arial" panose="020B0604020202020204" pitchFamily="34" charset="0"/>
                <a:ea typeface="汉仪大宋简" panose="02010609000101010101" pitchFamily="49" charset="-122"/>
                <a:cs typeface="Arial" panose="020B0604020202020204" pitchFamily="34" charset="0"/>
              </a:rPr>
              <a:t>证明圣经的记载是准确的</a:t>
            </a:r>
          </a:p>
        </p:txBody>
      </p:sp>
      <p:sp>
        <p:nvSpPr>
          <p:cNvPr id="13" name="任意形状 12">
            <a:extLst>
              <a:ext uri="{FF2B5EF4-FFF2-40B4-BE49-F238E27FC236}">
                <a16:creationId xmlns:a16="http://schemas.microsoft.com/office/drawing/2014/main" id="{B56E27B8-8B4F-B34F-8C39-85B18588DE17}"/>
              </a:ext>
            </a:extLst>
          </p:cNvPr>
          <p:cNvSpPr/>
          <p:nvPr/>
        </p:nvSpPr>
        <p:spPr>
          <a:xfrm>
            <a:off x="6318631" y="1965103"/>
            <a:ext cx="2228688" cy="891475"/>
          </a:xfrm>
          <a:custGeom>
            <a:avLst/>
            <a:gdLst>
              <a:gd name="connsiteX0" fmla="*/ 0 w 2937420"/>
              <a:gd name="connsiteY0" fmla="*/ 0 h 1174968"/>
              <a:gd name="connsiteX1" fmla="*/ 2349936 w 2937420"/>
              <a:gd name="connsiteY1" fmla="*/ 0 h 1174968"/>
              <a:gd name="connsiteX2" fmla="*/ 2937420 w 2937420"/>
              <a:gd name="connsiteY2" fmla="*/ 587484 h 1174968"/>
              <a:gd name="connsiteX3" fmla="*/ 2349936 w 2937420"/>
              <a:gd name="connsiteY3" fmla="*/ 1174968 h 1174968"/>
              <a:gd name="connsiteX4" fmla="*/ 0 w 2937420"/>
              <a:gd name="connsiteY4" fmla="*/ 1174968 h 1174968"/>
              <a:gd name="connsiteX5" fmla="*/ 587484 w 2937420"/>
              <a:gd name="connsiteY5" fmla="*/ 587484 h 1174968"/>
              <a:gd name="connsiteX6" fmla="*/ 0 w 2937420"/>
              <a:gd name="connsiteY6" fmla="*/ 0 h 117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420" h="1174968">
                <a:moveTo>
                  <a:pt x="0" y="0"/>
                </a:moveTo>
                <a:lnTo>
                  <a:pt x="2349936" y="0"/>
                </a:lnTo>
                <a:lnTo>
                  <a:pt x="2937420" y="587484"/>
                </a:lnTo>
                <a:lnTo>
                  <a:pt x="2349936" y="1174968"/>
                </a:lnTo>
                <a:lnTo>
                  <a:pt x="0" y="1174968"/>
                </a:lnTo>
                <a:lnTo>
                  <a:pt x="587484" y="587484"/>
                </a:lnTo>
                <a:lnTo>
                  <a:pt x="0" y="0"/>
                </a:lnTo>
                <a:close/>
              </a:path>
            </a:pathLst>
          </a:custGeom>
          <a:solidFill>
            <a:srgbClr val="253D1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517" tIns="88011" rIns="675495" bIns="88011" numCol="1" spcCol="1270" anchor="ctr" anchorCtr="0">
            <a:noAutofit/>
          </a:bodyPr>
          <a:lstStyle/>
          <a:p>
            <a:pPr algn="ctr" defTabSz="2933700">
              <a:lnSpc>
                <a:spcPct val="90000"/>
              </a:lnSpc>
              <a:spcBef>
                <a:spcPct val="0"/>
              </a:spcBef>
              <a:spcAft>
                <a:spcPct val="35000"/>
              </a:spcAft>
            </a:pPr>
            <a:r>
              <a:rPr lang="en-US" altLang="zh-CN" sz="4800" b="1" dirty="0">
                <a:latin typeface="Arial" panose="020B0604020202020204" pitchFamily="34" charset="0"/>
                <a:ea typeface="Microsoft YaHei" panose="020B0503020204020204" pitchFamily="34" charset="-122"/>
                <a:cs typeface="Arial" panose="020B0604020202020204" pitchFamily="34" charset="0"/>
              </a:rPr>
              <a:t>3</a:t>
            </a:r>
            <a:endParaRPr lang="zh-CN" altLang="en-US" sz="48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987A65FB-1385-7E4A-A582-99D28BEDA5C5}"/>
              </a:ext>
            </a:extLst>
          </p:cNvPr>
          <p:cNvSpPr/>
          <p:nvPr/>
        </p:nvSpPr>
        <p:spPr>
          <a:xfrm>
            <a:off x="6029263" y="2997200"/>
            <a:ext cx="2736850" cy="3530922"/>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5" name="矩形 4">
            <a:extLst>
              <a:ext uri="{FF2B5EF4-FFF2-40B4-BE49-F238E27FC236}">
                <a16:creationId xmlns:a16="http://schemas.microsoft.com/office/drawing/2014/main" id="{3B4D69E8-31AB-7645-BF91-76B5C4D61ED0}"/>
              </a:ext>
            </a:extLst>
          </p:cNvPr>
          <p:cNvSpPr>
            <a:spLocks noChangeArrowheads="1"/>
          </p:cNvSpPr>
          <p:nvPr/>
        </p:nvSpPr>
        <p:spPr bwMode="auto">
          <a:xfrm>
            <a:off x="6075564" y="3278442"/>
            <a:ext cx="2736850" cy="3249680"/>
          </a:xfrm>
          <a:prstGeom prst="rect">
            <a:avLst/>
          </a:prstGeom>
          <a:noFill/>
          <a:ln>
            <a:noFill/>
          </a:ln>
        </p:spPr>
        <p:txBody>
          <a:bodyPr anchor="t"/>
          <a:lstStyle/>
          <a:p>
            <a:pPr eaLnBrk="0" hangingPunct="0">
              <a:lnSpc>
                <a:spcPts val="3860"/>
              </a:lnSpc>
            </a:pPr>
            <a:r>
              <a:rPr lang="zh-CN" altLang="en-US" sz="3200" dirty="0">
                <a:latin typeface="Arial" panose="020B0604020202020204" pitchFamily="34" charset="0"/>
                <a:ea typeface="汉仪大宋简" panose="02010609000101010101" pitchFamily="49" charset="-122"/>
                <a:cs typeface="Arial" panose="020B0604020202020204" pitchFamily="34" charset="0"/>
              </a:rPr>
              <a:t>第三：圣经中记载的很多</a:t>
            </a:r>
            <a:r>
              <a:rPr lang="zh-CN" altLang="en-US" sz="3200" b="1" dirty="0">
                <a:solidFill>
                  <a:srgbClr val="002060"/>
                </a:solidFill>
                <a:latin typeface="Arial" panose="020B0604020202020204" pitchFamily="34" charset="0"/>
                <a:ea typeface="汉仪大宋简" panose="02010609000101010101" pitchFamily="49" charset="-122"/>
                <a:cs typeface="Arial" panose="020B0604020202020204" pitchFamily="34" charset="0"/>
              </a:rPr>
              <a:t>预言</a:t>
            </a:r>
            <a:r>
              <a:rPr lang="zh-CN" altLang="en-US" sz="3200" dirty="0">
                <a:latin typeface="Arial" panose="020B0604020202020204" pitchFamily="34" charset="0"/>
                <a:ea typeface="汉仪大宋简" panose="02010609000101010101" pitchFamily="49" charset="-122"/>
                <a:cs typeface="Arial" panose="020B0604020202020204" pitchFamily="34" charset="0"/>
              </a:rPr>
              <a:t>在过了很久以后都应验了这证明圣经是上帝的启示</a:t>
            </a:r>
          </a:p>
        </p:txBody>
      </p:sp>
      <p:sp>
        <p:nvSpPr>
          <p:cNvPr id="21" name="标题 1">
            <a:extLst>
              <a:ext uri="{FF2B5EF4-FFF2-40B4-BE49-F238E27FC236}">
                <a16:creationId xmlns:a16="http://schemas.microsoft.com/office/drawing/2014/main" id="{04E4A9DB-E83A-4D0B-94CD-54203F584EFF}"/>
              </a:ext>
            </a:extLst>
          </p:cNvPr>
          <p:cNvSpPr>
            <a:spLocks noGrp="1"/>
          </p:cNvSpPr>
          <p:nvPr>
            <p:ph type="title"/>
          </p:nvPr>
        </p:nvSpPr>
        <p:spPr>
          <a:xfrm>
            <a:off x="0" y="365125"/>
            <a:ext cx="9144000" cy="1325563"/>
          </a:xfrm>
        </p:spPr>
        <p:txBody>
          <a:bodyPr/>
          <a:lstStyle/>
          <a:p>
            <a:r>
              <a:rPr lang="zh-CN" altLang="en-US" dirty="0"/>
              <a:t>复习：证实圣经是真理的三个步骤</a:t>
            </a:r>
            <a:br>
              <a:rPr lang="zh-CN" altLang="en-US" dirty="0"/>
            </a:br>
            <a:endParaRPr lang="zh-CN" altLang="en-US" dirty="0"/>
          </a:p>
        </p:txBody>
      </p:sp>
    </p:spTree>
    <p:extLst>
      <p:ext uri="{BB962C8B-B14F-4D97-AF65-F5344CB8AC3E}">
        <p14:creationId xmlns:p14="http://schemas.microsoft.com/office/powerpoint/2010/main" val="11476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0">
            <a:extLst>
              <a:ext uri="{FF2B5EF4-FFF2-40B4-BE49-F238E27FC236}">
                <a16:creationId xmlns:a16="http://schemas.microsoft.com/office/drawing/2014/main" id="{685280BD-AF22-554D-8876-BA3BAF7AC202}"/>
              </a:ext>
            </a:extLst>
          </p:cNvPr>
          <p:cNvSpPr/>
          <p:nvPr/>
        </p:nvSpPr>
        <p:spPr>
          <a:xfrm flipH="1">
            <a:off x="454531" y="1739687"/>
            <a:ext cx="0" cy="4643483"/>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21">
            <a:extLst>
              <a:ext uri="{FF2B5EF4-FFF2-40B4-BE49-F238E27FC236}">
                <a16:creationId xmlns:a16="http://schemas.microsoft.com/office/drawing/2014/main" id="{C52B60F8-AFDE-5B4F-B994-147376A3FFA7}"/>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22">
            <a:extLst>
              <a:ext uri="{FF2B5EF4-FFF2-40B4-BE49-F238E27FC236}">
                <a16:creationId xmlns:a16="http://schemas.microsoft.com/office/drawing/2014/main" id="{72E4AC4B-E153-A24F-B699-D0223420EAA7}"/>
              </a:ext>
            </a:extLst>
          </p:cNvPr>
          <p:cNvSpPr/>
          <p:nvPr/>
        </p:nvSpPr>
        <p:spPr>
          <a:xfrm flipH="1" flipV="1">
            <a:off x="971601" y="1739687"/>
            <a:ext cx="7742668" cy="1"/>
          </a:xfrm>
          <a:prstGeom prst="line">
            <a:avLst/>
          </a:prstGeom>
          <a:ln w="12700">
            <a:solidFill>
              <a:srgbClr val="77933C"/>
            </a:solidFill>
            <a:prstDash val="sysDash"/>
          </a:ln>
        </p:spPr>
        <p:txBody>
          <a:bodyPr lIns="45719" rIns="45719"/>
          <a:lstStyle/>
          <a:p>
            <a:endParaRPr/>
          </a:p>
        </p:txBody>
      </p:sp>
      <p:sp>
        <p:nvSpPr>
          <p:cNvPr id="21" name="直线连接符 23">
            <a:extLst>
              <a:ext uri="{FF2B5EF4-FFF2-40B4-BE49-F238E27FC236}">
                <a16:creationId xmlns:a16="http://schemas.microsoft.com/office/drawing/2014/main" id="{0E58CB1A-F7AE-6643-9EDD-ED8CF43EBB97}"/>
              </a:ext>
            </a:extLst>
          </p:cNvPr>
          <p:cNvSpPr/>
          <p:nvPr/>
        </p:nvSpPr>
        <p:spPr>
          <a:xfrm flipH="1">
            <a:off x="8714268" y="1739687"/>
            <a:ext cx="0" cy="4505194"/>
          </a:xfrm>
          <a:prstGeom prst="line">
            <a:avLst/>
          </a:prstGeom>
          <a:ln w="12700">
            <a:solidFill>
              <a:srgbClr val="77933C"/>
            </a:solidFill>
            <a:prstDash val="sysDash"/>
          </a:ln>
        </p:spPr>
        <p:txBody>
          <a:bodyPr lIns="45719" rIns="45719"/>
          <a:lstStyle/>
          <a:p>
            <a:endParaRPr/>
          </a:p>
        </p:txBody>
      </p:sp>
      <p:pic>
        <p:nvPicPr>
          <p:cNvPr id="22" name="图片 24" descr="图片 24">
            <a:extLst>
              <a:ext uri="{FF2B5EF4-FFF2-40B4-BE49-F238E27FC236}">
                <a16:creationId xmlns:a16="http://schemas.microsoft.com/office/drawing/2014/main" id="{372DF2EB-908F-F04A-B0FC-2D7E53803FD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5" descr="图片 25">
            <a:extLst>
              <a:ext uri="{FF2B5EF4-FFF2-40B4-BE49-F238E27FC236}">
                <a16:creationId xmlns:a16="http://schemas.microsoft.com/office/drawing/2014/main" id="{AA3F039D-E7AD-BB40-84D1-FC5967092561}"/>
              </a:ext>
            </a:extLst>
          </p:cNvPr>
          <p:cNvPicPr>
            <a:picLocks noChangeAspect="1"/>
          </p:cNvPicPr>
          <p:nvPr/>
        </p:nvPicPr>
        <p:blipFill>
          <a:blip r:embed="rId3"/>
          <a:stretch>
            <a:fillRect/>
          </a:stretch>
        </p:blipFill>
        <p:spPr>
          <a:xfrm rot="10800000">
            <a:off x="222738" y="1480586"/>
            <a:ext cx="921637" cy="565092"/>
          </a:xfrm>
          <a:prstGeom prst="rect">
            <a:avLst/>
          </a:prstGeom>
          <a:ln w="12700">
            <a:miter lim="400000"/>
          </a:ln>
        </p:spPr>
      </p:pic>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p:txBody>
          <a:bodyPr/>
          <a:lstStyle/>
          <a:p>
            <a:r>
              <a:rPr kumimoji="1" lang="zh-CN" altLang="en-US" dirty="0"/>
              <a:t>多马为什么应该相信？</a:t>
            </a:r>
          </a:p>
        </p:txBody>
      </p:sp>
      <p:sp>
        <p:nvSpPr>
          <p:cNvPr id="3" name="文本框 2">
            <a:extLst>
              <a:ext uri="{FF2B5EF4-FFF2-40B4-BE49-F238E27FC236}">
                <a16:creationId xmlns:a16="http://schemas.microsoft.com/office/drawing/2014/main" id="{E6887248-4B8B-4648-8046-5AE515CA7ACF}"/>
              </a:ext>
            </a:extLst>
          </p:cNvPr>
          <p:cNvSpPr txBox="1"/>
          <p:nvPr/>
        </p:nvSpPr>
        <p:spPr>
          <a:xfrm>
            <a:off x="1058132" y="1984094"/>
            <a:ext cx="3459601" cy="2492542"/>
          </a:xfrm>
          <a:prstGeom prst="rect">
            <a:avLst/>
          </a:prstGeom>
          <a:noFill/>
        </p:spPr>
        <p:txBody>
          <a:bodyPr wrap="none" rtlCol="0">
            <a:spAutoFit/>
          </a:bodyPr>
          <a:lstStyle/>
          <a:p>
            <a:pPr>
              <a:lnSpc>
                <a:spcPts val="3840"/>
              </a:lnSpc>
            </a:pPr>
            <a:r>
              <a:rPr kumimoji="1" lang="en-US" altLang="zh-CN" sz="2800" dirty="0">
                <a:latin typeface="Microsoft YaHei" panose="020B0503020204020204" pitchFamily="34" charset="-122"/>
                <a:ea typeface="Microsoft YaHei" panose="020B0503020204020204" pitchFamily="34" charset="-122"/>
              </a:rPr>
              <a:t>1.</a:t>
            </a:r>
            <a:r>
              <a:rPr kumimoji="1" lang="zh-CN" altLang="en-US" sz="2800" dirty="0">
                <a:latin typeface="Microsoft YaHei" panose="020B0503020204020204" pitchFamily="34" charset="-122"/>
                <a:ea typeface="Microsoft YaHei" panose="020B0503020204020204" pitchFamily="34" charset="-122"/>
              </a:rPr>
              <a:t> 旧约预言</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2.</a:t>
            </a:r>
            <a:r>
              <a:rPr kumimoji="1" lang="zh-CN" altLang="en-US" sz="2800" dirty="0">
                <a:latin typeface="Microsoft YaHei" panose="020B0503020204020204" pitchFamily="34" charset="-122"/>
                <a:ea typeface="Microsoft YaHei" panose="020B0503020204020204" pitchFamily="34" charset="-122"/>
              </a:rPr>
              <a:t> 耶稣的预言</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3.</a:t>
            </a:r>
            <a:r>
              <a:rPr kumimoji="1" lang="zh-CN" altLang="en-US" sz="2800" dirty="0">
                <a:latin typeface="Microsoft YaHei" panose="020B0503020204020204" pitchFamily="34" charset="-122"/>
                <a:ea typeface="Microsoft YaHei" panose="020B0503020204020204" pitchFamily="34" charset="-122"/>
              </a:rPr>
              <a:t> 耶稣的神迹</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4.</a:t>
            </a:r>
            <a:r>
              <a:rPr kumimoji="1" lang="zh-CN" altLang="en-US" sz="2800" dirty="0">
                <a:latin typeface="Microsoft YaHei" panose="020B0503020204020204" pitchFamily="34" charset="-122"/>
                <a:ea typeface="Microsoft YaHei" panose="020B0503020204020204" pitchFamily="34" charset="-122"/>
              </a:rPr>
              <a:t> 见过复活主的人证</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endParaRPr kumimoji="1" lang="zh-CN" altLang="en-US" sz="2800" dirty="0">
              <a:latin typeface="Microsoft YaHei" panose="020B0503020204020204" pitchFamily="34" charset="-122"/>
              <a:ea typeface="Microsoft YaHei" panose="020B0503020204020204" pitchFamily="34" charset="-122"/>
            </a:endParaRPr>
          </a:p>
        </p:txBody>
      </p:sp>
      <p:grpSp>
        <p:nvGrpSpPr>
          <p:cNvPr id="25" name="组合 24">
            <a:extLst>
              <a:ext uri="{FF2B5EF4-FFF2-40B4-BE49-F238E27FC236}">
                <a16:creationId xmlns:a16="http://schemas.microsoft.com/office/drawing/2014/main" id="{E847851B-29CF-CB4D-980E-8778A6E2D940}"/>
              </a:ext>
            </a:extLst>
          </p:cNvPr>
          <p:cNvGrpSpPr/>
          <p:nvPr/>
        </p:nvGrpSpPr>
        <p:grpSpPr>
          <a:xfrm>
            <a:off x="0" y="4228698"/>
            <a:ext cx="9144000" cy="1902733"/>
            <a:chOff x="0" y="4263423"/>
            <a:chExt cx="9144000" cy="1902733"/>
          </a:xfrm>
        </p:grpSpPr>
        <p:pic>
          <p:nvPicPr>
            <p:cNvPr id="14" name="图片 3">
              <a:extLst>
                <a:ext uri="{FF2B5EF4-FFF2-40B4-BE49-F238E27FC236}">
                  <a16:creationId xmlns:a16="http://schemas.microsoft.com/office/drawing/2014/main" id="{76DC540F-9E5A-774E-BBF5-BDC02D78D44B}"/>
                </a:ext>
              </a:extLst>
            </p:cNvPr>
            <p:cNvPicPr>
              <a:picLocks noChangeAspect="1"/>
            </p:cNvPicPr>
            <p:nvPr/>
          </p:nvPicPr>
          <p:blipFill rotWithShape="1">
            <a:blip r:embed="rId4"/>
            <a:srcRect l="21866"/>
            <a:stretch/>
          </p:blipFill>
          <p:spPr>
            <a:xfrm>
              <a:off x="0" y="4263423"/>
              <a:ext cx="2237912" cy="1902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15">
              <a:extLst>
                <a:ext uri="{FF2B5EF4-FFF2-40B4-BE49-F238E27FC236}">
                  <a16:creationId xmlns:a16="http://schemas.microsoft.com/office/drawing/2014/main" id="{9796F222-00FB-DD42-AACC-D070431CD1BE}"/>
                </a:ext>
              </a:extLst>
            </p:cNvPr>
            <p:cNvPicPr>
              <a:picLocks noChangeAspect="1"/>
            </p:cNvPicPr>
            <p:nvPr/>
          </p:nvPicPr>
          <p:blipFill>
            <a:blip r:embed="rId5"/>
            <a:stretch>
              <a:fillRect/>
            </a:stretch>
          </p:blipFill>
          <p:spPr>
            <a:xfrm>
              <a:off x="6609108" y="4263423"/>
              <a:ext cx="2534892" cy="190273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6A9C0587-3345-EA45-A413-69A8B1D61763}"/>
                </a:ext>
              </a:extLst>
            </p:cNvPr>
            <p:cNvPicPr>
              <a:picLocks noChangeAspect="1"/>
            </p:cNvPicPr>
            <p:nvPr/>
          </p:nvPicPr>
          <p:blipFill>
            <a:blip r:embed="rId6"/>
            <a:stretch>
              <a:fillRect/>
            </a:stretch>
          </p:blipFill>
          <p:spPr>
            <a:xfrm>
              <a:off x="4030761" y="4263424"/>
              <a:ext cx="2530438" cy="1902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CF744D69-BB46-CE45-B515-A53894B009AD}"/>
                </a:ext>
              </a:extLst>
            </p:cNvPr>
            <p:cNvPicPr>
              <a:picLocks noChangeAspect="1"/>
            </p:cNvPicPr>
            <p:nvPr/>
          </p:nvPicPr>
          <p:blipFill>
            <a:blip r:embed="rId7"/>
            <a:stretch>
              <a:fillRect/>
            </a:stretch>
          </p:blipFill>
          <p:spPr>
            <a:xfrm>
              <a:off x="2285821" y="4263424"/>
              <a:ext cx="1697031" cy="190273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629738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19DEB83F-6B53-4241-B0AC-DF02808D65DF}"/>
              </a:ext>
            </a:extLst>
          </p:cNvPr>
          <p:cNvSpPr/>
          <p:nvPr/>
        </p:nvSpPr>
        <p:spPr>
          <a:xfrm flipH="1">
            <a:off x="454531" y="1788272"/>
            <a:ext cx="0" cy="459489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E780CF03-79C6-FE43-8FB9-8983BA05AEE0}"/>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A90BB8C8-1561-6D47-80FA-463BDB9BEA14}"/>
              </a:ext>
            </a:extLst>
          </p:cNvPr>
          <p:cNvSpPr/>
          <p:nvPr/>
        </p:nvSpPr>
        <p:spPr>
          <a:xfrm flipH="1" flipV="1">
            <a:off x="971601" y="1788272"/>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BEF4FA42-ADE0-014C-B048-E6BA759E7B2B}"/>
              </a:ext>
            </a:extLst>
          </p:cNvPr>
          <p:cNvSpPr/>
          <p:nvPr/>
        </p:nvSpPr>
        <p:spPr>
          <a:xfrm flipH="1">
            <a:off x="8714268" y="1788271"/>
            <a:ext cx="0" cy="4456609"/>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2E59E194-F3B3-9848-B105-984A4BFCE0C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A0AEFC35-B4DF-8D46-80D8-028280F8937D}"/>
              </a:ext>
            </a:extLst>
          </p:cNvPr>
          <p:cNvPicPr>
            <a:picLocks noChangeAspect="1"/>
          </p:cNvPicPr>
          <p:nvPr/>
        </p:nvPicPr>
        <p:blipFill>
          <a:blip r:embed="rId3"/>
          <a:stretch>
            <a:fillRect/>
          </a:stretch>
        </p:blipFill>
        <p:spPr>
          <a:xfrm rot="10800000">
            <a:off x="222738" y="1529171"/>
            <a:ext cx="921637" cy="565092"/>
          </a:xfrm>
          <a:prstGeom prst="rect">
            <a:avLst/>
          </a:prstGeom>
          <a:ln w="12700">
            <a:miter lim="400000"/>
          </a:ln>
        </p:spPr>
      </p:pic>
      <p:sp>
        <p:nvSpPr>
          <p:cNvPr id="2" name="标题 1">
            <a:extLst>
              <a:ext uri="{FF2B5EF4-FFF2-40B4-BE49-F238E27FC236}">
                <a16:creationId xmlns:a16="http://schemas.microsoft.com/office/drawing/2014/main" id="{4EA6053E-C9C4-114A-AEF8-E24E2C89B603}"/>
              </a:ext>
            </a:extLst>
          </p:cNvPr>
          <p:cNvSpPr>
            <a:spLocks noGrp="1"/>
          </p:cNvSpPr>
          <p:nvPr>
            <p:ph type="title"/>
          </p:nvPr>
        </p:nvSpPr>
        <p:spPr/>
        <p:txBody>
          <a:bodyPr/>
          <a:lstStyle/>
          <a:p>
            <a:r>
              <a:rPr kumimoji="1" lang="zh-CN" altLang="en-US" dirty="0"/>
              <a:t>我们为什么应该相信？</a:t>
            </a:r>
          </a:p>
        </p:txBody>
      </p:sp>
      <p:sp>
        <p:nvSpPr>
          <p:cNvPr id="3" name="文本框 2">
            <a:extLst>
              <a:ext uri="{FF2B5EF4-FFF2-40B4-BE49-F238E27FC236}">
                <a16:creationId xmlns:a16="http://schemas.microsoft.com/office/drawing/2014/main" id="{E6887248-4B8B-4648-8046-5AE515CA7ACF}"/>
              </a:ext>
            </a:extLst>
          </p:cNvPr>
          <p:cNvSpPr txBox="1"/>
          <p:nvPr/>
        </p:nvSpPr>
        <p:spPr>
          <a:xfrm>
            <a:off x="773751" y="2885060"/>
            <a:ext cx="3459601" cy="2005164"/>
          </a:xfrm>
          <a:prstGeom prst="rect">
            <a:avLst/>
          </a:prstGeom>
          <a:noFill/>
        </p:spPr>
        <p:txBody>
          <a:bodyPr wrap="none" rtlCol="0">
            <a:spAutoFit/>
          </a:bodyPr>
          <a:lstStyle/>
          <a:p>
            <a:pPr>
              <a:lnSpc>
                <a:spcPts val="3840"/>
              </a:lnSpc>
            </a:pPr>
            <a:r>
              <a:rPr kumimoji="1" lang="en-US" altLang="zh-CN" sz="2800" dirty="0">
                <a:latin typeface="Microsoft YaHei" panose="020B0503020204020204" pitchFamily="34" charset="-122"/>
                <a:ea typeface="Microsoft YaHei" panose="020B0503020204020204" pitchFamily="34" charset="-122"/>
              </a:rPr>
              <a:t>1.</a:t>
            </a:r>
            <a:r>
              <a:rPr kumimoji="1" lang="zh-CN" altLang="en-US" sz="2800" dirty="0">
                <a:latin typeface="Microsoft YaHei" panose="020B0503020204020204" pitchFamily="34" charset="-122"/>
                <a:ea typeface="Microsoft YaHei" panose="020B0503020204020204" pitchFamily="34" charset="-122"/>
              </a:rPr>
              <a:t> 旧约预言</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2.</a:t>
            </a:r>
            <a:r>
              <a:rPr kumimoji="1" lang="zh-CN" altLang="en-US" sz="2800" dirty="0">
                <a:latin typeface="Microsoft YaHei" panose="020B0503020204020204" pitchFamily="34" charset="-122"/>
                <a:ea typeface="Microsoft YaHei" panose="020B0503020204020204" pitchFamily="34" charset="-122"/>
              </a:rPr>
              <a:t> 耶稣的预言</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3.</a:t>
            </a:r>
            <a:r>
              <a:rPr kumimoji="1" lang="zh-CN" altLang="en-US" sz="2800" dirty="0">
                <a:latin typeface="Microsoft YaHei" panose="020B0503020204020204" pitchFamily="34" charset="-122"/>
                <a:ea typeface="Microsoft YaHei" panose="020B0503020204020204" pitchFamily="34" charset="-122"/>
              </a:rPr>
              <a:t> 耶稣的神迹</a:t>
            </a:r>
            <a:endParaRPr kumimoji="1" lang="en-US" altLang="zh-CN" sz="2800" dirty="0">
              <a:latin typeface="Microsoft YaHei" panose="020B0503020204020204" pitchFamily="34" charset="-122"/>
              <a:ea typeface="Microsoft YaHei" panose="020B0503020204020204" pitchFamily="34" charset="-122"/>
            </a:endParaRPr>
          </a:p>
          <a:p>
            <a:pPr>
              <a:lnSpc>
                <a:spcPts val="3840"/>
              </a:lnSpc>
            </a:pPr>
            <a:r>
              <a:rPr kumimoji="1" lang="en-US" altLang="zh-CN" sz="2800" dirty="0">
                <a:latin typeface="Microsoft YaHei" panose="020B0503020204020204" pitchFamily="34" charset="-122"/>
                <a:ea typeface="Microsoft YaHei" panose="020B0503020204020204" pitchFamily="34" charset="-122"/>
              </a:rPr>
              <a:t>4.</a:t>
            </a:r>
            <a:r>
              <a:rPr kumimoji="1" lang="zh-CN" altLang="en-US" sz="2800" dirty="0">
                <a:latin typeface="Microsoft YaHei" panose="020B0503020204020204" pitchFamily="34" charset="-122"/>
                <a:ea typeface="Microsoft YaHei" panose="020B0503020204020204" pitchFamily="34" charset="-122"/>
              </a:rPr>
              <a:t> 见过复活主的人证</a:t>
            </a:r>
            <a:endParaRPr kumimoji="1" lang="en-US" altLang="zh-CN" sz="2800" dirty="0">
              <a:latin typeface="Microsoft YaHei" panose="020B0503020204020204" pitchFamily="34" charset="-122"/>
              <a:ea typeface="Microsoft YaHei" panose="020B0503020204020204" pitchFamily="34" charset="-122"/>
            </a:endParaRPr>
          </a:p>
        </p:txBody>
      </p:sp>
      <p:pic>
        <p:nvPicPr>
          <p:cNvPr id="11" name="图片 10" descr="手上拿着纸&#10;&#10;描述已自动生成">
            <a:extLst>
              <a:ext uri="{FF2B5EF4-FFF2-40B4-BE49-F238E27FC236}">
                <a16:creationId xmlns:a16="http://schemas.microsoft.com/office/drawing/2014/main" id="{8E4AE9D0-FF28-4C31-A66E-04CF5F6EF92D}"/>
              </a:ext>
            </a:extLst>
          </p:cNvPr>
          <p:cNvPicPr>
            <a:picLocks noChangeAspect="1"/>
          </p:cNvPicPr>
          <p:nvPr/>
        </p:nvPicPr>
        <p:blipFill>
          <a:blip r:embed="rId4"/>
          <a:stretch>
            <a:fillRect/>
          </a:stretch>
        </p:blipFill>
        <p:spPr>
          <a:xfrm>
            <a:off x="4485645" y="2454257"/>
            <a:ext cx="4658355" cy="310071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370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2206D4A-501B-BC4D-B510-D1CFE18B960A}"/>
              </a:ext>
            </a:extLst>
          </p:cNvPr>
          <p:cNvPicPr>
            <a:picLocks noChangeAspect="1"/>
          </p:cNvPicPr>
          <p:nvPr/>
        </p:nvPicPr>
        <p:blipFill>
          <a:blip r:embed="rId3"/>
          <a:stretch>
            <a:fillRect/>
          </a:stretch>
        </p:blipFill>
        <p:spPr>
          <a:xfrm>
            <a:off x="2561493" y="1343080"/>
            <a:ext cx="4021014" cy="55036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67326BB1-8016-0045-A219-8086293EC7FE}"/>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向彼得、约翰和其他使徒显现</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144719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线连接符 20">
            <a:extLst>
              <a:ext uri="{FF2B5EF4-FFF2-40B4-BE49-F238E27FC236}">
                <a16:creationId xmlns:a16="http://schemas.microsoft.com/office/drawing/2014/main" id="{889BA4E7-A223-1D42-AAB4-C69FB8A26569}"/>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71A234D2-F0C2-2B45-BAF7-061F7B286858}"/>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745E3C04-BC09-B842-92A7-32DBAAA06F6B}"/>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A2DC670-A1A8-0F4C-8203-450F5A07CA0C}"/>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1DF6F0B2-78F0-044D-9089-39852E518EC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ED0281C6-84FE-EF49-826E-2A34C9F2F64C}"/>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33769" y="2155258"/>
            <a:ext cx="7873520" cy="4380300"/>
          </a:xfrm>
          <a:prstGeom prst="rect">
            <a:avLst/>
          </a:prstGeom>
          <a:noFill/>
          <a:ln w="9525">
            <a:noFill/>
            <a:miter lim="800000"/>
            <a:headEnd/>
            <a:tailEnd/>
          </a:ln>
          <a:effectLst/>
        </p:spPr>
        <p:txBody>
          <a:bodyPr lIns="81041" tIns="40521" rIns="81041" bIns="40521"/>
          <a:lstStyle/>
          <a:p>
            <a:pPr defTabSz="685800">
              <a:defRPr/>
            </a:pPr>
            <a:r>
              <a:rPr lang="zh-CN" altLang="en-US" sz="2700" dirty="0">
                <a:latin typeface="Microsoft YaHei" panose="020B0503020204020204" pitchFamily="34" charset="-122"/>
                <a:ea typeface="Microsoft YaHei" panose="020B0503020204020204" pitchFamily="34" charset="-122"/>
              </a:rPr>
              <a:t>约翰福音</a:t>
            </a:r>
            <a:r>
              <a:rPr lang="en-US" altLang="zh-CN" sz="2700" dirty="0">
                <a:latin typeface="Microsoft YaHei" panose="020B0503020204020204" pitchFamily="34" charset="-122"/>
                <a:ea typeface="Microsoft YaHei" panose="020B0503020204020204" pitchFamily="34" charset="-122"/>
              </a:rPr>
              <a:t>21:4</a:t>
            </a:r>
            <a:r>
              <a:rPr lang="zh-CN" altLang="en-US" sz="2700" dirty="0">
                <a:latin typeface="Microsoft YaHei" panose="020B0503020204020204" pitchFamily="34" charset="-122"/>
                <a:ea typeface="Microsoft YaHei" panose="020B0503020204020204" pitchFamily="34" charset="-122"/>
              </a:rPr>
              <a:t> 天将亮的时候，耶稣站在岸上，门徒却不知道是耶稣。</a:t>
            </a:r>
            <a:r>
              <a:rPr lang="en-US" altLang="zh-CN" sz="2700" dirty="0">
                <a:latin typeface="Microsoft YaHei" panose="020B0503020204020204" pitchFamily="34" charset="-122"/>
                <a:ea typeface="Microsoft YaHei" panose="020B0503020204020204" pitchFamily="34" charset="-122"/>
              </a:rPr>
              <a:t>5</a:t>
            </a:r>
            <a:r>
              <a:rPr lang="zh-CN" altLang="en-US" sz="2700" dirty="0">
                <a:latin typeface="Microsoft YaHei" panose="020B0503020204020204" pitchFamily="34" charset="-122"/>
                <a:ea typeface="Microsoft YaHei" panose="020B0503020204020204" pitchFamily="34" charset="-122"/>
              </a:rPr>
              <a:t> 耶稣就对他们说：“小子，你们有吃的没有？”他们回答说：“没有。”</a:t>
            </a:r>
            <a:r>
              <a:rPr lang="en-US" altLang="zh-CN" sz="2700" dirty="0">
                <a:latin typeface="Microsoft YaHei" panose="020B0503020204020204" pitchFamily="34" charset="-122"/>
                <a:ea typeface="Microsoft YaHei" panose="020B0503020204020204" pitchFamily="34" charset="-122"/>
              </a:rPr>
              <a:t>6</a:t>
            </a:r>
            <a:r>
              <a:rPr lang="zh-CN" altLang="en-US" sz="2700" dirty="0">
                <a:latin typeface="Microsoft YaHei" panose="020B0503020204020204" pitchFamily="34" charset="-122"/>
                <a:ea typeface="Microsoft YaHei" panose="020B0503020204020204" pitchFamily="34" charset="-122"/>
              </a:rPr>
              <a:t> 耶稣说：“你们把网撒在船的右边，就必得着。”他们便撒下网去，竟拉不上来了，因为鱼甚多。</a:t>
            </a:r>
            <a:r>
              <a:rPr lang="en-US" altLang="zh-CN" sz="2700" dirty="0">
                <a:latin typeface="Microsoft YaHei" panose="020B0503020204020204" pitchFamily="34" charset="-122"/>
                <a:ea typeface="Microsoft YaHei" panose="020B0503020204020204" pitchFamily="34" charset="-122"/>
              </a:rPr>
              <a:t>7</a:t>
            </a:r>
            <a:r>
              <a:rPr lang="zh-CN" altLang="en-US" sz="2700" dirty="0">
                <a:latin typeface="Microsoft YaHei" panose="020B0503020204020204" pitchFamily="34" charset="-122"/>
                <a:ea typeface="Microsoft YaHei" panose="020B0503020204020204" pitchFamily="34" charset="-122"/>
              </a:rPr>
              <a:t> 耶稣所爱的那门徒</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约翰</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对彼得说：“是主！”</a:t>
            </a:r>
            <a:r>
              <a:rPr lang="en-US" altLang="zh-CN" sz="2700" dirty="0">
                <a:latin typeface="Microsoft YaHei" panose="020B0503020204020204" pitchFamily="34" charset="-122"/>
                <a:ea typeface="Microsoft YaHei" panose="020B0503020204020204" pitchFamily="34" charset="-122"/>
              </a:rPr>
              <a:t>……9</a:t>
            </a:r>
            <a:r>
              <a:rPr lang="zh-CN" altLang="en-US" sz="2700" dirty="0">
                <a:latin typeface="Microsoft YaHei" panose="020B0503020204020204" pitchFamily="34" charset="-122"/>
                <a:ea typeface="Microsoft YaHei" panose="020B0503020204020204" pitchFamily="34" charset="-122"/>
              </a:rPr>
              <a:t> 他们上了岸，就看见那里有炭火，上面有鱼，又有饼。</a:t>
            </a:r>
            <a:r>
              <a:rPr lang="en-US" altLang="zh-CN" sz="2700" dirty="0">
                <a:latin typeface="Microsoft YaHei" panose="020B0503020204020204" pitchFamily="34" charset="-122"/>
                <a:ea typeface="Microsoft YaHei" panose="020B0503020204020204" pitchFamily="34" charset="-122"/>
              </a:rPr>
              <a:t>……12</a:t>
            </a:r>
            <a:r>
              <a:rPr lang="zh-CN" altLang="en-US" sz="2700" dirty="0">
                <a:latin typeface="Microsoft YaHei" panose="020B0503020204020204" pitchFamily="34" charset="-122"/>
                <a:ea typeface="Microsoft YaHei" panose="020B0503020204020204" pitchFamily="34" charset="-122"/>
              </a:rPr>
              <a:t> 耶稣说：“你们来吃早饭。”门徒中没有一个敢问他“你是谁”，因为知道是主。</a:t>
            </a:r>
            <a:r>
              <a:rPr lang="en-US" altLang="zh-CN" sz="2700" dirty="0">
                <a:latin typeface="Microsoft YaHei" panose="020B0503020204020204" pitchFamily="34" charset="-122"/>
                <a:ea typeface="Microsoft YaHei" panose="020B0503020204020204" pitchFamily="34" charset="-122"/>
              </a:rPr>
              <a:t>13</a:t>
            </a:r>
            <a:r>
              <a:rPr lang="zh-CN" altLang="en-US" sz="2700" dirty="0">
                <a:latin typeface="Microsoft YaHei" panose="020B0503020204020204" pitchFamily="34" charset="-122"/>
                <a:ea typeface="Microsoft YaHei" panose="020B0503020204020204" pitchFamily="34" charset="-122"/>
              </a:rPr>
              <a:t> 耶稣就来拿饼和鱼给他们。</a:t>
            </a:r>
          </a:p>
          <a:p>
            <a:pPr defTabSz="685800">
              <a:defRPr/>
            </a:pPr>
            <a:endParaRPr lang="zh-CN" altLang="en-US" sz="2700" dirty="0">
              <a:latin typeface="Microsoft YaHei" panose="020B0503020204020204" pitchFamily="34" charset="-122"/>
              <a:ea typeface="Microsoft YaHei" panose="020B0503020204020204" pitchFamily="34" charset="-122"/>
            </a:endParaRPr>
          </a:p>
        </p:txBody>
      </p:sp>
      <p:pic>
        <p:nvPicPr>
          <p:cNvPr id="14" name="图片 13">
            <a:extLst>
              <a:ext uri="{FF2B5EF4-FFF2-40B4-BE49-F238E27FC236}">
                <a16:creationId xmlns:a16="http://schemas.microsoft.com/office/drawing/2014/main" id="{86F0B653-7166-DE46-B2ED-8760BAC923F8}"/>
              </a:ext>
            </a:extLst>
          </p:cNvPr>
          <p:cNvPicPr>
            <a:picLocks noChangeAspect="1"/>
          </p:cNvPicPr>
          <p:nvPr/>
        </p:nvPicPr>
        <p:blipFill>
          <a:blip r:embed="rId4"/>
          <a:stretch>
            <a:fillRect/>
          </a:stretch>
        </p:blipFill>
        <p:spPr>
          <a:xfrm>
            <a:off x="2764118" y="1"/>
            <a:ext cx="3615763" cy="20338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9128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EAAE0AC-A4FC-B144-9CB0-C2863BD69714}"/>
              </a:ext>
            </a:extLst>
          </p:cNvPr>
          <p:cNvPicPr>
            <a:picLocks noChangeAspect="1"/>
          </p:cNvPicPr>
          <p:nvPr/>
        </p:nvPicPr>
        <p:blipFill>
          <a:blip r:embed="rId3"/>
          <a:stretch>
            <a:fillRect/>
          </a:stretch>
        </p:blipFill>
        <p:spPr>
          <a:xfrm>
            <a:off x="-1" y="1053297"/>
            <a:ext cx="9145285" cy="51442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6008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9F32932B-DF5F-B841-833B-9AD10FF3CFF9}"/>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AB24B681-6614-4040-8762-F84129A5C2D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E59BA97-7053-0D44-B212-243C966FCFA6}"/>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3873FFF8-C3C7-4743-9928-F0BC56367186}"/>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EB5549A2-4A9F-1B40-9E6F-8876B9E290F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B36021D8-4C86-F748-B940-1875B3B1D079}"/>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823274" y="5289669"/>
            <a:ext cx="7638702" cy="1337432"/>
          </a:xfrm>
          <a:prstGeom prst="rect">
            <a:avLst/>
          </a:prstGeom>
          <a:noFill/>
          <a:ln w="9525">
            <a:noFill/>
            <a:miter lim="800000"/>
            <a:headEnd/>
            <a:tailEnd/>
          </a:ln>
          <a:effectLst/>
        </p:spPr>
        <p:txBody>
          <a:bodyPr lIns="81041" tIns="40521" rIns="81041" bIns="40521"/>
          <a:lstStyle/>
          <a:p>
            <a:pPr defTabSz="685800">
              <a:lnSpc>
                <a:spcPts val="3880"/>
              </a:lnSpc>
              <a:defRPr/>
            </a:pPr>
            <a:r>
              <a:rPr lang="zh-CN" altLang="en-US" sz="2800" dirty="0">
                <a:latin typeface="Microsoft YaHei" panose="020B0503020204020204" pitchFamily="34" charset="-122"/>
                <a:ea typeface="Microsoft YaHei" panose="020B0503020204020204" pitchFamily="34" charset="-122"/>
              </a:rPr>
              <a:t>林前</a:t>
            </a:r>
            <a:r>
              <a:rPr lang="en-US" altLang="zh-CN" sz="2800" dirty="0">
                <a:latin typeface="Microsoft YaHei" panose="020B0503020204020204" pitchFamily="34" charset="-122"/>
                <a:ea typeface="Microsoft YaHei" panose="020B0503020204020204" pitchFamily="34" charset="-122"/>
              </a:rPr>
              <a:t>15:6</a:t>
            </a:r>
            <a:r>
              <a:rPr lang="zh-CN" altLang="en-US" sz="2800" dirty="0">
                <a:latin typeface="Microsoft YaHei" panose="020B0503020204020204" pitchFamily="34" charset="-122"/>
                <a:ea typeface="Microsoft YaHei" panose="020B0503020204020204" pitchFamily="34" charset="-122"/>
              </a:rPr>
              <a:t> 后来一时显给五百多弟兄看，其中一大半到如今还在，却也有已经睡了的。</a:t>
            </a:r>
          </a:p>
        </p:txBody>
      </p:sp>
      <p:pic>
        <p:nvPicPr>
          <p:cNvPr id="2" name="图片 1">
            <a:extLst>
              <a:ext uri="{FF2B5EF4-FFF2-40B4-BE49-F238E27FC236}">
                <a16:creationId xmlns:a16="http://schemas.microsoft.com/office/drawing/2014/main" id="{D8CA63F6-7751-174B-AFB3-DB50BA6396D3}"/>
              </a:ext>
            </a:extLst>
          </p:cNvPr>
          <p:cNvPicPr>
            <a:picLocks noChangeAspect="1"/>
          </p:cNvPicPr>
          <p:nvPr/>
        </p:nvPicPr>
        <p:blipFill>
          <a:blip r:embed="rId4"/>
          <a:stretch>
            <a:fillRect/>
          </a:stretch>
        </p:blipFill>
        <p:spPr>
          <a:xfrm>
            <a:off x="2006252" y="1297277"/>
            <a:ext cx="5131496" cy="384862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3">
            <a:extLst>
              <a:ext uri="{FF2B5EF4-FFF2-40B4-BE49-F238E27FC236}">
                <a16:creationId xmlns:a16="http://schemas.microsoft.com/office/drawing/2014/main" id="{B5E6FC85-A754-F646-80ED-0A67974A874A}"/>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向</a:t>
            </a:r>
            <a:r>
              <a:rPr lang="en-US" altLang="zh-CN" dirty="0">
                <a:latin typeface="微软雅黑" panose="020B0503020204020204" pitchFamily="34" charset="-122"/>
                <a:ea typeface="微软雅黑" panose="020B0503020204020204" pitchFamily="34" charset="-122"/>
              </a:rPr>
              <a:t>500</a:t>
            </a:r>
            <a:r>
              <a:rPr lang="zh-CN" altLang="en-US" dirty="0">
                <a:latin typeface="微软雅黑" panose="020B0503020204020204" pitchFamily="34" charset="-122"/>
                <a:ea typeface="微软雅黑" panose="020B0503020204020204" pitchFamily="34" charset="-122"/>
              </a:rPr>
              <a:t>多人显现</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771188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A3D54-EE9A-4ED1-80C7-4F478F042A77}"/>
              </a:ext>
            </a:extLst>
          </p:cNvPr>
          <p:cNvSpPr>
            <a:spLocks noGrp="1"/>
          </p:cNvSpPr>
          <p:nvPr>
            <p:ph type="title"/>
          </p:nvPr>
        </p:nvSpPr>
        <p:spPr>
          <a:xfrm>
            <a:off x="0" y="424251"/>
            <a:ext cx="9144000" cy="1325563"/>
          </a:xfrm>
        </p:spPr>
        <p:txBody>
          <a:bodyPr/>
          <a:lstStyle/>
          <a:p>
            <a:r>
              <a:rPr lang="zh-CN" altLang="en-US" dirty="0"/>
              <a:t>任务三</a:t>
            </a:r>
            <a:endParaRPr lang="en-US" dirty="0"/>
          </a:p>
        </p:txBody>
      </p:sp>
      <p:sp>
        <p:nvSpPr>
          <p:cNvPr id="3" name="文本框 2">
            <a:extLst>
              <a:ext uri="{FF2B5EF4-FFF2-40B4-BE49-F238E27FC236}">
                <a16:creationId xmlns:a16="http://schemas.microsoft.com/office/drawing/2014/main" id="{932C50EC-B04A-415C-96E0-34A26EF06604}"/>
              </a:ext>
            </a:extLst>
          </p:cNvPr>
          <p:cNvSpPr txBox="1"/>
          <p:nvPr/>
        </p:nvSpPr>
        <p:spPr>
          <a:xfrm>
            <a:off x="264695" y="1611836"/>
            <a:ext cx="8614610" cy="4632871"/>
          </a:xfrm>
          <a:prstGeom prst="rect">
            <a:avLst/>
          </a:prstGeom>
          <a:noFill/>
        </p:spPr>
        <p:txBody>
          <a:bodyPr wrap="square" rtlCol="0">
            <a:spAutoFit/>
          </a:bodyPr>
          <a:lstStyle/>
          <a:p>
            <a:pPr>
              <a:lnSpc>
                <a:spcPct val="150000"/>
              </a:lnSpc>
            </a:pPr>
            <a:r>
              <a:rPr lang="zh-CN" altLang="en-US" sz="3200" b="1" dirty="0">
                <a:latin typeface="Microsoft YaHei" panose="020B0503020204020204" pitchFamily="34" charset="-122"/>
                <a:ea typeface="Microsoft YaHei" panose="020B0503020204020204" pitchFamily="34" charset="-122"/>
              </a:rPr>
              <a:t>三、多选题</a:t>
            </a:r>
            <a:endParaRPr lang="en-US" altLang="zh-CN" sz="3200" b="1"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1</a:t>
            </a:r>
            <a:r>
              <a:rPr lang="zh-CN" altLang="en-US" sz="2800" dirty="0">
                <a:latin typeface="Microsoft YaHei" panose="020B0503020204020204" pitchFamily="34" charset="-122"/>
                <a:ea typeface="Microsoft YaHei" panose="020B0503020204020204" pitchFamily="34" charset="-122"/>
              </a:rPr>
              <a:t>、耶稣复活以后显现给谁看？（             ）</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找耶稣的妇女们  </a:t>
            </a:r>
            <a:r>
              <a:rPr lang="en-US" altLang="zh-CN" sz="2800" dirty="0">
                <a:latin typeface="Microsoft YaHei" panose="020B0503020204020204" pitchFamily="34" charset="-122"/>
                <a:ea typeface="Microsoft YaHei" panose="020B0503020204020204" pitchFamily="34" charset="-122"/>
              </a:rPr>
              <a:t>B.</a:t>
            </a:r>
            <a:r>
              <a:rPr lang="zh-CN" altLang="en-US" sz="2800" dirty="0">
                <a:latin typeface="Microsoft YaHei" panose="020B0503020204020204" pitchFamily="34" charset="-122"/>
                <a:ea typeface="Microsoft YaHei" panose="020B0503020204020204" pitchFamily="34" charset="-122"/>
              </a:rPr>
              <a:t> 以马忤斯路上的门徒</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startAt="3"/>
            </a:pPr>
            <a:r>
              <a:rPr lang="zh-CN" altLang="en-US" sz="2800" dirty="0">
                <a:latin typeface="Microsoft YaHei" panose="020B0503020204020204" pitchFamily="34" charset="-122"/>
                <a:ea typeface="Microsoft YaHei" panose="020B0503020204020204" pitchFamily="34" charset="-122"/>
              </a:rPr>
              <a:t>在屋内聚会的门徒  </a:t>
            </a:r>
            <a:r>
              <a:rPr lang="en-US" altLang="zh-CN" sz="2800" dirty="0">
                <a:latin typeface="Microsoft YaHei" panose="020B0503020204020204" pitchFamily="34" charset="-122"/>
                <a:ea typeface="Microsoft YaHei" panose="020B0503020204020204" pitchFamily="34" charset="-122"/>
              </a:rPr>
              <a:t>D. </a:t>
            </a:r>
            <a:r>
              <a:rPr lang="zh-CN" altLang="en-US" sz="2800" dirty="0">
                <a:latin typeface="Microsoft YaHei" panose="020B0503020204020204" pitchFamily="34" charset="-122"/>
                <a:ea typeface="Microsoft YaHei" panose="020B0503020204020204" pitchFamily="34" charset="-122"/>
              </a:rPr>
              <a:t>多马</a:t>
            </a:r>
            <a:endParaRPr lang="en-US" altLang="zh-CN" sz="2800" dirty="0">
              <a:latin typeface="Microsoft YaHei" panose="020B0503020204020204" pitchFamily="34" charset="-122"/>
              <a:ea typeface="Microsoft YaHei" panose="020B0503020204020204" pitchFamily="34" charset="-122"/>
            </a:endParaRPr>
          </a:p>
          <a:p>
            <a:pPr>
              <a:lnSpc>
                <a:spcPct val="150000"/>
              </a:lnSpc>
            </a:pPr>
            <a:endParaRPr lang="en-US" altLang="zh-CN" sz="2800" dirty="0">
              <a:latin typeface="Microsoft YaHei" panose="020B0503020204020204" pitchFamily="34" charset="-122"/>
              <a:ea typeface="Microsoft YaHei" panose="020B0503020204020204" pitchFamily="34" charset="-122"/>
            </a:endParaRPr>
          </a:p>
          <a:p>
            <a:pPr>
              <a:lnSpc>
                <a:spcPct val="150000"/>
              </a:lnSpc>
            </a:pPr>
            <a:r>
              <a:rPr lang="en-US" altLang="zh-CN" sz="2800" dirty="0">
                <a:latin typeface="Microsoft YaHei" panose="020B0503020204020204" pitchFamily="34" charset="-122"/>
                <a:ea typeface="Microsoft YaHei" panose="020B0503020204020204" pitchFamily="34" charset="-122"/>
              </a:rPr>
              <a:t>2</a:t>
            </a:r>
            <a:r>
              <a:rPr lang="zh-CN" altLang="en-US" sz="2800" dirty="0">
                <a:latin typeface="Microsoft YaHei" panose="020B0503020204020204" pitchFamily="34" charset="-122"/>
                <a:ea typeface="Microsoft YaHei" panose="020B0503020204020204" pitchFamily="34" charset="-122"/>
              </a:rPr>
              <a:t>、耶稣复活后，在以下哪些地方出现过？（            ）</a:t>
            </a:r>
            <a:endParaRPr lang="en-US" altLang="zh-CN" sz="2800" dirty="0">
              <a:latin typeface="Microsoft YaHei" panose="020B0503020204020204" pitchFamily="34" charset="-122"/>
              <a:ea typeface="Microsoft YaHei" panose="020B0503020204020204" pitchFamily="34" charset="-122"/>
            </a:endParaRPr>
          </a:p>
          <a:p>
            <a:pPr marL="514350" indent="-514350">
              <a:lnSpc>
                <a:spcPct val="150000"/>
              </a:lnSpc>
              <a:buAutoNum type="alphaUcPeriod"/>
            </a:pPr>
            <a:r>
              <a:rPr lang="zh-CN" altLang="en-US" sz="2800" dirty="0">
                <a:latin typeface="Microsoft YaHei" panose="020B0503020204020204" pitchFamily="34" charset="-122"/>
                <a:ea typeface="Microsoft YaHei" panose="020B0503020204020204" pitchFamily="34" charset="-122"/>
              </a:rPr>
              <a:t>坟墓附近   </a:t>
            </a:r>
            <a:r>
              <a:rPr lang="en-US" altLang="zh-CN" sz="2800" dirty="0">
                <a:latin typeface="Microsoft YaHei" panose="020B0503020204020204" pitchFamily="34" charset="-122"/>
                <a:ea typeface="Microsoft YaHei" panose="020B0503020204020204" pitchFamily="34" charset="-122"/>
              </a:rPr>
              <a:t>B. </a:t>
            </a:r>
            <a:r>
              <a:rPr lang="zh-CN" altLang="en-US" sz="2800" dirty="0">
                <a:latin typeface="Microsoft YaHei" panose="020B0503020204020204" pitchFamily="34" charset="-122"/>
                <a:ea typeface="Microsoft YaHei" panose="020B0503020204020204" pitchFamily="34" charset="-122"/>
              </a:rPr>
              <a:t>祭司长的家   </a:t>
            </a:r>
            <a:r>
              <a:rPr lang="en-US" altLang="zh-CN" sz="2800" dirty="0">
                <a:latin typeface="Microsoft YaHei" panose="020B0503020204020204" pitchFamily="34" charset="-122"/>
                <a:ea typeface="Microsoft YaHei" panose="020B0503020204020204" pitchFamily="34" charset="-122"/>
              </a:rPr>
              <a:t>C. </a:t>
            </a:r>
            <a:r>
              <a:rPr lang="zh-CN" altLang="en-US" sz="2800" dirty="0">
                <a:latin typeface="Microsoft YaHei" panose="020B0503020204020204" pitchFamily="34" charset="-122"/>
                <a:ea typeface="Microsoft YaHei" panose="020B0503020204020204" pitchFamily="34" charset="-122"/>
              </a:rPr>
              <a:t>海边    </a:t>
            </a:r>
            <a:r>
              <a:rPr lang="en-US" altLang="zh-CN" sz="2800" dirty="0">
                <a:latin typeface="Microsoft YaHei" panose="020B0503020204020204" pitchFamily="34" charset="-122"/>
                <a:ea typeface="Microsoft YaHei" panose="020B0503020204020204" pitchFamily="34" charset="-122"/>
              </a:rPr>
              <a:t>D. </a:t>
            </a:r>
            <a:r>
              <a:rPr lang="zh-CN" altLang="en-US" sz="2800" dirty="0">
                <a:latin typeface="Microsoft YaHei" panose="020B0503020204020204" pitchFamily="34" charset="-122"/>
                <a:ea typeface="Microsoft YaHei" panose="020B0503020204020204" pitchFamily="34" charset="-122"/>
              </a:rPr>
              <a:t>圣殿</a:t>
            </a:r>
            <a:endParaRPr lang="en-US" altLang="zh-CN" sz="2800"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EB731278-4E1D-4001-958A-6983ADA73F18}"/>
              </a:ext>
            </a:extLst>
          </p:cNvPr>
          <p:cNvSpPr txBox="1"/>
          <p:nvPr/>
        </p:nvSpPr>
        <p:spPr>
          <a:xfrm>
            <a:off x="5533291" y="2510117"/>
            <a:ext cx="1375698" cy="584775"/>
          </a:xfrm>
          <a:prstGeom prst="rect">
            <a:avLst/>
          </a:prstGeom>
          <a:noFill/>
        </p:spPr>
        <p:txBody>
          <a:bodyPr wrap="none" rtlCol="0">
            <a:spAutoFit/>
          </a:bodyPr>
          <a:lstStyle/>
          <a:p>
            <a:r>
              <a:rPr lang="en-US" altLang="zh-CN" sz="3200" b="1" dirty="0">
                <a:latin typeface="Microsoft YaHei" panose="020B0503020204020204" pitchFamily="34" charset="-122"/>
                <a:ea typeface="Microsoft YaHei" panose="020B0503020204020204" pitchFamily="34" charset="-122"/>
              </a:rPr>
              <a:t>ABCD</a:t>
            </a:r>
            <a:endParaRPr lang="en-US" sz="3200" b="1" dirty="0">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7FEE24E4-939C-4ACF-B71F-4CE908C171EE}"/>
              </a:ext>
            </a:extLst>
          </p:cNvPr>
          <p:cNvSpPr txBox="1"/>
          <p:nvPr/>
        </p:nvSpPr>
        <p:spPr>
          <a:xfrm>
            <a:off x="7455871" y="5040922"/>
            <a:ext cx="1031632" cy="584775"/>
          </a:xfrm>
          <a:prstGeom prst="rect">
            <a:avLst/>
          </a:prstGeom>
          <a:noFill/>
        </p:spPr>
        <p:txBody>
          <a:bodyPr wrap="square" rtlCol="0">
            <a:spAutoFit/>
          </a:bodyPr>
          <a:lstStyle/>
          <a:p>
            <a:pPr algn="ctr"/>
            <a:r>
              <a:rPr lang="en-US" altLang="zh-CN" sz="3200" b="1" dirty="0">
                <a:latin typeface="Microsoft YaHei" panose="020B0503020204020204" pitchFamily="34" charset="-122"/>
                <a:ea typeface="Microsoft YaHei" panose="020B0503020204020204" pitchFamily="34" charset="-122"/>
              </a:rPr>
              <a:t>AC</a:t>
            </a:r>
            <a:endParaRPr lang="en-US" sz="3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957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9F32932B-DF5F-B841-833B-9AD10FF3CFF9}"/>
              </a:ext>
            </a:extLst>
          </p:cNvPr>
          <p:cNvSpPr/>
          <p:nvPr/>
        </p:nvSpPr>
        <p:spPr>
          <a:xfrm flipH="1">
            <a:off x="454531" y="1446576"/>
            <a:ext cx="0" cy="4936594"/>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AB24B681-6614-4040-8762-F84129A5C2D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EE59BA97-7053-0D44-B212-243C966FCFA6}"/>
              </a:ext>
            </a:extLst>
          </p:cNvPr>
          <p:cNvSpPr/>
          <p:nvPr/>
        </p:nvSpPr>
        <p:spPr>
          <a:xfrm flipH="1" flipV="1">
            <a:off x="971601" y="1446576"/>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3873FFF8-C3C7-4743-9928-F0BC56367186}"/>
              </a:ext>
            </a:extLst>
          </p:cNvPr>
          <p:cNvSpPr/>
          <p:nvPr/>
        </p:nvSpPr>
        <p:spPr>
          <a:xfrm flipH="1">
            <a:off x="8714268" y="1446577"/>
            <a:ext cx="0" cy="4798304"/>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EB5549A2-4A9F-1B40-9E6F-8876B9E290F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B36021D8-4C86-F748-B940-1875B3B1D079}"/>
              </a:ext>
            </a:extLst>
          </p:cNvPr>
          <p:cNvPicPr>
            <a:picLocks noChangeAspect="1"/>
          </p:cNvPicPr>
          <p:nvPr/>
        </p:nvPicPr>
        <p:blipFill>
          <a:blip r:embed="rId3"/>
          <a:stretch>
            <a:fillRect/>
          </a:stretch>
        </p:blipFill>
        <p:spPr>
          <a:xfrm rot="10800000">
            <a:off x="222738" y="1187475"/>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83556" y="1833215"/>
            <a:ext cx="7626411" cy="1337432"/>
          </a:xfrm>
          <a:prstGeom prst="rect">
            <a:avLst/>
          </a:prstGeom>
          <a:noFill/>
          <a:ln w="9525">
            <a:noFill/>
            <a:miter lim="800000"/>
            <a:headEnd/>
            <a:tailEnd/>
          </a:ln>
          <a:effectLst/>
        </p:spPr>
        <p:txBody>
          <a:bodyPr lIns="81041" tIns="40521" rIns="81041" bIns="40521"/>
          <a:lstStyle/>
          <a:p>
            <a:pPr marL="457200" indent="-457200" defTabSz="685800">
              <a:lnSpc>
                <a:spcPts val="3880"/>
              </a:lnSpc>
              <a:buFont typeface="Wingdings" panose="05000000000000000000" pitchFamily="2" charset="2"/>
              <a:buChar char="l"/>
              <a:defRPr/>
            </a:pPr>
            <a:r>
              <a:rPr lang="zh-CN" altLang="en-US" sz="2800" dirty="0">
                <a:latin typeface="Microsoft YaHei" panose="020B0503020204020204" pitchFamily="34" charset="-122"/>
                <a:ea typeface="Microsoft YaHei" panose="020B0503020204020204" pitchFamily="34" charset="-122"/>
              </a:rPr>
              <a:t>耶稣的尸体按照犹太人的习俗被安葬</a:t>
            </a:r>
            <a:endParaRPr lang="en-US" altLang="zh-CN" sz="2800" dirty="0">
              <a:latin typeface="Microsoft YaHei" panose="020B0503020204020204" pitchFamily="34" charset="-122"/>
              <a:ea typeface="Microsoft YaHei" panose="020B0503020204020204" pitchFamily="34" charset="-122"/>
            </a:endParaRPr>
          </a:p>
          <a:p>
            <a:pPr marL="457200" indent="-457200" defTabSz="685800">
              <a:lnSpc>
                <a:spcPts val="3880"/>
              </a:lnSpc>
              <a:buFont typeface="Wingdings" panose="05000000000000000000" pitchFamily="2" charset="2"/>
              <a:buChar char="l"/>
              <a:defRPr/>
            </a:pPr>
            <a:r>
              <a:rPr lang="zh-CN" altLang="en-US" sz="2800" dirty="0">
                <a:latin typeface="Microsoft YaHei" panose="020B0503020204020204" pitchFamily="34" charset="-122"/>
                <a:ea typeface="Microsoft YaHei" panose="020B0503020204020204" pitchFamily="34" charset="-122"/>
              </a:rPr>
              <a:t>安葬耶稣的坟墓被严加看守</a:t>
            </a:r>
          </a:p>
        </p:txBody>
      </p:sp>
      <p:sp>
        <p:nvSpPr>
          <p:cNvPr id="19" name="标题 2">
            <a:extLst>
              <a:ext uri="{FF2B5EF4-FFF2-40B4-BE49-F238E27FC236}">
                <a16:creationId xmlns:a16="http://schemas.microsoft.com/office/drawing/2014/main" id="{6AA232DA-1E80-4A22-98A4-BB3C08C7AEA6}"/>
              </a:ext>
            </a:extLst>
          </p:cNvPr>
          <p:cNvSpPr txBox="1">
            <a:spLocks/>
          </p:cNvSpPr>
          <p:nvPr/>
        </p:nvSpPr>
        <p:spPr>
          <a:xfrm>
            <a:off x="152400" y="606468"/>
            <a:ext cx="9144000" cy="1325563"/>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a:latin typeface="微软雅黑" panose="020B0503020204020204" pitchFamily="34" charset="-122"/>
                <a:ea typeface="微软雅黑" panose="020B0503020204020204" pitchFamily="34" charset="-122"/>
              </a:rPr>
              <a:t>总结</a:t>
            </a:r>
            <a:endParaRPr lang="zh-CN" altLang="en-US" dirty="0"/>
          </a:p>
        </p:txBody>
      </p:sp>
      <p:pic>
        <p:nvPicPr>
          <p:cNvPr id="20" name="图片 19" descr="图片包含 火, 山, 太阳, 烟&#10;&#10;描述已自动生成">
            <a:extLst>
              <a:ext uri="{FF2B5EF4-FFF2-40B4-BE49-F238E27FC236}">
                <a16:creationId xmlns:a16="http://schemas.microsoft.com/office/drawing/2014/main" id="{61C34C18-CDA7-4CDF-87CB-5733CDB944B3}"/>
              </a:ext>
            </a:extLst>
          </p:cNvPr>
          <p:cNvPicPr>
            <a:picLocks noChangeAspect="1"/>
          </p:cNvPicPr>
          <p:nvPr/>
        </p:nvPicPr>
        <p:blipFill>
          <a:blip r:embed="rId4"/>
          <a:stretch>
            <a:fillRect/>
          </a:stretch>
        </p:blipFill>
        <p:spPr>
          <a:xfrm>
            <a:off x="4645956" y="3083753"/>
            <a:ext cx="3684434" cy="36844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10">
            <a:extLst>
              <a:ext uri="{FF2B5EF4-FFF2-40B4-BE49-F238E27FC236}">
                <a16:creationId xmlns:a16="http://schemas.microsoft.com/office/drawing/2014/main" id="{4427C044-8459-408E-9E20-C070104C4B70}"/>
              </a:ext>
            </a:extLst>
          </p:cNvPr>
          <p:cNvSpPr>
            <a:spLocks noChangeArrowheads="1"/>
          </p:cNvSpPr>
          <p:nvPr/>
        </p:nvSpPr>
        <p:spPr bwMode="auto">
          <a:xfrm>
            <a:off x="672448" y="3557285"/>
            <a:ext cx="3825596" cy="1699827"/>
          </a:xfrm>
          <a:prstGeom prst="rect">
            <a:avLst/>
          </a:prstGeom>
          <a:noFill/>
          <a:ln w="9525">
            <a:noFill/>
            <a:miter lim="800000"/>
            <a:headEnd/>
            <a:tailEnd/>
          </a:ln>
          <a:effectLst/>
        </p:spPr>
        <p:txBody>
          <a:bodyPr lIns="81041" tIns="40521" rIns="81041" bIns="40521"/>
          <a:lstStyle/>
          <a:p>
            <a:pPr defTabSz="685800">
              <a:lnSpc>
                <a:spcPts val="3880"/>
              </a:lnSpc>
              <a:defRPr/>
            </a:pPr>
            <a:r>
              <a:rPr lang="zh-CN" altLang="en-US" sz="2800" dirty="0">
                <a:latin typeface="Microsoft YaHei" panose="020B0503020204020204" pitchFamily="34" charset="-122"/>
                <a:ea typeface="Microsoft YaHei" panose="020B0503020204020204" pitchFamily="34" charset="-122"/>
              </a:rPr>
              <a:t>在这样的情况下，耶稣超自然地复活了，显明耶稣就是预言要来的弥赛亚。</a:t>
            </a:r>
          </a:p>
        </p:txBody>
      </p:sp>
    </p:spTree>
    <p:extLst>
      <p:ext uri="{BB962C8B-B14F-4D97-AF65-F5344CB8AC3E}">
        <p14:creationId xmlns:p14="http://schemas.microsoft.com/office/powerpoint/2010/main" val="3026030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416024DF-0858-244B-8BEF-D42EB0C5E10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应用</a:t>
            </a:r>
            <a:endParaRPr lang="zh-CN" altLang="en-US" dirty="0"/>
          </a:p>
        </p:txBody>
      </p:sp>
      <p:sp>
        <p:nvSpPr>
          <p:cNvPr id="4" name="文本框 3">
            <a:extLst>
              <a:ext uri="{FF2B5EF4-FFF2-40B4-BE49-F238E27FC236}">
                <a16:creationId xmlns:a16="http://schemas.microsoft.com/office/drawing/2014/main" id="{855BD729-66D1-2447-8E23-FA3DA5313337}"/>
              </a:ext>
            </a:extLst>
          </p:cNvPr>
          <p:cNvSpPr txBox="1"/>
          <p:nvPr/>
        </p:nvSpPr>
        <p:spPr>
          <a:xfrm>
            <a:off x="0" y="5345434"/>
            <a:ext cx="5041721"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复活的耶稣向门徒显现</a:t>
            </a:r>
          </a:p>
        </p:txBody>
      </p:sp>
      <p:sp>
        <p:nvSpPr>
          <p:cNvPr id="9" name="文本框 8">
            <a:extLst>
              <a:ext uri="{FF2B5EF4-FFF2-40B4-BE49-F238E27FC236}">
                <a16:creationId xmlns:a16="http://schemas.microsoft.com/office/drawing/2014/main" id="{7900F7BC-BB85-4F4E-8998-9703B079DA4E}"/>
              </a:ext>
            </a:extLst>
          </p:cNvPr>
          <p:cNvSpPr txBox="1"/>
          <p:nvPr/>
        </p:nvSpPr>
        <p:spPr>
          <a:xfrm>
            <a:off x="5101773" y="5345434"/>
            <a:ext cx="4042227" cy="523220"/>
          </a:xfrm>
          <a:prstGeom prst="rect">
            <a:avLst/>
          </a:prstGeom>
          <a:noFill/>
        </p:spPr>
        <p:txBody>
          <a:bodyPr wrap="square" rtlCol="0">
            <a:spAutoFit/>
          </a:bodyPr>
          <a:lstStyle/>
          <a:p>
            <a:pPr algn="ctr"/>
            <a:r>
              <a:rPr kumimoji="1" lang="zh-CN" altLang="en-US" sz="2800" dirty="0">
                <a:latin typeface="Microsoft YaHei" panose="020B0503020204020204" pitchFamily="34" charset="-122"/>
                <a:ea typeface="Microsoft YaHei" panose="020B0503020204020204" pitchFamily="34" charset="-122"/>
              </a:rPr>
              <a:t>门徒传言复活的主</a:t>
            </a:r>
          </a:p>
        </p:txBody>
      </p:sp>
      <p:grpSp>
        <p:nvGrpSpPr>
          <p:cNvPr id="13" name="组合 12">
            <a:extLst>
              <a:ext uri="{FF2B5EF4-FFF2-40B4-BE49-F238E27FC236}">
                <a16:creationId xmlns:a16="http://schemas.microsoft.com/office/drawing/2014/main" id="{92C5303A-9251-9147-BADE-12A5DDE885C6}"/>
              </a:ext>
            </a:extLst>
          </p:cNvPr>
          <p:cNvGrpSpPr/>
          <p:nvPr/>
        </p:nvGrpSpPr>
        <p:grpSpPr>
          <a:xfrm>
            <a:off x="0" y="2046697"/>
            <a:ext cx="9144000" cy="3031673"/>
            <a:chOff x="0" y="2119215"/>
            <a:chExt cx="8925275" cy="2959155"/>
          </a:xfrm>
        </p:grpSpPr>
        <p:pic>
          <p:nvPicPr>
            <p:cNvPr id="8" name="图片 7">
              <a:extLst>
                <a:ext uri="{FF2B5EF4-FFF2-40B4-BE49-F238E27FC236}">
                  <a16:creationId xmlns:a16="http://schemas.microsoft.com/office/drawing/2014/main" id="{77908E5D-49D6-EE4F-98DF-1E362AC57013}"/>
                </a:ext>
              </a:extLst>
            </p:cNvPr>
            <p:cNvPicPr>
              <a:picLocks noChangeAspect="1"/>
            </p:cNvPicPr>
            <p:nvPr/>
          </p:nvPicPr>
          <p:blipFill rotWithShape="1">
            <a:blip r:embed="rId3"/>
            <a:srcRect l="6539"/>
            <a:stretch/>
          </p:blipFill>
          <p:spPr>
            <a:xfrm>
              <a:off x="0" y="2119216"/>
              <a:ext cx="4921123" cy="29591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3545000A-F6DA-5348-AC27-E324618ECAF5}"/>
                </a:ext>
              </a:extLst>
            </p:cNvPr>
            <p:cNvPicPr>
              <a:picLocks noChangeAspect="1"/>
            </p:cNvPicPr>
            <p:nvPr/>
          </p:nvPicPr>
          <p:blipFill rotWithShape="1">
            <a:blip r:embed="rId4"/>
            <a:srcRect l="4315" t="8096" r="3780"/>
            <a:stretch/>
          </p:blipFill>
          <p:spPr>
            <a:xfrm>
              <a:off x="4979738" y="2119215"/>
              <a:ext cx="3945537" cy="29591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281560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9BC06F-CF2A-494D-BC61-6BEC33DE8681}"/>
              </a:ext>
            </a:extLst>
          </p:cNvPr>
          <p:cNvSpPr>
            <a:spLocks noGrp="1"/>
          </p:cNvSpPr>
          <p:nvPr>
            <p:ph type="title"/>
          </p:nvPr>
        </p:nvSpPr>
        <p:spPr/>
        <p:txBody>
          <a:bodyPr/>
          <a:lstStyle/>
          <a:p>
            <a:r>
              <a:rPr lang="zh-CN" altLang="en-US" dirty="0">
                <a:solidFill>
                  <a:schemeClr val="tx1"/>
                </a:solidFill>
              </a:rPr>
              <a:t>天堂 或 地狱</a:t>
            </a:r>
          </a:p>
        </p:txBody>
      </p:sp>
      <p:pic>
        <p:nvPicPr>
          <p:cNvPr id="5" name="图片 4" descr="图片包含 建筑, 桌子, 橙子, 狗&#10;&#10;描述已自动生成">
            <a:extLst>
              <a:ext uri="{FF2B5EF4-FFF2-40B4-BE49-F238E27FC236}">
                <a16:creationId xmlns:a16="http://schemas.microsoft.com/office/drawing/2014/main" id="{6B85C0FB-D993-4C72-BA5F-E06816D389BE}"/>
              </a:ext>
            </a:extLst>
          </p:cNvPr>
          <p:cNvPicPr>
            <a:picLocks noChangeAspect="1"/>
          </p:cNvPicPr>
          <p:nvPr/>
        </p:nvPicPr>
        <p:blipFill>
          <a:blip r:embed="rId3"/>
          <a:stretch>
            <a:fillRect/>
          </a:stretch>
        </p:blipFill>
        <p:spPr>
          <a:xfrm>
            <a:off x="1822674" y="1359348"/>
            <a:ext cx="5498652" cy="549865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416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B65452-B6C8-6247-A3F2-0998D41BB1FF}"/>
              </a:ext>
            </a:extLst>
          </p:cNvPr>
          <p:cNvSpPr txBox="1"/>
          <p:nvPr/>
        </p:nvSpPr>
        <p:spPr>
          <a:xfrm>
            <a:off x="6082799" y="5673321"/>
            <a:ext cx="2933880"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诗篇</a:t>
            </a:r>
            <a:r>
              <a:rPr lang="zh-CN" altLang="en-US" sz="2800" dirty="0">
                <a:latin typeface="Microsoft YaHei" panose="020B0503020204020204" pitchFamily="34" charset="-122"/>
                <a:ea typeface="Microsoft YaHei" panose="020B0503020204020204" pitchFamily="34" charset="-122"/>
              </a:rPr>
              <a:t>抄本</a:t>
            </a:r>
            <a:endParaRPr lang="en-CN" sz="2800" dirty="0">
              <a:latin typeface="Microsoft YaHei" panose="020B0503020204020204" pitchFamily="34" charset="-122"/>
              <a:ea typeface="Microsoft YaHei" panose="020B0503020204020204" pitchFamily="34" charset="-122"/>
            </a:endParaRPr>
          </a:p>
        </p:txBody>
      </p:sp>
      <p:sp>
        <p:nvSpPr>
          <p:cNvPr id="6" name="TextBox 5">
            <a:extLst>
              <a:ext uri="{FF2B5EF4-FFF2-40B4-BE49-F238E27FC236}">
                <a16:creationId xmlns:a16="http://schemas.microsoft.com/office/drawing/2014/main" id="{D8B01971-E93B-CD4F-9D25-F36FD319E220}"/>
              </a:ext>
            </a:extLst>
          </p:cNvPr>
          <p:cNvSpPr txBox="1"/>
          <p:nvPr/>
        </p:nvSpPr>
        <p:spPr>
          <a:xfrm>
            <a:off x="167109" y="5673321"/>
            <a:ext cx="5788186" cy="523220"/>
          </a:xfrm>
          <a:prstGeom prst="rect">
            <a:avLst/>
          </a:prstGeom>
          <a:noFill/>
        </p:spPr>
        <p:txBody>
          <a:bodyPr wrap="square" rtlCol="0">
            <a:spAutoFit/>
          </a:bodyPr>
          <a:lstStyle/>
          <a:p>
            <a:pPr algn="ctr"/>
            <a:r>
              <a:rPr lang="en-CN" sz="2800" dirty="0">
                <a:latin typeface="Microsoft YaHei" panose="020B0503020204020204" pitchFamily="34" charset="-122"/>
                <a:ea typeface="Microsoft YaHei" panose="020B0503020204020204" pitchFamily="34" charset="-122"/>
              </a:rPr>
              <a:t>以赛亚书</a:t>
            </a:r>
            <a:r>
              <a:rPr lang="zh-CN" altLang="en-US" sz="2800" dirty="0">
                <a:latin typeface="Microsoft YaHei" panose="020B0503020204020204" pitchFamily="34" charset="-122"/>
                <a:ea typeface="Microsoft YaHei" panose="020B0503020204020204" pitchFamily="34" charset="-122"/>
              </a:rPr>
              <a:t>抄本</a:t>
            </a:r>
            <a:endParaRPr lang="en-US" sz="2800" dirty="0">
              <a:latin typeface="Microsoft YaHei" panose="020B0503020204020204" pitchFamily="34" charset="-122"/>
              <a:ea typeface="Microsoft YaHei" panose="020B0503020204020204" pitchFamily="34" charset="-122"/>
            </a:endParaRPr>
          </a:p>
        </p:txBody>
      </p:sp>
      <p:pic>
        <p:nvPicPr>
          <p:cNvPr id="4" name="Picture 3" descr="A picture containing text&#10;&#10;Description automatically generated">
            <a:extLst>
              <a:ext uri="{FF2B5EF4-FFF2-40B4-BE49-F238E27FC236}">
                <a16:creationId xmlns:a16="http://schemas.microsoft.com/office/drawing/2014/main" id="{ABEB5BA4-0EBD-BC47-94C4-EA5CA7A347F3}"/>
              </a:ext>
            </a:extLst>
          </p:cNvPr>
          <p:cNvPicPr>
            <a:picLocks noChangeAspect="1"/>
          </p:cNvPicPr>
          <p:nvPr/>
        </p:nvPicPr>
        <p:blipFill>
          <a:blip r:embed="rId3"/>
          <a:stretch>
            <a:fillRect/>
          </a:stretch>
        </p:blipFill>
        <p:spPr>
          <a:xfrm>
            <a:off x="6082799" y="1641232"/>
            <a:ext cx="2921572" cy="3845167"/>
          </a:xfrm>
          <a:prstGeom prst="rect">
            <a:avLst/>
          </a:prstGeom>
        </p:spPr>
      </p:pic>
      <p:pic>
        <p:nvPicPr>
          <p:cNvPr id="8" name="图片 3">
            <a:extLst>
              <a:ext uri="{FF2B5EF4-FFF2-40B4-BE49-F238E27FC236}">
                <a16:creationId xmlns:a16="http://schemas.microsoft.com/office/drawing/2014/main" id="{760385DE-A979-D747-A250-B8C4EBAC16DD}"/>
              </a:ext>
            </a:extLst>
          </p:cNvPr>
          <p:cNvPicPr>
            <a:picLocks noChangeAspect="1"/>
          </p:cNvPicPr>
          <p:nvPr/>
        </p:nvPicPr>
        <p:blipFill>
          <a:blip r:embed="rId4"/>
          <a:stretch>
            <a:fillRect/>
          </a:stretch>
        </p:blipFill>
        <p:spPr>
          <a:xfrm>
            <a:off x="167108" y="1641232"/>
            <a:ext cx="5788187" cy="38451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8">
            <a:extLst>
              <a:ext uri="{FF2B5EF4-FFF2-40B4-BE49-F238E27FC236}">
                <a16:creationId xmlns:a16="http://schemas.microsoft.com/office/drawing/2014/main" id="{4D437DEC-2659-9F43-BC80-32B246C62A49}"/>
              </a:ext>
            </a:extLst>
          </p:cNvPr>
          <p:cNvSpPr>
            <a:spLocks noGrp="1"/>
          </p:cNvSpPr>
          <p:nvPr>
            <p:ph type="title"/>
          </p:nvPr>
        </p:nvSpPr>
        <p:spPr/>
        <p:txBody>
          <a:bodyPr/>
          <a:lstStyle/>
          <a:p>
            <a:r>
              <a:rPr lang="zh-CN" altLang="en-US" dirty="0">
                <a:solidFill>
                  <a:schemeClr val="tx1"/>
                </a:solidFill>
                <a:latin typeface="微软雅黑" panose="020B0503020204020204" pitchFamily="34" charset="-122"/>
                <a:ea typeface="微软雅黑" panose="020B0503020204020204" pitchFamily="34" charset="-122"/>
              </a:rPr>
              <a:t>死海古卷中的以赛亚书和诗篇</a:t>
            </a:r>
            <a:endParaRPr lang="zh-CN" altLang="en-US" dirty="0"/>
          </a:p>
        </p:txBody>
      </p:sp>
    </p:spTree>
    <p:extLst>
      <p:ext uri="{BB962C8B-B14F-4D97-AF65-F5344CB8AC3E}">
        <p14:creationId xmlns:p14="http://schemas.microsoft.com/office/powerpoint/2010/main" val="3379785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535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057BBCEB-5D5F-1845-A944-624335CC6E82}"/>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15AB527C-B7D3-F644-9CB5-4EDD002CA712}"/>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D660ED42-6327-6D41-A103-D78B5FE23233}"/>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C1047472-1660-B94B-8215-B12D8D32A057}"/>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17" name="图片 24" descr="图片 24">
            <a:extLst>
              <a:ext uri="{FF2B5EF4-FFF2-40B4-BE49-F238E27FC236}">
                <a16:creationId xmlns:a16="http://schemas.microsoft.com/office/drawing/2014/main" id="{28682334-1461-AD47-94A6-F32154506DF5}"/>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25" descr="图片 25">
            <a:extLst>
              <a:ext uri="{FF2B5EF4-FFF2-40B4-BE49-F238E27FC236}">
                <a16:creationId xmlns:a16="http://schemas.microsoft.com/office/drawing/2014/main" id="{45543255-E4A8-7944-8B5C-3E86A4C6315D}"/>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660342" y="3764858"/>
            <a:ext cx="7962925" cy="2673348"/>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马太福音</a:t>
            </a:r>
            <a:r>
              <a:rPr lang="en-US" altLang="zh-CN" sz="2800" dirty="0">
                <a:latin typeface="Microsoft YaHei" panose="020B0503020204020204" pitchFamily="34" charset="-122"/>
                <a:ea typeface="Microsoft YaHei" panose="020B0503020204020204" pitchFamily="34" charset="-122"/>
              </a:rPr>
              <a:t>27:58</a:t>
            </a:r>
            <a:r>
              <a:rPr lang="zh-CN" altLang="en-US" sz="2800" dirty="0">
                <a:latin typeface="Microsoft YaHei" panose="020B0503020204020204" pitchFamily="34" charset="-122"/>
                <a:ea typeface="Microsoft YaHei" panose="020B0503020204020204" pitchFamily="34" charset="-122"/>
              </a:rPr>
              <a:t> 这人</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亚利马太的约瑟</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去见彼拉多，求耶稣的身体，彼拉多就吩咐给他。</a:t>
            </a:r>
            <a:r>
              <a:rPr lang="en-US" altLang="zh-CN" sz="2800" dirty="0">
                <a:latin typeface="Microsoft YaHei" panose="020B0503020204020204" pitchFamily="34" charset="-122"/>
                <a:ea typeface="Microsoft YaHei" panose="020B0503020204020204" pitchFamily="34" charset="-122"/>
              </a:rPr>
              <a:t>59</a:t>
            </a:r>
            <a:r>
              <a:rPr lang="zh-CN" altLang="en-US" sz="2800" dirty="0">
                <a:latin typeface="Microsoft YaHei" panose="020B0503020204020204" pitchFamily="34" charset="-122"/>
                <a:ea typeface="Microsoft YaHei" panose="020B0503020204020204" pitchFamily="34" charset="-122"/>
              </a:rPr>
              <a:t> 约瑟取了身体，用干净细麻布裹好，</a:t>
            </a:r>
            <a:r>
              <a:rPr lang="en-US" altLang="zh-CN" sz="2800" dirty="0">
                <a:latin typeface="Microsoft YaHei" panose="020B0503020204020204" pitchFamily="34" charset="-122"/>
                <a:ea typeface="Microsoft YaHei" panose="020B0503020204020204" pitchFamily="34" charset="-122"/>
              </a:rPr>
              <a:t>60</a:t>
            </a:r>
            <a:r>
              <a:rPr lang="zh-CN" altLang="en-US" sz="2800" dirty="0">
                <a:latin typeface="Microsoft YaHei" panose="020B0503020204020204" pitchFamily="34" charset="-122"/>
                <a:ea typeface="Microsoft YaHei" panose="020B0503020204020204" pitchFamily="34" charset="-122"/>
              </a:rPr>
              <a:t> 安放在自己的新坟墓里，就是他凿在磐石里的。他又把大石头滚到墓门口，就去了。</a:t>
            </a:r>
          </a:p>
        </p:txBody>
      </p:sp>
      <p:pic>
        <p:nvPicPr>
          <p:cNvPr id="12" name="Picture 11">
            <a:extLst>
              <a:ext uri="{FF2B5EF4-FFF2-40B4-BE49-F238E27FC236}">
                <a16:creationId xmlns:a16="http://schemas.microsoft.com/office/drawing/2014/main" id="{CA297D30-6438-9648-A93A-132ECE4DCE04}"/>
              </a:ext>
            </a:extLst>
          </p:cNvPr>
          <p:cNvPicPr>
            <a:picLocks noChangeAspect="1"/>
          </p:cNvPicPr>
          <p:nvPr/>
        </p:nvPicPr>
        <p:blipFill>
          <a:blip r:embed="rId4"/>
          <a:stretch>
            <a:fillRect/>
          </a:stretch>
        </p:blipFill>
        <p:spPr>
          <a:xfrm>
            <a:off x="2717089" y="0"/>
            <a:ext cx="3709822" cy="37098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299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7B1B0-607D-774F-AC57-453ECF045182}"/>
              </a:ext>
            </a:extLst>
          </p:cNvPr>
          <p:cNvPicPr>
            <a:picLocks noChangeAspect="1"/>
          </p:cNvPicPr>
          <p:nvPr/>
        </p:nvPicPr>
        <p:blipFill>
          <a:blip r:embed="rId3"/>
          <a:stretch>
            <a:fillRect/>
          </a:stretch>
        </p:blipFill>
        <p:spPr>
          <a:xfrm>
            <a:off x="1051181" y="1448504"/>
            <a:ext cx="7041637" cy="52812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FC38541B-42B3-D842-ACAC-CF1430C6A01F}"/>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富有犹太人的墓穴</a:t>
            </a:r>
            <a:endParaRPr lang="zh-CN" altLang="en-US" dirty="0"/>
          </a:p>
        </p:txBody>
      </p:sp>
    </p:spTree>
    <p:extLst>
      <p:ext uri="{BB962C8B-B14F-4D97-AF65-F5344CB8AC3E}">
        <p14:creationId xmlns:p14="http://schemas.microsoft.com/office/powerpoint/2010/main" val="2297920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20">
            <a:extLst>
              <a:ext uri="{FF2B5EF4-FFF2-40B4-BE49-F238E27FC236}">
                <a16:creationId xmlns:a16="http://schemas.microsoft.com/office/drawing/2014/main" id="{DFD01606-42FA-D848-94FC-D37A18B8BE36}"/>
              </a:ext>
            </a:extLst>
          </p:cNvPr>
          <p:cNvSpPr/>
          <p:nvPr/>
        </p:nvSpPr>
        <p:spPr>
          <a:xfrm flipH="1">
            <a:off x="454531" y="1779631"/>
            <a:ext cx="0" cy="460353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4" name="直线连接符 21">
            <a:extLst>
              <a:ext uri="{FF2B5EF4-FFF2-40B4-BE49-F238E27FC236}">
                <a16:creationId xmlns:a16="http://schemas.microsoft.com/office/drawing/2014/main" id="{850AF5D9-2FC8-1E4B-98D8-542EE6CD9D6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2">
            <a:extLst>
              <a:ext uri="{FF2B5EF4-FFF2-40B4-BE49-F238E27FC236}">
                <a16:creationId xmlns:a16="http://schemas.microsoft.com/office/drawing/2014/main" id="{52C502B9-94F3-CA42-9039-A60DC2EDCEEB}"/>
              </a:ext>
            </a:extLst>
          </p:cNvPr>
          <p:cNvSpPr/>
          <p:nvPr/>
        </p:nvSpPr>
        <p:spPr>
          <a:xfrm flipH="1" flipV="1">
            <a:off x="971601" y="1779631"/>
            <a:ext cx="7742668" cy="1"/>
          </a:xfrm>
          <a:prstGeom prst="line">
            <a:avLst/>
          </a:prstGeom>
          <a:ln w="12700">
            <a:solidFill>
              <a:srgbClr val="77933C"/>
            </a:solidFill>
            <a:prstDash val="sysDash"/>
          </a:ln>
        </p:spPr>
        <p:txBody>
          <a:bodyPr lIns="45719" rIns="45719"/>
          <a:lstStyle/>
          <a:p>
            <a:endParaRPr/>
          </a:p>
        </p:txBody>
      </p:sp>
      <p:sp>
        <p:nvSpPr>
          <p:cNvPr id="26" name="直线连接符 23">
            <a:extLst>
              <a:ext uri="{FF2B5EF4-FFF2-40B4-BE49-F238E27FC236}">
                <a16:creationId xmlns:a16="http://schemas.microsoft.com/office/drawing/2014/main" id="{FA73C129-F6F1-A445-9503-6854FCEC4CF9}"/>
              </a:ext>
            </a:extLst>
          </p:cNvPr>
          <p:cNvSpPr/>
          <p:nvPr/>
        </p:nvSpPr>
        <p:spPr>
          <a:xfrm flipH="1">
            <a:off x="8714268" y="1779631"/>
            <a:ext cx="0" cy="4465249"/>
          </a:xfrm>
          <a:prstGeom prst="line">
            <a:avLst/>
          </a:prstGeom>
          <a:ln w="12700">
            <a:solidFill>
              <a:srgbClr val="77933C"/>
            </a:solidFill>
            <a:prstDash val="sysDash"/>
          </a:ln>
        </p:spPr>
        <p:txBody>
          <a:bodyPr lIns="45719" rIns="45719"/>
          <a:lstStyle/>
          <a:p>
            <a:endParaRPr/>
          </a:p>
        </p:txBody>
      </p:sp>
      <p:pic>
        <p:nvPicPr>
          <p:cNvPr id="27" name="图片 24" descr="图片 24">
            <a:extLst>
              <a:ext uri="{FF2B5EF4-FFF2-40B4-BE49-F238E27FC236}">
                <a16:creationId xmlns:a16="http://schemas.microsoft.com/office/drawing/2014/main" id="{3F6F4470-3E5E-C147-8E38-C520BBBDF7B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8" name="图片 25" descr="图片 25">
            <a:extLst>
              <a:ext uri="{FF2B5EF4-FFF2-40B4-BE49-F238E27FC236}">
                <a16:creationId xmlns:a16="http://schemas.microsoft.com/office/drawing/2014/main" id="{629F7D1E-A29C-7E4E-9835-8016F1A52CF0}"/>
              </a:ext>
            </a:extLst>
          </p:cNvPr>
          <p:cNvPicPr>
            <a:picLocks noChangeAspect="1"/>
          </p:cNvPicPr>
          <p:nvPr/>
        </p:nvPicPr>
        <p:blipFill>
          <a:blip r:embed="rId3"/>
          <a:stretch>
            <a:fillRect/>
          </a:stretch>
        </p:blipFill>
        <p:spPr>
          <a:xfrm rot="10800000">
            <a:off x="222738" y="1520530"/>
            <a:ext cx="921637" cy="565092"/>
          </a:xfrm>
          <a:prstGeom prst="rect">
            <a:avLst/>
          </a:prstGeom>
          <a:ln w="12700">
            <a:miter lim="400000"/>
          </a:ln>
        </p:spPr>
      </p:pic>
      <p:sp>
        <p:nvSpPr>
          <p:cNvPr id="3" name="Rectangle 2">
            <a:extLst>
              <a:ext uri="{FF2B5EF4-FFF2-40B4-BE49-F238E27FC236}">
                <a16:creationId xmlns:a16="http://schemas.microsoft.com/office/drawing/2014/main" id="{BD879E69-4496-3945-9D88-982C71911472}"/>
              </a:ext>
            </a:extLst>
          </p:cNvPr>
          <p:cNvSpPr>
            <a:spLocks noChangeArrowheads="1"/>
          </p:cNvSpPr>
          <p:nvPr/>
        </p:nvSpPr>
        <p:spPr bwMode="auto">
          <a:xfrm>
            <a:off x="718217" y="2179624"/>
            <a:ext cx="7782092" cy="4482190"/>
          </a:xfrm>
          <a:prstGeom prst="rect">
            <a:avLst/>
          </a:prstGeom>
          <a:noFill/>
          <a:ln w="9525">
            <a:noFill/>
            <a:miter lim="800000"/>
            <a:headEnd/>
            <a:tailEnd/>
          </a:ln>
          <a:effectLst/>
        </p:spPr>
        <p:txBody>
          <a:bodyPr lIns="81041" tIns="40521" rIns="81041" bIns="40521"/>
          <a:lstStyle/>
          <a:p>
            <a:pPr lvl="0" defTabSz="685800">
              <a:defRPr/>
            </a:pPr>
            <a:endParaRPr lang="en-CN" sz="2400" dirty="0"/>
          </a:p>
        </p:txBody>
      </p:sp>
      <p:sp>
        <p:nvSpPr>
          <p:cNvPr id="11" name="Rectangle 10">
            <a:extLst>
              <a:ext uri="{FF2B5EF4-FFF2-40B4-BE49-F238E27FC236}">
                <a16:creationId xmlns:a16="http://schemas.microsoft.com/office/drawing/2014/main" id="{1731A3F7-C3FE-CD48-8259-3C2C295519CF}"/>
              </a:ext>
            </a:extLst>
          </p:cNvPr>
          <p:cNvSpPr>
            <a:spLocks noChangeArrowheads="1"/>
          </p:cNvSpPr>
          <p:nvPr/>
        </p:nvSpPr>
        <p:spPr bwMode="auto">
          <a:xfrm>
            <a:off x="718217" y="4655013"/>
            <a:ext cx="7782092" cy="1669257"/>
          </a:xfrm>
          <a:prstGeom prst="rect">
            <a:avLst/>
          </a:prstGeom>
          <a:noFill/>
          <a:ln w="9525">
            <a:noFill/>
            <a:miter lim="800000"/>
            <a:headEnd/>
            <a:tailEnd/>
          </a:ln>
          <a:effectLst/>
        </p:spPr>
        <p:txBody>
          <a:bodyPr lIns="81041" tIns="40521" rIns="81041" bIns="40521"/>
          <a:lstStyle/>
          <a:p>
            <a:pPr defTabSz="685800">
              <a:lnSpc>
                <a:spcPts val="3860"/>
              </a:lnSpc>
              <a:defRPr/>
            </a:pPr>
            <a:r>
              <a:rPr lang="zh-CN" altLang="en-US" sz="2800" dirty="0">
                <a:latin typeface="Microsoft YaHei" panose="020B0503020204020204" pitchFamily="34" charset="-122"/>
                <a:ea typeface="Microsoft YaHei" panose="020B0503020204020204" pitchFamily="34" charset="-122"/>
              </a:rPr>
              <a:t>约翰福音</a:t>
            </a:r>
            <a:r>
              <a:rPr lang="en-US" altLang="zh-CN" sz="2800" dirty="0">
                <a:latin typeface="Microsoft YaHei" panose="020B0503020204020204" pitchFamily="34" charset="-122"/>
                <a:ea typeface="Microsoft YaHei" panose="020B0503020204020204" pitchFamily="34" charset="-122"/>
              </a:rPr>
              <a:t>19:39……【</a:t>
            </a:r>
            <a:r>
              <a:rPr lang="zh-CN" altLang="en-US" sz="2800" dirty="0">
                <a:latin typeface="Microsoft YaHei" panose="020B0503020204020204" pitchFamily="34" charset="-122"/>
                <a:ea typeface="Microsoft YaHei" panose="020B0503020204020204" pitchFamily="34" charset="-122"/>
              </a:rPr>
              <a:t>尼哥底母</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带着没药和沉香约有一百斤前来。</a:t>
            </a:r>
            <a:r>
              <a:rPr lang="en-US" altLang="zh-CN" sz="2800" dirty="0">
                <a:latin typeface="Microsoft YaHei" panose="020B0503020204020204" pitchFamily="34" charset="-122"/>
                <a:ea typeface="Microsoft YaHei" panose="020B0503020204020204" pitchFamily="34" charset="-122"/>
              </a:rPr>
              <a:t>40</a:t>
            </a:r>
            <a:r>
              <a:rPr lang="zh-CN" altLang="en-US" sz="2800" dirty="0">
                <a:latin typeface="Microsoft YaHei" panose="020B0503020204020204" pitchFamily="34" charset="-122"/>
                <a:ea typeface="Microsoft YaHei" panose="020B0503020204020204" pitchFamily="34" charset="-122"/>
              </a:rPr>
              <a:t> 他们就照犹太人殡葬的规矩，把耶稣的身体用细麻布加上香料裹好了。</a:t>
            </a:r>
          </a:p>
        </p:txBody>
      </p:sp>
      <p:sp>
        <p:nvSpPr>
          <p:cNvPr id="13" name="TextBox 12">
            <a:extLst>
              <a:ext uri="{FF2B5EF4-FFF2-40B4-BE49-F238E27FC236}">
                <a16:creationId xmlns:a16="http://schemas.microsoft.com/office/drawing/2014/main" id="{8311D8E0-EA3F-824C-91E7-CDF754F0B47C}"/>
              </a:ext>
            </a:extLst>
          </p:cNvPr>
          <p:cNvSpPr txBox="1"/>
          <p:nvPr/>
        </p:nvSpPr>
        <p:spPr>
          <a:xfrm>
            <a:off x="-1441938" y="1617785"/>
            <a:ext cx="184731" cy="369332"/>
          </a:xfrm>
          <a:prstGeom prst="rect">
            <a:avLst/>
          </a:prstGeom>
          <a:noFill/>
        </p:spPr>
        <p:txBody>
          <a:bodyPr wrap="none" rtlCol="0">
            <a:spAutoFit/>
          </a:bodyPr>
          <a:lstStyle/>
          <a:p>
            <a:endParaRPr lang="en-CN" dirty="0"/>
          </a:p>
        </p:txBody>
      </p:sp>
      <p:grpSp>
        <p:nvGrpSpPr>
          <p:cNvPr id="23" name="组合 22">
            <a:extLst>
              <a:ext uri="{FF2B5EF4-FFF2-40B4-BE49-F238E27FC236}">
                <a16:creationId xmlns:a16="http://schemas.microsoft.com/office/drawing/2014/main" id="{F2AC91E9-A69B-0C41-B8A5-CC9A2533EC77}"/>
              </a:ext>
            </a:extLst>
          </p:cNvPr>
          <p:cNvGrpSpPr/>
          <p:nvPr/>
        </p:nvGrpSpPr>
        <p:grpSpPr>
          <a:xfrm>
            <a:off x="2" y="1020997"/>
            <a:ext cx="9143998" cy="3327119"/>
            <a:chOff x="1" y="480661"/>
            <a:chExt cx="9355001" cy="3403894"/>
          </a:xfrm>
        </p:grpSpPr>
        <p:pic>
          <p:nvPicPr>
            <p:cNvPr id="15" name="Picture 14">
              <a:extLst>
                <a:ext uri="{FF2B5EF4-FFF2-40B4-BE49-F238E27FC236}">
                  <a16:creationId xmlns:a16="http://schemas.microsoft.com/office/drawing/2014/main" id="{3566DDA8-5A11-5A43-A637-29B0EC21590C}"/>
                </a:ext>
              </a:extLst>
            </p:cNvPr>
            <p:cNvPicPr>
              <a:picLocks noChangeAspect="1"/>
            </p:cNvPicPr>
            <p:nvPr/>
          </p:nvPicPr>
          <p:blipFill>
            <a:blip r:embed="rId4"/>
            <a:stretch>
              <a:fillRect/>
            </a:stretch>
          </p:blipFill>
          <p:spPr>
            <a:xfrm>
              <a:off x="5169887" y="480661"/>
              <a:ext cx="4185115" cy="34038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图片 21">
              <a:extLst>
                <a:ext uri="{FF2B5EF4-FFF2-40B4-BE49-F238E27FC236}">
                  <a16:creationId xmlns:a16="http://schemas.microsoft.com/office/drawing/2014/main" id="{C02A08E5-1CC0-D84D-9FE4-3FC7D9580EA9}"/>
                </a:ext>
              </a:extLst>
            </p:cNvPr>
            <p:cNvPicPr>
              <a:picLocks noChangeAspect="1"/>
            </p:cNvPicPr>
            <p:nvPr/>
          </p:nvPicPr>
          <p:blipFill>
            <a:blip r:embed="rId5"/>
            <a:stretch>
              <a:fillRect/>
            </a:stretch>
          </p:blipFill>
          <p:spPr>
            <a:xfrm>
              <a:off x="1" y="480661"/>
              <a:ext cx="5110206" cy="3403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881576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5E1697-1227-7842-961A-5F7773F5EA88}"/>
              </a:ext>
            </a:extLst>
          </p:cNvPr>
          <p:cNvPicPr>
            <a:picLocks noChangeAspect="1"/>
          </p:cNvPicPr>
          <p:nvPr/>
        </p:nvPicPr>
        <p:blipFill rotWithShape="1">
          <a:blip r:embed="rId3"/>
          <a:srcRect l="18451" t="25696" r="17373" b="13763"/>
          <a:stretch/>
        </p:blipFill>
        <p:spPr>
          <a:xfrm>
            <a:off x="-1" y="1506099"/>
            <a:ext cx="9143999" cy="47979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标题 2">
            <a:extLst>
              <a:ext uri="{FF2B5EF4-FFF2-40B4-BE49-F238E27FC236}">
                <a16:creationId xmlns:a16="http://schemas.microsoft.com/office/drawing/2014/main" id="{7385BACE-6470-4542-BF55-B34F3947A657}"/>
              </a:ext>
            </a:extLst>
          </p:cNvPr>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用布裹好的尸体</a:t>
            </a:r>
            <a:br>
              <a:rPr lang="zh-CN" altLang="en-US" dirty="0">
                <a:latin typeface="微软雅黑" panose="020B0503020204020204" pitchFamily="34" charset="-122"/>
                <a:ea typeface="微软雅黑" panose="020B0503020204020204" pitchFamily="34" charset="-122"/>
              </a:rPr>
            </a:br>
            <a:endParaRPr lang="zh-CN" altLang="en-US" dirty="0"/>
          </a:p>
        </p:txBody>
      </p:sp>
    </p:spTree>
    <p:extLst>
      <p:ext uri="{BB962C8B-B14F-4D97-AF65-F5344CB8AC3E}">
        <p14:creationId xmlns:p14="http://schemas.microsoft.com/office/powerpoint/2010/main" val="3972395372"/>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55618</TotalTime>
  <Words>7954</Words>
  <Application>Microsoft Office PowerPoint</Application>
  <PresentationFormat>全屏显示(4:3)</PresentationFormat>
  <Paragraphs>357</Paragraphs>
  <Slides>50</Slides>
  <Notes>50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50</vt:i4>
      </vt:variant>
    </vt:vector>
  </HeadingPairs>
  <TitlesOfParts>
    <vt:vector size="62" baseType="lpstr">
      <vt:lpstr>等线</vt:lpstr>
      <vt:lpstr>SimSun</vt:lpstr>
      <vt:lpstr>SimSun</vt:lpstr>
      <vt:lpstr>Microsoft YaHei</vt:lpstr>
      <vt:lpstr>Microsoft YaHei</vt:lpstr>
      <vt:lpstr>Arial</vt:lpstr>
      <vt:lpstr>Calibri</vt:lpstr>
      <vt:lpstr>Calibri Light</vt:lpstr>
      <vt:lpstr>Times New Roman</vt:lpstr>
      <vt:lpstr>Wingdings</vt:lpstr>
      <vt:lpstr>Wingdings 2</vt:lpstr>
      <vt:lpstr>HDOfficeLightV0</vt:lpstr>
      <vt:lpstr>PowerPoint 演示文稿</vt:lpstr>
      <vt:lpstr>复习：证实圣经是真理的三个步骤 </vt:lpstr>
      <vt:lpstr>复习：证实圣经是真理的三个步骤 </vt:lpstr>
      <vt:lpstr>复习：证实圣经是真理的三个步骤 </vt:lpstr>
      <vt:lpstr>死海古卷中的以赛亚书和诗篇</vt:lpstr>
      <vt:lpstr>PowerPoint 演示文稿</vt:lpstr>
      <vt:lpstr>富有犹太人的墓穴</vt:lpstr>
      <vt:lpstr>PowerPoint 演示文稿</vt:lpstr>
      <vt:lpstr>用布裹好的尸体 </vt:lpstr>
      <vt:lpstr>PowerPoint 演示文稿</vt:lpstr>
      <vt:lpstr>把守坟墓 </vt:lpstr>
      <vt:lpstr>PowerPoint 演示文稿</vt:lpstr>
      <vt:lpstr>任务一</vt:lpstr>
      <vt:lpstr>耶稣复活应验预言 </vt:lpstr>
      <vt:lpstr>以赛亚书对复活的预言 </vt:lpstr>
      <vt:lpstr>诗篇22篇关于弥赛亚的预言 </vt:lpstr>
      <vt:lpstr>诗篇22篇对复活的预言 </vt:lpstr>
      <vt:lpstr>耶稣亲自预言自己会复活</vt:lpstr>
      <vt:lpstr>PowerPoint 演示文稿</vt:lpstr>
      <vt:lpstr>妇女预备香料膏耶稣的尸体 </vt:lpstr>
      <vt:lpstr>PowerPoint 演示文稿</vt:lpstr>
      <vt:lpstr>PowerPoint 演示文稿</vt:lpstr>
      <vt:lpstr>PowerPoint 演示文稿</vt:lpstr>
      <vt:lpstr>约翰看见的情景 </vt:lpstr>
      <vt:lpstr>约翰看见的情景</vt:lpstr>
      <vt:lpstr>任务二</vt:lpstr>
      <vt:lpstr>耶稣复活后的显现</vt:lpstr>
      <vt:lpstr>PowerPoint 演示文稿</vt:lpstr>
      <vt:lpstr>向抹大拉的玛利亚显现</vt:lpstr>
      <vt:lpstr>PowerPoint 演示文稿</vt:lpstr>
      <vt:lpstr>向几位妇人显现</vt:lpstr>
      <vt:lpstr>向以马忤斯路上的两位门徒显现 </vt:lpstr>
      <vt:lpstr>PowerPoint 演示文稿</vt:lpstr>
      <vt:lpstr>PowerPoint 演示文稿</vt:lpstr>
      <vt:lpstr>向十位使徒显现</vt:lpstr>
      <vt:lpstr>PowerPoint 演示文稿</vt:lpstr>
      <vt:lpstr>向多马显现</vt:lpstr>
      <vt:lpstr>PowerPoint 演示文稿</vt:lpstr>
      <vt:lpstr>“那没有看见就信的有福了” </vt:lpstr>
      <vt:lpstr>多马为什么应该相信？</vt:lpstr>
      <vt:lpstr>我们为什么应该相信？</vt:lpstr>
      <vt:lpstr>向彼得、约翰和其他使徒显现 </vt:lpstr>
      <vt:lpstr>PowerPoint 演示文稿</vt:lpstr>
      <vt:lpstr>PowerPoint 演示文稿</vt:lpstr>
      <vt:lpstr>向500多人显现 </vt:lpstr>
      <vt:lpstr>任务三</vt:lpstr>
      <vt:lpstr>PowerPoint 演示文稿</vt:lpstr>
      <vt:lpstr>应用</vt:lpstr>
      <vt:lpstr>天堂 或 地狱</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Meilin Meng</dc:creator>
  <cp:lastModifiedBy>Lee Annie</cp:lastModifiedBy>
  <cp:revision>842</cp:revision>
  <dcterms:created xsi:type="dcterms:W3CDTF">2021-04-15T07:19:27Z</dcterms:created>
  <dcterms:modified xsi:type="dcterms:W3CDTF">2022-01-28T08:14:42Z</dcterms:modified>
</cp:coreProperties>
</file>